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3.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4.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5.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6.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7.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0.xml" ContentType="application/vnd.openxmlformats-officedocument.presentationml.notesSlide+xml"/>
  <Override PartName="/ppt/diagrams/data28.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00" r:id="rId1"/>
  </p:sldMasterIdLst>
  <p:notesMasterIdLst>
    <p:notesMasterId r:id="rId77"/>
  </p:notesMasterIdLst>
  <p:sldIdLst>
    <p:sldId id="365" r:id="rId2"/>
    <p:sldId id="296" r:id="rId3"/>
    <p:sldId id="303" r:id="rId4"/>
    <p:sldId id="304" r:id="rId5"/>
    <p:sldId id="328" r:id="rId6"/>
    <p:sldId id="329" r:id="rId7"/>
    <p:sldId id="333" r:id="rId8"/>
    <p:sldId id="337" r:id="rId9"/>
    <p:sldId id="341" r:id="rId10"/>
    <p:sldId id="338" r:id="rId11"/>
    <p:sldId id="340" r:id="rId12"/>
    <p:sldId id="342" r:id="rId13"/>
    <p:sldId id="343" r:id="rId14"/>
    <p:sldId id="344" r:id="rId15"/>
    <p:sldId id="347" r:id="rId16"/>
    <p:sldId id="345" r:id="rId17"/>
    <p:sldId id="331" r:id="rId18"/>
    <p:sldId id="335" r:id="rId19"/>
    <p:sldId id="348" r:id="rId20"/>
    <p:sldId id="366" r:id="rId21"/>
    <p:sldId id="271" r:id="rId22"/>
    <p:sldId id="301" r:id="rId23"/>
    <p:sldId id="302" r:id="rId24"/>
    <p:sldId id="361" r:id="rId25"/>
    <p:sldId id="360" r:id="rId26"/>
    <p:sldId id="309" r:id="rId27"/>
    <p:sldId id="311" r:id="rId28"/>
    <p:sldId id="312" r:id="rId29"/>
    <p:sldId id="313" r:id="rId30"/>
    <p:sldId id="314" r:id="rId31"/>
    <p:sldId id="315" r:id="rId32"/>
    <p:sldId id="280" r:id="rId33"/>
    <p:sldId id="279" r:id="rId34"/>
    <p:sldId id="281" r:id="rId35"/>
    <p:sldId id="317" r:id="rId36"/>
    <p:sldId id="282" r:id="rId37"/>
    <p:sldId id="318" r:id="rId38"/>
    <p:sldId id="288" r:id="rId39"/>
    <p:sldId id="289" r:id="rId40"/>
    <p:sldId id="354" r:id="rId41"/>
    <p:sldId id="355" r:id="rId42"/>
    <p:sldId id="323" r:id="rId43"/>
    <p:sldId id="326" r:id="rId44"/>
    <p:sldId id="327" r:id="rId45"/>
    <p:sldId id="294" r:id="rId46"/>
    <p:sldId id="293" r:id="rId47"/>
    <p:sldId id="322" r:id="rId48"/>
    <p:sldId id="295" r:id="rId49"/>
    <p:sldId id="319" r:id="rId50"/>
    <p:sldId id="320" r:id="rId51"/>
    <p:sldId id="350" r:id="rId52"/>
    <p:sldId id="351" r:id="rId53"/>
    <p:sldId id="356" r:id="rId54"/>
    <p:sldId id="352" r:id="rId55"/>
    <p:sldId id="358" r:id="rId56"/>
    <p:sldId id="357" r:id="rId57"/>
    <p:sldId id="359" r:id="rId58"/>
    <p:sldId id="257" r:id="rId59"/>
    <p:sldId id="297" r:id="rId60"/>
    <p:sldId id="262" r:id="rId61"/>
    <p:sldId id="306" r:id="rId62"/>
    <p:sldId id="266" r:id="rId63"/>
    <p:sldId id="307" r:id="rId64"/>
    <p:sldId id="268" r:id="rId65"/>
    <p:sldId id="308" r:id="rId66"/>
    <p:sldId id="270" r:id="rId67"/>
    <p:sldId id="324" r:id="rId68"/>
    <p:sldId id="332" r:id="rId69"/>
    <p:sldId id="300" r:id="rId70"/>
    <p:sldId id="325" r:id="rId71"/>
    <p:sldId id="283" r:id="rId72"/>
    <p:sldId id="284" r:id="rId73"/>
    <p:sldId id="285" r:id="rId74"/>
    <p:sldId id="286" r:id="rId75"/>
    <p:sldId id="287" r:id="rId76"/>
  </p:sldIdLst>
  <p:sldSz cx="12192000" cy="6858000"/>
  <p:notesSz cx="6858000" cy="9144000"/>
  <p:defaultText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Εισαγωγή" id="{8B6806D7-EA8B-AC48-8576-8646F83FCF6B}">
          <p14:sldIdLst>
            <p14:sldId id="365"/>
            <p14:sldId id="296"/>
            <p14:sldId id="303"/>
            <p14:sldId id="304"/>
          </p14:sldIdLst>
        </p14:section>
        <p14:section name="Υπόβαθρο" id="{8ACF9CB7-6079-4740-9928-F97C73BE545F}">
          <p14:sldIdLst>
            <p14:sldId id="328"/>
            <p14:sldId id="329"/>
            <p14:sldId id="333"/>
            <p14:sldId id="337"/>
            <p14:sldId id="341"/>
            <p14:sldId id="338"/>
            <p14:sldId id="340"/>
            <p14:sldId id="342"/>
            <p14:sldId id="343"/>
            <p14:sldId id="344"/>
            <p14:sldId id="347"/>
            <p14:sldId id="345"/>
            <p14:sldId id="331"/>
            <p14:sldId id="335"/>
            <p14:sldId id="348"/>
            <p14:sldId id="366"/>
          </p14:sldIdLst>
        </p14:section>
        <p14:section name="Βουλευτές Ξενοδοχεία" id="{06FEA730-96BC-0E4C-A44A-4018DB176180}">
          <p14:sldIdLst>
            <p14:sldId id="271"/>
            <p14:sldId id="301"/>
            <p14:sldId id="302"/>
            <p14:sldId id="361"/>
            <p14:sldId id="360"/>
            <p14:sldId id="309"/>
            <p14:sldId id="311"/>
            <p14:sldId id="312"/>
            <p14:sldId id="313"/>
            <p14:sldId id="314"/>
            <p14:sldId id="315"/>
            <p14:sldId id="280"/>
            <p14:sldId id="279"/>
            <p14:sldId id="281"/>
            <p14:sldId id="317"/>
            <p14:sldId id="282"/>
            <p14:sldId id="318"/>
            <p14:sldId id="288"/>
            <p14:sldId id="289"/>
            <p14:sldId id="354"/>
            <p14:sldId id="355"/>
          </p14:sldIdLst>
        </p14:section>
        <p14:section name="Αναζήτηση Κόμβων" id="{256142F0-F96F-EC45-8636-43B8C18E3ABF}">
          <p14:sldIdLst>
            <p14:sldId id="323"/>
            <p14:sldId id="326"/>
            <p14:sldId id="327"/>
            <p14:sldId id="294"/>
            <p14:sldId id="293"/>
            <p14:sldId id="322"/>
            <p14:sldId id="295"/>
            <p14:sldId id="319"/>
            <p14:sldId id="320"/>
          </p14:sldIdLst>
        </p14:section>
        <p14:section name="Συμπεράσματα και Πιθανές Επεκτάσεις" id="{BC8A6BA7-B30A-7B4A-9B09-DDFD3839E1B5}">
          <p14:sldIdLst>
            <p14:sldId id="350"/>
            <p14:sldId id="351"/>
            <p14:sldId id="356"/>
            <p14:sldId id="352"/>
            <p14:sldId id="358"/>
            <p14:sldId id="357"/>
            <p14:sldId id="359"/>
          </p14:sldIdLst>
        </p14:section>
        <p14:section name="Παράρτημα Α" id="{D128558F-64FD-5849-AE88-45BF71721EBF}">
          <p14:sldIdLst>
            <p14:sldId id="257"/>
            <p14:sldId id="297"/>
            <p14:sldId id="262"/>
            <p14:sldId id="306"/>
            <p14:sldId id="266"/>
            <p14:sldId id="307"/>
            <p14:sldId id="268"/>
            <p14:sldId id="308"/>
            <p14:sldId id="270"/>
          </p14:sldIdLst>
        </p14:section>
        <p14:section name="Παράρτημα Β" id="{ACC813A7-1980-1949-8EAC-346EE55CE9B6}">
          <p14:sldIdLst>
            <p14:sldId id="324"/>
            <p14:sldId id="332"/>
            <p14:sldId id="300"/>
            <p14:sldId id="325"/>
          </p14:sldIdLst>
        </p14:section>
        <p14:section name="Παράρτημα Γ" id="{69E12031-485E-BA4C-B8EC-671366DE3C0C}">
          <p14:sldIdLst>
            <p14:sldId id="283"/>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p:restoredTop sz="95735"/>
  </p:normalViewPr>
  <p:slideViewPr>
    <p:cSldViewPr snapToGrid="0" snapToObjects="1">
      <p:cViewPr varScale="1">
        <p:scale>
          <a:sx n="104" d="100"/>
          <a:sy n="104" d="100"/>
        </p:scale>
        <p:origin x="7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2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0.png"/><Relationship Id="rId1" Type="http://schemas.openxmlformats.org/officeDocument/2006/relationships/image" Target="../media/image330.png"/><Relationship Id="rId5" Type="http://schemas.openxmlformats.org/officeDocument/2006/relationships/image" Target="../media/image370.png"/><Relationship Id="rId4" Type="http://schemas.openxmlformats.org/officeDocument/2006/relationships/image" Target="../media/image360.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D0303-C721-47B5-8C10-53FBFA6A0F87}" type="doc">
      <dgm:prSet loTypeId="urn:microsoft.com/office/officeart/2005/8/layout/vList5" loCatId="list" qsTypeId="urn:microsoft.com/office/officeart/2005/8/quickstyle/3d1" qsCatId="3D" csTypeId="urn:microsoft.com/office/officeart/2005/8/colors/accent0_3" csCatId="mainScheme" phldr="1"/>
      <dgm:spPr/>
      <dgm:t>
        <a:bodyPr/>
        <a:lstStyle/>
        <a:p>
          <a:endParaRPr lang="en-US"/>
        </a:p>
      </dgm:t>
    </dgm:pt>
    <dgm:pt modelId="{C8D8E53C-7A08-4848-9197-63B21104D2D5}">
      <dgm:prSet/>
      <dgm:spPr/>
      <dgm:t>
        <a:bodyPr/>
        <a:lstStyle/>
        <a:p>
          <a:r>
            <a:rPr lang="el-GR" dirty="0"/>
            <a:t>Τυχαίες προκαθορισμένες κατηγορίες</a:t>
          </a:r>
          <a:endParaRPr lang="en-US" dirty="0"/>
        </a:p>
      </dgm:t>
    </dgm:pt>
    <dgm:pt modelId="{1C4B92AB-9BCB-40B4-9100-AAE2F6D73F44}" type="parTrans" cxnId="{24876F0B-004D-4E44-BB1F-C06A2C2D1815}">
      <dgm:prSet/>
      <dgm:spPr/>
      <dgm:t>
        <a:bodyPr/>
        <a:lstStyle/>
        <a:p>
          <a:endParaRPr lang="en-US"/>
        </a:p>
      </dgm:t>
    </dgm:pt>
    <dgm:pt modelId="{5F4143B9-F982-4564-B1D9-FB42755135E2}" type="sibTrans" cxnId="{24876F0B-004D-4E44-BB1F-C06A2C2D1815}">
      <dgm:prSet/>
      <dgm:spPr/>
      <dgm:t>
        <a:bodyPr/>
        <a:lstStyle/>
        <a:p>
          <a:endParaRPr lang="en-US"/>
        </a:p>
      </dgm:t>
    </dgm:pt>
    <dgm:pt modelId="{4C2EBB05-B04D-404F-BD23-B639DBE53B5B}">
      <dgm:prSet/>
      <dgm:spPr/>
      <dgm:t>
        <a:bodyPr/>
        <a:lstStyle/>
        <a:p>
          <a:r>
            <a:rPr lang="el-GR" dirty="0"/>
            <a:t>Βουλευτές</a:t>
          </a:r>
          <a:endParaRPr lang="en-US" dirty="0"/>
        </a:p>
      </dgm:t>
    </dgm:pt>
    <dgm:pt modelId="{ABC17A17-0B41-4E2A-A4E8-DEC0842F2CEB}" type="parTrans" cxnId="{557CB202-B681-4050-A34F-ECC5C66080A4}">
      <dgm:prSet/>
      <dgm:spPr/>
      <dgm:t>
        <a:bodyPr/>
        <a:lstStyle/>
        <a:p>
          <a:endParaRPr lang="en-US"/>
        </a:p>
      </dgm:t>
    </dgm:pt>
    <dgm:pt modelId="{2251A417-9325-4478-9570-B783859E45EF}" type="sibTrans" cxnId="{557CB202-B681-4050-A34F-ECC5C66080A4}">
      <dgm:prSet/>
      <dgm:spPr/>
      <dgm:t>
        <a:bodyPr/>
        <a:lstStyle/>
        <a:p>
          <a:endParaRPr lang="en-US"/>
        </a:p>
      </dgm:t>
    </dgm:pt>
    <dgm:pt modelId="{3DB6D3CF-2D58-4879-913D-38FBEEC3EDED}">
      <dgm:prSet/>
      <dgm:spPr/>
      <dgm:t>
        <a:bodyPr/>
        <a:lstStyle/>
        <a:p>
          <a:r>
            <a:rPr lang="el-GR"/>
            <a:t>Ξενοδοχεία</a:t>
          </a:r>
          <a:endParaRPr lang="en-US"/>
        </a:p>
      </dgm:t>
    </dgm:pt>
    <dgm:pt modelId="{22E6CB6A-BFF3-453C-A6B8-0B0EE048E17F}" type="parTrans" cxnId="{D305E3EF-14C0-4BA4-ADF0-35E57D4DAE21}">
      <dgm:prSet/>
      <dgm:spPr/>
      <dgm:t>
        <a:bodyPr/>
        <a:lstStyle/>
        <a:p>
          <a:endParaRPr lang="en-US"/>
        </a:p>
      </dgm:t>
    </dgm:pt>
    <dgm:pt modelId="{00C1166F-6F09-4D8F-A580-F5CE7ADD59F8}" type="sibTrans" cxnId="{D305E3EF-14C0-4BA4-ADF0-35E57D4DAE21}">
      <dgm:prSet/>
      <dgm:spPr/>
      <dgm:t>
        <a:bodyPr/>
        <a:lstStyle/>
        <a:p>
          <a:endParaRPr lang="en-US"/>
        </a:p>
      </dgm:t>
    </dgm:pt>
    <dgm:pt modelId="{76FD6F28-21C3-4468-BBD9-752193B5CBB3}">
      <dgm:prSet/>
      <dgm:spPr/>
      <dgm:t>
        <a:bodyPr/>
        <a:lstStyle/>
        <a:p>
          <a:r>
            <a:rPr lang="el-GR" dirty="0"/>
            <a:t>Αναζήτηση Λογαριασμών Τ</a:t>
          </a:r>
          <a:r>
            <a:rPr lang="en-US" dirty="0" err="1"/>
            <a:t>witter</a:t>
          </a:r>
          <a:endParaRPr lang="en-US" dirty="0"/>
        </a:p>
      </dgm:t>
    </dgm:pt>
    <dgm:pt modelId="{743E1C63-E2B2-48EE-AB47-CC66873AFB61}" type="parTrans" cxnId="{F64087A8-C1F1-42ED-B3B8-CAE578F5A589}">
      <dgm:prSet/>
      <dgm:spPr/>
      <dgm:t>
        <a:bodyPr/>
        <a:lstStyle/>
        <a:p>
          <a:endParaRPr lang="en-US"/>
        </a:p>
      </dgm:t>
    </dgm:pt>
    <dgm:pt modelId="{CDC4BC49-D870-426D-BA20-B350A4B2526C}" type="sibTrans" cxnId="{F64087A8-C1F1-42ED-B3B8-CAE578F5A589}">
      <dgm:prSet/>
      <dgm:spPr/>
      <dgm:t>
        <a:bodyPr/>
        <a:lstStyle/>
        <a:p>
          <a:endParaRPr lang="en-US"/>
        </a:p>
      </dgm:t>
    </dgm:pt>
    <dgm:pt modelId="{CAC24EB0-81F9-4743-93D0-5E37983E13CA}">
      <dgm:prSet/>
      <dgm:spPr/>
      <dgm:t>
        <a:bodyPr/>
        <a:lstStyle/>
        <a:p>
          <a:r>
            <a:rPr lang="el-GR"/>
            <a:t>Βουλευτές</a:t>
          </a:r>
          <a:endParaRPr lang="en-US"/>
        </a:p>
      </dgm:t>
    </dgm:pt>
    <dgm:pt modelId="{2E3A5C2A-783B-46F0-B868-E06AC922B670}" type="parTrans" cxnId="{B92B4B98-82CB-47D2-8877-E4192D32C070}">
      <dgm:prSet/>
      <dgm:spPr/>
      <dgm:t>
        <a:bodyPr/>
        <a:lstStyle/>
        <a:p>
          <a:endParaRPr lang="en-US"/>
        </a:p>
      </dgm:t>
    </dgm:pt>
    <dgm:pt modelId="{19F24B9B-48F4-4F28-859A-8178107D6E93}" type="sibTrans" cxnId="{B92B4B98-82CB-47D2-8877-E4192D32C070}">
      <dgm:prSet/>
      <dgm:spPr/>
      <dgm:t>
        <a:bodyPr/>
        <a:lstStyle/>
        <a:p>
          <a:endParaRPr lang="en-US"/>
        </a:p>
      </dgm:t>
    </dgm:pt>
    <dgm:pt modelId="{18DA3EC7-D5A3-4249-A8DD-38AA45331803}">
      <dgm:prSet/>
      <dgm:spPr/>
      <dgm:t>
        <a:bodyPr/>
        <a:lstStyle/>
        <a:p>
          <a:r>
            <a:rPr lang="el-GR"/>
            <a:t>Ξενοδοχεία</a:t>
          </a:r>
          <a:endParaRPr lang="en-US"/>
        </a:p>
      </dgm:t>
    </dgm:pt>
    <dgm:pt modelId="{ADDAEAD6-AA99-4DAB-916E-07ED2825128D}" type="parTrans" cxnId="{C57A850D-90D6-4292-9371-B7617491257D}">
      <dgm:prSet/>
      <dgm:spPr/>
      <dgm:t>
        <a:bodyPr/>
        <a:lstStyle/>
        <a:p>
          <a:endParaRPr lang="en-US"/>
        </a:p>
      </dgm:t>
    </dgm:pt>
    <dgm:pt modelId="{15AEDD04-77FA-4670-B373-E70B52465E78}" type="sibTrans" cxnId="{C57A850D-90D6-4292-9371-B7617491257D}">
      <dgm:prSet/>
      <dgm:spPr/>
      <dgm:t>
        <a:bodyPr/>
        <a:lstStyle/>
        <a:p>
          <a:endParaRPr lang="en-US"/>
        </a:p>
      </dgm:t>
    </dgm:pt>
    <dgm:pt modelId="{BF54BFB9-4D03-4AF6-9EC1-42850B194D5A}">
      <dgm:prSet/>
      <dgm:spPr/>
      <dgm:t>
        <a:bodyPr/>
        <a:lstStyle/>
        <a:p>
          <a:r>
            <a:rPr lang="el-GR"/>
            <a:t>Σημεία τουριστικού ενδιαφέροντος στα Χανιά</a:t>
          </a:r>
          <a:endParaRPr lang="en-US"/>
        </a:p>
      </dgm:t>
    </dgm:pt>
    <dgm:pt modelId="{A128CFB3-69E0-476D-A428-6DD050DA113E}" type="parTrans" cxnId="{7D4307CA-D0B4-4D6B-9AF1-231AF1FC5D25}">
      <dgm:prSet/>
      <dgm:spPr/>
      <dgm:t>
        <a:bodyPr/>
        <a:lstStyle/>
        <a:p>
          <a:endParaRPr lang="en-US"/>
        </a:p>
      </dgm:t>
    </dgm:pt>
    <dgm:pt modelId="{DDE1C2E2-6677-4021-A958-7EB83FDA756B}" type="sibTrans" cxnId="{7D4307CA-D0B4-4D6B-9AF1-231AF1FC5D25}">
      <dgm:prSet/>
      <dgm:spPr/>
      <dgm:t>
        <a:bodyPr/>
        <a:lstStyle/>
        <a:p>
          <a:endParaRPr lang="en-US"/>
        </a:p>
      </dgm:t>
    </dgm:pt>
    <dgm:pt modelId="{60A27178-9FDA-436D-AE06-EEA110799374}">
      <dgm:prSet/>
      <dgm:spPr/>
      <dgm:t>
        <a:bodyPr/>
        <a:lstStyle/>
        <a:p>
          <a:r>
            <a:rPr lang="el-GR"/>
            <a:t>Κατηγοριοποίηση κόμβων του </a:t>
          </a:r>
          <a:r>
            <a:rPr lang="en-US"/>
            <a:t>Twitter</a:t>
          </a:r>
        </a:p>
      </dgm:t>
    </dgm:pt>
    <dgm:pt modelId="{49C1D1A1-B124-46E3-845A-5B2B817ACC6C}" type="sibTrans" cxnId="{7B6D0205-8EFF-4540-8B7B-DC9593964328}">
      <dgm:prSet/>
      <dgm:spPr/>
      <dgm:t>
        <a:bodyPr/>
        <a:lstStyle/>
        <a:p>
          <a:endParaRPr lang="en-US"/>
        </a:p>
      </dgm:t>
    </dgm:pt>
    <dgm:pt modelId="{FE986459-B10F-4287-9550-9B353F9D12F9}" type="parTrans" cxnId="{7B6D0205-8EFF-4540-8B7B-DC9593964328}">
      <dgm:prSet/>
      <dgm:spPr/>
      <dgm:t>
        <a:bodyPr/>
        <a:lstStyle/>
        <a:p>
          <a:endParaRPr lang="en-US"/>
        </a:p>
      </dgm:t>
    </dgm:pt>
    <dgm:pt modelId="{A3199AB4-A467-1242-B470-71DB13049310}" type="pres">
      <dgm:prSet presAssocID="{B2ED0303-C721-47B5-8C10-53FBFA6A0F87}" presName="Name0" presStyleCnt="0">
        <dgm:presLayoutVars>
          <dgm:dir/>
          <dgm:animLvl val="lvl"/>
          <dgm:resizeHandles val="exact"/>
        </dgm:presLayoutVars>
      </dgm:prSet>
      <dgm:spPr/>
    </dgm:pt>
    <dgm:pt modelId="{A61E743E-D49C-BD43-B218-5007A0162CA2}" type="pres">
      <dgm:prSet presAssocID="{60A27178-9FDA-436D-AE06-EEA110799374}" presName="linNode" presStyleCnt="0"/>
      <dgm:spPr/>
    </dgm:pt>
    <dgm:pt modelId="{90DBD2C2-9562-3B48-A258-68536F7E145D}" type="pres">
      <dgm:prSet presAssocID="{60A27178-9FDA-436D-AE06-EEA110799374}" presName="parentText" presStyleLbl="node1" presStyleIdx="0" presStyleCnt="2">
        <dgm:presLayoutVars>
          <dgm:chMax val="1"/>
          <dgm:bulletEnabled val="1"/>
        </dgm:presLayoutVars>
      </dgm:prSet>
      <dgm:spPr/>
    </dgm:pt>
    <dgm:pt modelId="{2C69CB78-ADE5-C14A-BE74-64F713539690}" type="pres">
      <dgm:prSet presAssocID="{60A27178-9FDA-436D-AE06-EEA110799374}" presName="descendantText" presStyleLbl="alignAccFollowNode1" presStyleIdx="0" presStyleCnt="2">
        <dgm:presLayoutVars>
          <dgm:bulletEnabled val="1"/>
        </dgm:presLayoutVars>
      </dgm:prSet>
      <dgm:spPr/>
    </dgm:pt>
    <dgm:pt modelId="{8FC9FD3B-6F5F-8944-924F-9009C15E9324}" type="pres">
      <dgm:prSet presAssocID="{49C1D1A1-B124-46E3-845A-5B2B817ACC6C}" presName="sp" presStyleCnt="0"/>
      <dgm:spPr/>
    </dgm:pt>
    <dgm:pt modelId="{FB5F3EFE-2FA8-8545-9804-4FEF0B9B51A2}" type="pres">
      <dgm:prSet presAssocID="{76FD6F28-21C3-4468-BBD9-752193B5CBB3}" presName="linNode" presStyleCnt="0"/>
      <dgm:spPr/>
    </dgm:pt>
    <dgm:pt modelId="{F7BF03A3-25C7-D346-9C04-1D1EC39A1E98}" type="pres">
      <dgm:prSet presAssocID="{76FD6F28-21C3-4468-BBD9-752193B5CBB3}" presName="parentText" presStyleLbl="node1" presStyleIdx="1" presStyleCnt="2">
        <dgm:presLayoutVars>
          <dgm:chMax val="1"/>
          <dgm:bulletEnabled val="1"/>
        </dgm:presLayoutVars>
      </dgm:prSet>
      <dgm:spPr/>
    </dgm:pt>
    <dgm:pt modelId="{DE290762-D727-E643-81C2-0C0C83506ED4}" type="pres">
      <dgm:prSet presAssocID="{76FD6F28-21C3-4468-BBD9-752193B5CBB3}" presName="descendantText" presStyleLbl="alignAccFollowNode1" presStyleIdx="1" presStyleCnt="2">
        <dgm:presLayoutVars>
          <dgm:bulletEnabled val="1"/>
        </dgm:presLayoutVars>
      </dgm:prSet>
      <dgm:spPr/>
    </dgm:pt>
  </dgm:ptLst>
  <dgm:cxnLst>
    <dgm:cxn modelId="{557CB202-B681-4050-A34F-ECC5C66080A4}" srcId="{60A27178-9FDA-436D-AE06-EEA110799374}" destId="{4C2EBB05-B04D-404F-BD23-B639DBE53B5B}" srcOrd="0" destOrd="0" parTransId="{ABC17A17-0B41-4E2A-A4E8-DEC0842F2CEB}" sibTransId="{2251A417-9325-4478-9570-B783859E45EF}"/>
    <dgm:cxn modelId="{7B6D0205-8EFF-4540-8B7B-DC9593964328}" srcId="{B2ED0303-C721-47B5-8C10-53FBFA6A0F87}" destId="{60A27178-9FDA-436D-AE06-EEA110799374}" srcOrd="0" destOrd="0" parTransId="{FE986459-B10F-4287-9550-9B353F9D12F9}" sibTransId="{49C1D1A1-B124-46E3-845A-5B2B817ACC6C}"/>
    <dgm:cxn modelId="{24876F0B-004D-4E44-BB1F-C06A2C2D1815}" srcId="{60A27178-9FDA-436D-AE06-EEA110799374}" destId="{C8D8E53C-7A08-4848-9197-63B21104D2D5}" srcOrd="2" destOrd="0" parTransId="{1C4B92AB-9BCB-40B4-9100-AAE2F6D73F44}" sibTransId="{5F4143B9-F982-4564-B1D9-FB42755135E2}"/>
    <dgm:cxn modelId="{6A9E260D-6E1E-B141-A007-5B9403BEDFB7}" type="presOf" srcId="{76FD6F28-21C3-4468-BBD9-752193B5CBB3}" destId="{F7BF03A3-25C7-D346-9C04-1D1EC39A1E98}" srcOrd="0" destOrd="0" presId="urn:microsoft.com/office/officeart/2005/8/layout/vList5"/>
    <dgm:cxn modelId="{C57A850D-90D6-4292-9371-B7617491257D}" srcId="{76FD6F28-21C3-4468-BBD9-752193B5CBB3}" destId="{18DA3EC7-D5A3-4249-A8DD-38AA45331803}" srcOrd="1" destOrd="0" parTransId="{ADDAEAD6-AA99-4DAB-916E-07ED2825128D}" sibTransId="{15AEDD04-77FA-4670-B373-E70B52465E78}"/>
    <dgm:cxn modelId="{CAF13120-8C54-7240-8AAE-78F1B9C6F571}" type="presOf" srcId="{B2ED0303-C721-47B5-8C10-53FBFA6A0F87}" destId="{A3199AB4-A467-1242-B470-71DB13049310}" srcOrd="0" destOrd="0" presId="urn:microsoft.com/office/officeart/2005/8/layout/vList5"/>
    <dgm:cxn modelId="{17A0FD3C-E882-E649-8166-62A226F9B727}" type="presOf" srcId="{18DA3EC7-D5A3-4249-A8DD-38AA45331803}" destId="{DE290762-D727-E643-81C2-0C0C83506ED4}" srcOrd="0" destOrd="1" presId="urn:microsoft.com/office/officeart/2005/8/layout/vList5"/>
    <dgm:cxn modelId="{E9E58A63-73F8-E147-9880-B756ADA2A224}" type="presOf" srcId="{CAC24EB0-81F9-4743-93D0-5E37983E13CA}" destId="{DE290762-D727-E643-81C2-0C0C83506ED4}" srcOrd="0" destOrd="0" presId="urn:microsoft.com/office/officeart/2005/8/layout/vList5"/>
    <dgm:cxn modelId="{0EB9EE8E-539A-BA46-AA71-021928C44E88}" type="presOf" srcId="{60A27178-9FDA-436D-AE06-EEA110799374}" destId="{90DBD2C2-9562-3B48-A258-68536F7E145D}" srcOrd="0" destOrd="0" presId="urn:microsoft.com/office/officeart/2005/8/layout/vList5"/>
    <dgm:cxn modelId="{B92B4B98-82CB-47D2-8877-E4192D32C070}" srcId="{76FD6F28-21C3-4468-BBD9-752193B5CBB3}" destId="{CAC24EB0-81F9-4743-93D0-5E37983E13CA}" srcOrd="0" destOrd="0" parTransId="{2E3A5C2A-783B-46F0-B868-E06AC922B670}" sibTransId="{19F24B9B-48F4-4F28-859A-8178107D6E93}"/>
    <dgm:cxn modelId="{F64087A8-C1F1-42ED-B3B8-CAE578F5A589}" srcId="{B2ED0303-C721-47B5-8C10-53FBFA6A0F87}" destId="{76FD6F28-21C3-4468-BBD9-752193B5CBB3}" srcOrd="1" destOrd="0" parTransId="{743E1C63-E2B2-48EE-AB47-CC66873AFB61}" sibTransId="{CDC4BC49-D870-426D-BA20-B350A4B2526C}"/>
    <dgm:cxn modelId="{E96E6CB0-C432-7546-8AAC-B74CE1605E2D}" type="presOf" srcId="{BF54BFB9-4D03-4AF6-9EC1-42850B194D5A}" destId="{DE290762-D727-E643-81C2-0C0C83506ED4}" srcOrd="0" destOrd="2" presId="urn:microsoft.com/office/officeart/2005/8/layout/vList5"/>
    <dgm:cxn modelId="{143C95BF-EF49-A644-8B15-E10A3D7C743F}" type="presOf" srcId="{4C2EBB05-B04D-404F-BD23-B639DBE53B5B}" destId="{2C69CB78-ADE5-C14A-BE74-64F713539690}" srcOrd="0" destOrd="0" presId="urn:microsoft.com/office/officeart/2005/8/layout/vList5"/>
    <dgm:cxn modelId="{7D4307CA-D0B4-4D6B-9AF1-231AF1FC5D25}" srcId="{76FD6F28-21C3-4468-BBD9-752193B5CBB3}" destId="{BF54BFB9-4D03-4AF6-9EC1-42850B194D5A}" srcOrd="2" destOrd="0" parTransId="{A128CFB3-69E0-476D-A428-6DD050DA113E}" sibTransId="{DDE1C2E2-6677-4021-A958-7EB83FDA756B}"/>
    <dgm:cxn modelId="{C8C9EDE2-2BCA-F745-99C8-0DCBC10E43DD}" type="presOf" srcId="{C8D8E53C-7A08-4848-9197-63B21104D2D5}" destId="{2C69CB78-ADE5-C14A-BE74-64F713539690}" srcOrd="0" destOrd="2" presId="urn:microsoft.com/office/officeart/2005/8/layout/vList5"/>
    <dgm:cxn modelId="{37DA3EEF-D414-694A-941F-5E316D52BB9C}" type="presOf" srcId="{3DB6D3CF-2D58-4879-913D-38FBEEC3EDED}" destId="{2C69CB78-ADE5-C14A-BE74-64F713539690}" srcOrd="0" destOrd="1" presId="urn:microsoft.com/office/officeart/2005/8/layout/vList5"/>
    <dgm:cxn modelId="{D305E3EF-14C0-4BA4-ADF0-35E57D4DAE21}" srcId="{60A27178-9FDA-436D-AE06-EEA110799374}" destId="{3DB6D3CF-2D58-4879-913D-38FBEEC3EDED}" srcOrd="1" destOrd="0" parTransId="{22E6CB6A-BFF3-453C-A6B8-0B0EE048E17F}" sibTransId="{00C1166F-6F09-4D8F-A580-F5CE7ADD59F8}"/>
    <dgm:cxn modelId="{DE2E40D3-CDDF-0D43-A072-25E593782757}" type="presParOf" srcId="{A3199AB4-A467-1242-B470-71DB13049310}" destId="{A61E743E-D49C-BD43-B218-5007A0162CA2}" srcOrd="0" destOrd="0" presId="urn:microsoft.com/office/officeart/2005/8/layout/vList5"/>
    <dgm:cxn modelId="{55DD4EB0-6FFE-B147-A26E-1E07FE0AECEB}" type="presParOf" srcId="{A61E743E-D49C-BD43-B218-5007A0162CA2}" destId="{90DBD2C2-9562-3B48-A258-68536F7E145D}" srcOrd="0" destOrd="0" presId="urn:microsoft.com/office/officeart/2005/8/layout/vList5"/>
    <dgm:cxn modelId="{29EEAE0A-6AA7-434A-9800-2AF2D74A8039}" type="presParOf" srcId="{A61E743E-D49C-BD43-B218-5007A0162CA2}" destId="{2C69CB78-ADE5-C14A-BE74-64F713539690}" srcOrd="1" destOrd="0" presId="urn:microsoft.com/office/officeart/2005/8/layout/vList5"/>
    <dgm:cxn modelId="{09973F73-29E3-9F4B-91BF-AFAFD67B3548}" type="presParOf" srcId="{A3199AB4-A467-1242-B470-71DB13049310}" destId="{8FC9FD3B-6F5F-8944-924F-9009C15E9324}" srcOrd="1" destOrd="0" presId="urn:microsoft.com/office/officeart/2005/8/layout/vList5"/>
    <dgm:cxn modelId="{0EE83184-178D-A445-890A-890DCD707CF4}" type="presParOf" srcId="{A3199AB4-A467-1242-B470-71DB13049310}" destId="{FB5F3EFE-2FA8-8545-9804-4FEF0B9B51A2}" srcOrd="2" destOrd="0" presId="urn:microsoft.com/office/officeart/2005/8/layout/vList5"/>
    <dgm:cxn modelId="{E4D2FACA-2C3A-A94A-BDE0-2F6DA714C297}" type="presParOf" srcId="{FB5F3EFE-2FA8-8545-9804-4FEF0B9B51A2}" destId="{F7BF03A3-25C7-D346-9C04-1D1EC39A1E98}" srcOrd="0" destOrd="0" presId="urn:microsoft.com/office/officeart/2005/8/layout/vList5"/>
    <dgm:cxn modelId="{92528D74-0DDB-4843-94B4-B81C2AF192A4}" type="presParOf" srcId="{FB5F3EFE-2FA8-8545-9804-4FEF0B9B51A2}" destId="{DE290762-D727-E643-81C2-0C0C83506ED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793C4B-DBFF-4A99-8B15-1F7F4ED2EF52}" type="doc">
      <dgm:prSet loTypeId="urn:microsoft.com/office/officeart/2005/8/layout/default" loCatId="list" qsTypeId="urn:microsoft.com/office/officeart/2005/8/quickstyle/3d1" qsCatId="3D" csTypeId="urn:microsoft.com/office/officeart/2005/8/colors/accent6_2" csCatId="accent6"/>
      <dgm:spPr/>
      <dgm:t>
        <a:bodyPr/>
        <a:lstStyle/>
        <a:p>
          <a:endParaRPr lang="en-US"/>
        </a:p>
      </dgm:t>
    </dgm:pt>
    <dgm:pt modelId="{16AAC343-724E-472E-914D-8C4428B1143A}">
      <dgm:prSet/>
      <dgm:spPr/>
      <dgm:t>
        <a:bodyPr/>
        <a:lstStyle/>
        <a:p>
          <a:r>
            <a:rPr lang="en-GB"/>
            <a:t>P</a:t>
          </a:r>
          <a:r>
            <a:rPr lang="en-US"/>
            <a:t>andas</a:t>
          </a:r>
        </a:p>
      </dgm:t>
    </dgm:pt>
    <dgm:pt modelId="{9787EE86-A957-431D-A183-5BA94857CF7B}" type="parTrans" cxnId="{FBD52D06-BBFF-4326-9260-5F90C8F2526B}">
      <dgm:prSet/>
      <dgm:spPr/>
      <dgm:t>
        <a:bodyPr/>
        <a:lstStyle/>
        <a:p>
          <a:endParaRPr lang="en-US"/>
        </a:p>
      </dgm:t>
    </dgm:pt>
    <dgm:pt modelId="{1A4776DF-320B-4379-BC34-A5BD35C1BAA3}" type="sibTrans" cxnId="{FBD52D06-BBFF-4326-9260-5F90C8F2526B}">
      <dgm:prSet/>
      <dgm:spPr/>
      <dgm:t>
        <a:bodyPr/>
        <a:lstStyle/>
        <a:p>
          <a:endParaRPr lang="en-US"/>
        </a:p>
      </dgm:t>
    </dgm:pt>
    <dgm:pt modelId="{E33F1414-B3A1-4F5B-BF36-67AABA20D3A8}">
      <dgm:prSet/>
      <dgm:spPr/>
      <dgm:t>
        <a:bodyPr/>
        <a:lstStyle/>
        <a:p>
          <a:r>
            <a:rPr lang="en-US"/>
            <a:t>NumPy</a:t>
          </a:r>
        </a:p>
      </dgm:t>
    </dgm:pt>
    <dgm:pt modelId="{468A5AE7-DD50-45FA-A9C2-47392714F9D6}" type="parTrans" cxnId="{D7DB0FDD-3FAB-45FC-8231-5B75E406B4D4}">
      <dgm:prSet/>
      <dgm:spPr/>
      <dgm:t>
        <a:bodyPr/>
        <a:lstStyle/>
        <a:p>
          <a:endParaRPr lang="en-US"/>
        </a:p>
      </dgm:t>
    </dgm:pt>
    <dgm:pt modelId="{144FECCA-D00F-48EC-9599-CD211E7104B8}" type="sibTrans" cxnId="{D7DB0FDD-3FAB-45FC-8231-5B75E406B4D4}">
      <dgm:prSet/>
      <dgm:spPr/>
      <dgm:t>
        <a:bodyPr/>
        <a:lstStyle/>
        <a:p>
          <a:endParaRPr lang="en-US"/>
        </a:p>
      </dgm:t>
    </dgm:pt>
    <dgm:pt modelId="{9A23BE47-763B-46ED-BEBE-E4DB2A32B13B}">
      <dgm:prSet/>
      <dgm:spPr/>
      <dgm:t>
        <a:bodyPr/>
        <a:lstStyle/>
        <a:p>
          <a:r>
            <a:rPr lang="en-GB"/>
            <a:t>T</a:t>
          </a:r>
          <a:r>
            <a:rPr lang="en-US"/>
            <a:t>weepy</a:t>
          </a:r>
        </a:p>
      </dgm:t>
    </dgm:pt>
    <dgm:pt modelId="{4F517FCC-3D68-4BC5-84EF-3ABBB99BEC95}" type="parTrans" cxnId="{E0336884-D43C-47A6-AB16-F1991783D12D}">
      <dgm:prSet/>
      <dgm:spPr/>
      <dgm:t>
        <a:bodyPr/>
        <a:lstStyle/>
        <a:p>
          <a:endParaRPr lang="en-US"/>
        </a:p>
      </dgm:t>
    </dgm:pt>
    <dgm:pt modelId="{D9BC4683-C723-484A-99E0-5EE481D26413}" type="sibTrans" cxnId="{E0336884-D43C-47A6-AB16-F1991783D12D}">
      <dgm:prSet/>
      <dgm:spPr/>
      <dgm:t>
        <a:bodyPr/>
        <a:lstStyle/>
        <a:p>
          <a:endParaRPr lang="en-US"/>
        </a:p>
      </dgm:t>
    </dgm:pt>
    <dgm:pt modelId="{F32D67CF-3E68-45DD-9696-FD241586E227}">
      <dgm:prSet/>
      <dgm:spPr/>
      <dgm:t>
        <a:bodyPr/>
        <a:lstStyle/>
        <a:p>
          <a:r>
            <a:rPr lang="en-GB"/>
            <a:t>M</a:t>
          </a:r>
          <a:r>
            <a:rPr lang="en-US"/>
            <a:t>atplotlib</a:t>
          </a:r>
        </a:p>
      </dgm:t>
    </dgm:pt>
    <dgm:pt modelId="{A3E47585-C78B-4C9C-B5AD-0298A39988DD}" type="parTrans" cxnId="{11CD7EE3-910F-4749-8FF5-7C4AEAEAF1E9}">
      <dgm:prSet/>
      <dgm:spPr/>
      <dgm:t>
        <a:bodyPr/>
        <a:lstStyle/>
        <a:p>
          <a:endParaRPr lang="en-US"/>
        </a:p>
      </dgm:t>
    </dgm:pt>
    <dgm:pt modelId="{8652FA91-E1E8-4E84-98BF-4DA160B96852}" type="sibTrans" cxnId="{11CD7EE3-910F-4749-8FF5-7C4AEAEAF1E9}">
      <dgm:prSet/>
      <dgm:spPr/>
      <dgm:t>
        <a:bodyPr/>
        <a:lstStyle/>
        <a:p>
          <a:endParaRPr lang="en-US"/>
        </a:p>
      </dgm:t>
    </dgm:pt>
    <dgm:pt modelId="{FEDF8623-754D-4CB4-9E2A-89F4B34A4B2B}">
      <dgm:prSet/>
      <dgm:spPr/>
      <dgm:t>
        <a:bodyPr/>
        <a:lstStyle/>
        <a:p>
          <a:r>
            <a:rPr lang="en-GB"/>
            <a:t>S</a:t>
          </a:r>
          <a:r>
            <a:rPr lang="en-US"/>
            <a:t>eaborn</a:t>
          </a:r>
        </a:p>
      </dgm:t>
    </dgm:pt>
    <dgm:pt modelId="{16DB6763-0437-464C-AC44-BBB454F81050}" type="parTrans" cxnId="{F25492FB-DC3A-47BD-90C1-2B8C73A0A41B}">
      <dgm:prSet/>
      <dgm:spPr/>
      <dgm:t>
        <a:bodyPr/>
        <a:lstStyle/>
        <a:p>
          <a:endParaRPr lang="en-US"/>
        </a:p>
      </dgm:t>
    </dgm:pt>
    <dgm:pt modelId="{332F58CC-ABFD-4A8E-8144-BCDC65666C91}" type="sibTrans" cxnId="{F25492FB-DC3A-47BD-90C1-2B8C73A0A41B}">
      <dgm:prSet/>
      <dgm:spPr/>
      <dgm:t>
        <a:bodyPr/>
        <a:lstStyle/>
        <a:p>
          <a:endParaRPr lang="en-US"/>
        </a:p>
      </dgm:t>
    </dgm:pt>
    <dgm:pt modelId="{9A79F3EA-E8CB-4A66-BF01-8E3DA53A3F93}">
      <dgm:prSet/>
      <dgm:spPr/>
      <dgm:t>
        <a:bodyPr/>
        <a:lstStyle/>
        <a:p>
          <a:r>
            <a:rPr lang="en-GB"/>
            <a:t>S</a:t>
          </a:r>
          <a:r>
            <a:rPr lang="en-US"/>
            <a:t>ckit-learn</a:t>
          </a:r>
        </a:p>
      </dgm:t>
    </dgm:pt>
    <dgm:pt modelId="{8BE4700B-4C74-41C1-BE9C-B376FC2E888B}" type="parTrans" cxnId="{926F0670-4E5F-4DC9-A111-A20CD95DC695}">
      <dgm:prSet/>
      <dgm:spPr/>
      <dgm:t>
        <a:bodyPr/>
        <a:lstStyle/>
        <a:p>
          <a:endParaRPr lang="en-US"/>
        </a:p>
      </dgm:t>
    </dgm:pt>
    <dgm:pt modelId="{D30A7F40-AB97-4CC8-8165-05B8A9B7697D}" type="sibTrans" cxnId="{926F0670-4E5F-4DC9-A111-A20CD95DC695}">
      <dgm:prSet/>
      <dgm:spPr/>
      <dgm:t>
        <a:bodyPr/>
        <a:lstStyle/>
        <a:p>
          <a:endParaRPr lang="en-US"/>
        </a:p>
      </dgm:t>
    </dgm:pt>
    <dgm:pt modelId="{00785232-F2E8-4C6C-9485-621CC61A4762}">
      <dgm:prSet/>
      <dgm:spPr/>
      <dgm:t>
        <a:bodyPr/>
        <a:lstStyle/>
        <a:p>
          <a:r>
            <a:rPr lang="en-GB"/>
            <a:t>G</a:t>
          </a:r>
          <a:r>
            <a:rPr lang="en-US"/>
            <a:t>oogleapiclient</a:t>
          </a:r>
        </a:p>
      </dgm:t>
    </dgm:pt>
    <dgm:pt modelId="{EB1034C2-09B1-465E-8D48-7991F864B8F4}" type="parTrans" cxnId="{A953FB19-A8FC-48F9-A22E-16CA6B93A10E}">
      <dgm:prSet/>
      <dgm:spPr/>
      <dgm:t>
        <a:bodyPr/>
        <a:lstStyle/>
        <a:p>
          <a:endParaRPr lang="en-US"/>
        </a:p>
      </dgm:t>
    </dgm:pt>
    <dgm:pt modelId="{536448BE-387D-4DD6-BCB2-4C839DD5FEEB}" type="sibTrans" cxnId="{A953FB19-A8FC-48F9-A22E-16CA6B93A10E}">
      <dgm:prSet/>
      <dgm:spPr/>
      <dgm:t>
        <a:bodyPr/>
        <a:lstStyle/>
        <a:p>
          <a:endParaRPr lang="en-US"/>
        </a:p>
      </dgm:t>
    </dgm:pt>
    <dgm:pt modelId="{DB091237-11C2-45B9-A27B-C26BB9ABCE93}">
      <dgm:prSet/>
      <dgm:spPr/>
      <dgm:t>
        <a:bodyPr/>
        <a:lstStyle/>
        <a:p>
          <a:r>
            <a:rPr lang="en-US"/>
            <a:t>spaCy</a:t>
          </a:r>
        </a:p>
      </dgm:t>
    </dgm:pt>
    <dgm:pt modelId="{CA065BA8-2746-4497-99F9-C79F86C60CFC}" type="parTrans" cxnId="{6F478B9E-8F0B-4D6E-AC2A-3694987C6A41}">
      <dgm:prSet/>
      <dgm:spPr/>
      <dgm:t>
        <a:bodyPr/>
        <a:lstStyle/>
        <a:p>
          <a:endParaRPr lang="en-US"/>
        </a:p>
      </dgm:t>
    </dgm:pt>
    <dgm:pt modelId="{4D3B7179-D1DB-400C-92FA-B372A8B145FF}" type="sibTrans" cxnId="{6F478B9E-8F0B-4D6E-AC2A-3694987C6A41}">
      <dgm:prSet/>
      <dgm:spPr/>
      <dgm:t>
        <a:bodyPr/>
        <a:lstStyle/>
        <a:p>
          <a:endParaRPr lang="en-US"/>
        </a:p>
      </dgm:t>
    </dgm:pt>
    <dgm:pt modelId="{419678FD-DEC5-5640-9410-99F40CC56B9D}" type="pres">
      <dgm:prSet presAssocID="{3A793C4B-DBFF-4A99-8B15-1F7F4ED2EF52}" presName="diagram" presStyleCnt="0">
        <dgm:presLayoutVars>
          <dgm:dir/>
          <dgm:resizeHandles val="exact"/>
        </dgm:presLayoutVars>
      </dgm:prSet>
      <dgm:spPr/>
    </dgm:pt>
    <dgm:pt modelId="{6C0095D6-1368-CF49-BC5A-8FA22B1A0082}" type="pres">
      <dgm:prSet presAssocID="{16AAC343-724E-472E-914D-8C4428B1143A}" presName="node" presStyleLbl="node1" presStyleIdx="0" presStyleCnt="8">
        <dgm:presLayoutVars>
          <dgm:bulletEnabled val="1"/>
        </dgm:presLayoutVars>
      </dgm:prSet>
      <dgm:spPr/>
    </dgm:pt>
    <dgm:pt modelId="{CFE25C82-8004-7A42-AFDC-917CCD380B92}" type="pres">
      <dgm:prSet presAssocID="{1A4776DF-320B-4379-BC34-A5BD35C1BAA3}" presName="sibTrans" presStyleCnt="0"/>
      <dgm:spPr/>
    </dgm:pt>
    <dgm:pt modelId="{608094E6-934F-824C-9BC6-95CF3D975FBF}" type="pres">
      <dgm:prSet presAssocID="{E33F1414-B3A1-4F5B-BF36-67AABA20D3A8}" presName="node" presStyleLbl="node1" presStyleIdx="1" presStyleCnt="8">
        <dgm:presLayoutVars>
          <dgm:bulletEnabled val="1"/>
        </dgm:presLayoutVars>
      </dgm:prSet>
      <dgm:spPr/>
    </dgm:pt>
    <dgm:pt modelId="{5DDC9E36-F4B4-4942-A2B8-8457D7447F5F}" type="pres">
      <dgm:prSet presAssocID="{144FECCA-D00F-48EC-9599-CD211E7104B8}" presName="sibTrans" presStyleCnt="0"/>
      <dgm:spPr/>
    </dgm:pt>
    <dgm:pt modelId="{160F83DA-68CD-7A47-9EBD-81CF47023F52}" type="pres">
      <dgm:prSet presAssocID="{9A23BE47-763B-46ED-BEBE-E4DB2A32B13B}" presName="node" presStyleLbl="node1" presStyleIdx="2" presStyleCnt="8">
        <dgm:presLayoutVars>
          <dgm:bulletEnabled val="1"/>
        </dgm:presLayoutVars>
      </dgm:prSet>
      <dgm:spPr/>
    </dgm:pt>
    <dgm:pt modelId="{B72D44DF-CE4E-DF4B-98D7-E760C1BF1D65}" type="pres">
      <dgm:prSet presAssocID="{D9BC4683-C723-484A-99E0-5EE481D26413}" presName="sibTrans" presStyleCnt="0"/>
      <dgm:spPr/>
    </dgm:pt>
    <dgm:pt modelId="{B241401B-FC48-074C-8699-E7534E236762}" type="pres">
      <dgm:prSet presAssocID="{F32D67CF-3E68-45DD-9696-FD241586E227}" presName="node" presStyleLbl="node1" presStyleIdx="3" presStyleCnt="8">
        <dgm:presLayoutVars>
          <dgm:bulletEnabled val="1"/>
        </dgm:presLayoutVars>
      </dgm:prSet>
      <dgm:spPr/>
    </dgm:pt>
    <dgm:pt modelId="{10272A3A-FE95-9A4B-853C-0B0C30B2A2EC}" type="pres">
      <dgm:prSet presAssocID="{8652FA91-E1E8-4E84-98BF-4DA160B96852}" presName="sibTrans" presStyleCnt="0"/>
      <dgm:spPr/>
    </dgm:pt>
    <dgm:pt modelId="{F39697D1-5E8C-5849-AB08-480FF42B8C21}" type="pres">
      <dgm:prSet presAssocID="{FEDF8623-754D-4CB4-9E2A-89F4B34A4B2B}" presName="node" presStyleLbl="node1" presStyleIdx="4" presStyleCnt="8">
        <dgm:presLayoutVars>
          <dgm:bulletEnabled val="1"/>
        </dgm:presLayoutVars>
      </dgm:prSet>
      <dgm:spPr/>
    </dgm:pt>
    <dgm:pt modelId="{75322DB5-244D-0248-899F-30E723E3036C}" type="pres">
      <dgm:prSet presAssocID="{332F58CC-ABFD-4A8E-8144-BCDC65666C91}" presName="sibTrans" presStyleCnt="0"/>
      <dgm:spPr/>
    </dgm:pt>
    <dgm:pt modelId="{FB57F4D5-D3D6-024C-A448-B6CAB11F68EB}" type="pres">
      <dgm:prSet presAssocID="{9A79F3EA-E8CB-4A66-BF01-8E3DA53A3F93}" presName="node" presStyleLbl="node1" presStyleIdx="5" presStyleCnt="8">
        <dgm:presLayoutVars>
          <dgm:bulletEnabled val="1"/>
        </dgm:presLayoutVars>
      </dgm:prSet>
      <dgm:spPr/>
    </dgm:pt>
    <dgm:pt modelId="{D5B54688-F890-6844-A4C5-8DD6BD06BE74}" type="pres">
      <dgm:prSet presAssocID="{D30A7F40-AB97-4CC8-8165-05B8A9B7697D}" presName="sibTrans" presStyleCnt="0"/>
      <dgm:spPr/>
    </dgm:pt>
    <dgm:pt modelId="{8475C4EC-8FD1-1F47-A113-14C394872068}" type="pres">
      <dgm:prSet presAssocID="{00785232-F2E8-4C6C-9485-621CC61A4762}" presName="node" presStyleLbl="node1" presStyleIdx="6" presStyleCnt="8">
        <dgm:presLayoutVars>
          <dgm:bulletEnabled val="1"/>
        </dgm:presLayoutVars>
      </dgm:prSet>
      <dgm:spPr/>
    </dgm:pt>
    <dgm:pt modelId="{70DDBB09-61D2-1247-A5E5-18246C70F161}" type="pres">
      <dgm:prSet presAssocID="{536448BE-387D-4DD6-BCB2-4C839DD5FEEB}" presName="sibTrans" presStyleCnt="0"/>
      <dgm:spPr/>
    </dgm:pt>
    <dgm:pt modelId="{7FDBBFE6-1E0F-5343-A9D7-61AD7D98A7A9}" type="pres">
      <dgm:prSet presAssocID="{DB091237-11C2-45B9-A27B-C26BB9ABCE93}" presName="node" presStyleLbl="node1" presStyleIdx="7" presStyleCnt="8">
        <dgm:presLayoutVars>
          <dgm:bulletEnabled val="1"/>
        </dgm:presLayoutVars>
      </dgm:prSet>
      <dgm:spPr/>
    </dgm:pt>
  </dgm:ptLst>
  <dgm:cxnLst>
    <dgm:cxn modelId="{AE013201-AB5A-E14F-A5DB-0608022D114F}" type="presOf" srcId="{9A23BE47-763B-46ED-BEBE-E4DB2A32B13B}" destId="{160F83DA-68CD-7A47-9EBD-81CF47023F52}" srcOrd="0" destOrd="0" presId="urn:microsoft.com/office/officeart/2005/8/layout/default"/>
    <dgm:cxn modelId="{FBD52D06-BBFF-4326-9260-5F90C8F2526B}" srcId="{3A793C4B-DBFF-4A99-8B15-1F7F4ED2EF52}" destId="{16AAC343-724E-472E-914D-8C4428B1143A}" srcOrd="0" destOrd="0" parTransId="{9787EE86-A957-431D-A183-5BA94857CF7B}" sibTransId="{1A4776DF-320B-4379-BC34-A5BD35C1BAA3}"/>
    <dgm:cxn modelId="{A953FB19-A8FC-48F9-A22E-16CA6B93A10E}" srcId="{3A793C4B-DBFF-4A99-8B15-1F7F4ED2EF52}" destId="{00785232-F2E8-4C6C-9485-621CC61A4762}" srcOrd="6" destOrd="0" parTransId="{EB1034C2-09B1-465E-8D48-7991F864B8F4}" sibTransId="{536448BE-387D-4DD6-BCB2-4C839DD5FEEB}"/>
    <dgm:cxn modelId="{D4045357-871A-554C-890E-496BA70792E5}" type="presOf" srcId="{3A793C4B-DBFF-4A99-8B15-1F7F4ED2EF52}" destId="{419678FD-DEC5-5640-9410-99F40CC56B9D}" srcOrd="0" destOrd="0" presId="urn:microsoft.com/office/officeart/2005/8/layout/default"/>
    <dgm:cxn modelId="{D78E9358-9788-0546-9D98-A7B008AF11D2}" type="presOf" srcId="{FEDF8623-754D-4CB4-9E2A-89F4B34A4B2B}" destId="{F39697D1-5E8C-5849-AB08-480FF42B8C21}" srcOrd="0" destOrd="0" presId="urn:microsoft.com/office/officeart/2005/8/layout/default"/>
    <dgm:cxn modelId="{926F0670-4E5F-4DC9-A111-A20CD95DC695}" srcId="{3A793C4B-DBFF-4A99-8B15-1F7F4ED2EF52}" destId="{9A79F3EA-E8CB-4A66-BF01-8E3DA53A3F93}" srcOrd="5" destOrd="0" parTransId="{8BE4700B-4C74-41C1-BE9C-B376FC2E888B}" sibTransId="{D30A7F40-AB97-4CC8-8165-05B8A9B7697D}"/>
    <dgm:cxn modelId="{8A71047A-6473-3F4D-84E7-F37B08CE0855}" type="presOf" srcId="{00785232-F2E8-4C6C-9485-621CC61A4762}" destId="{8475C4EC-8FD1-1F47-A113-14C394872068}" srcOrd="0" destOrd="0" presId="urn:microsoft.com/office/officeart/2005/8/layout/default"/>
    <dgm:cxn modelId="{1D6F9682-6054-CE4B-8621-692E5EDAC751}" type="presOf" srcId="{16AAC343-724E-472E-914D-8C4428B1143A}" destId="{6C0095D6-1368-CF49-BC5A-8FA22B1A0082}" srcOrd="0" destOrd="0" presId="urn:microsoft.com/office/officeart/2005/8/layout/default"/>
    <dgm:cxn modelId="{E0336884-D43C-47A6-AB16-F1991783D12D}" srcId="{3A793C4B-DBFF-4A99-8B15-1F7F4ED2EF52}" destId="{9A23BE47-763B-46ED-BEBE-E4DB2A32B13B}" srcOrd="2" destOrd="0" parTransId="{4F517FCC-3D68-4BC5-84EF-3ABBB99BEC95}" sibTransId="{D9BC4683-C723-484A-99E0-5EE481D26413}"/>
    <dgm:cxn modelId="{4F387685-3663-CC47-AF08-19254105A7C0}" type="presOf" srcId="{F32D67CF-3E68-45DD-9696-FD241586E227}" destId="{B241401B-FC48-074C-8699-E7534E236762}" srcOrd="0" destOrd="0" presId="urn:microsoft.com/office/officeart/2005/8/layout/default"/>
    <dgm:cxn modelId="{9A4DC791-8D3E-CC42-96F8-0DA62D2AD24E}" type="presOf" srcId="{E33F1414-B3A1-4F5B-BF36-67AABA20D3A8}" destId="{608094E6-934F-824C-9BC6-95CF3D975FBF}" srcOrd="0" destOrd="0" presId="urn:microsoft.com/office/officeart/2005/8/layout/default"/>
    <dgm:cxn modelId="{3EED629A-FD69-5241-ADFF-072303D26E74}" type="presOf" srcId="{9A79F3EA-E8CB-4A66-BF01-8E3DA53A3F93}" destId="{FB57F4D5-D3D6-024C-A448-B6CAB11F68EB}" srcOrd="0" destOrd="0" presId="urn:microsoft.com/office/officeart/2005/8/layout/default"/>
    <dgm:cxn modelId="{6F478B9E-8F0B-4D6E-AC2A-3694987C6A41}" srcId="{3A793C4B-DBFF-4A99-8B15-1F7F4ED2EF52}" destId="{DB091237-11C2-45B9-A27B-C26BB9ABCE93}" srcOrd="7" destOrd="0" parTransId="{CA065BA8-2746-4497-99F9-C79F86C60CFC}" sibTransId="{4D3B7179-D1DB-400C-92FA-B372A8B145FF}"/>
    <dgm:cxn modelId="{D7DB0FDD-3FAB-45FC-8231-5B75E406B4D4}" srcId="{3A793C4B-DBFF-4A99-8B15-1F7F4ED2EF52}" destId="{E33F1414-B3A1-4F5B-BF36-67AABA20D3A8}" srcOrd="1" destOrd="0" parTransId="{468A5AE7-DD50-45FA-A9C2-47392714F9D6}" sibTransId="{144FECCA-D00F-48EC-9599-CD211E7104B8}"/>
    <dgm:cxn modelId="{11CD7EE3-910F-4749-8FF5-7C4AEAEAF1E9}" srcId="{3A793C4B-DBFF-4A99-8B15-1F7F4ED2EF52}" destId="{F32D67CF-3E68-45DD-9696-FD241586E227}" srcOrd="3" destOrd="0" parTransId="{A3E47585-C78B-4C9C-B5AD-0298A39988DD}" sibTransId="{8652FA91-E1E8-4E84-98BF-4DA160B96852}"/>
    <dgm:cxn modelId="{211086F5-2DC0-284A-BC1C-74B93AF382CF}" type="presOf" srcId="{DB091237-11C2-45B9-A27B-C26BB9ABCE93}" destId="{7FDBBFE6-1E0F-5343-A9D7-61AD7D98A7A9}" srcOrd="0" destOrd="0" presId="urn:microsoft.com/office/officeart/2005/8/layout/default"/>
    <dgm:cxn modelId="{F25492FB-DC3A-47BD-90C1-2B8C73A0A41B}" srcId="{3A793C4B-DBFF-4A99-8B15-1F7F4ED2EF52}" destId="{FEDF8623-754D-4CB4-9E2A-89F4B34A4B2B}" srcOrd="4" destOrd="0" parTransId="{16DB6763-0437-464C-AC44-BBB454F81050}" sibTransId="{332F58CC-ABFD-4A8E-8144-BCDC65666C91}"/>
    <dgm:cxn modelId="{88C71E6F-0840-674F-B312-6AD75EF527FA}" type="presParOf" srcId="{419678FD-DEC5-5640-9410-99F40CC56B9D}" destId="{6C0095D6-1368-CF49-BC5A-8FA22B1A0082}" srcOrd="0" destOrd="0" presId="urn:microsoft.com/office/officeart/2005/8/layout/default"/>
    <dgm:cxn modelId="{92BC3DF4-8A5C-9346-9C7C-CE5E29CC8081}" type="presParOf" srcId="{419678FD-DEC5-5640-9410-99F40CC56B9D}" destId="{CFE25C82-8004-7A42-AFDC-917CCD380B92}" srcOrd="1" destOrd="0" presId="urn:microsoft.com/office/officeart/2005/8/layout/default"/>
    <dgm:cxn modelId="{6E6F105E-A5E3-894A-9F65-7F80CDE16F00}" type="presParOf" srcId="{419678FD-DEC5-5640-9410-99F40CC56B9D}" destId="{608094E6-934F-824C-9BC6-95CF3D975FBF}" srcOrd="2" destOrd="0" presId="urn:microsoft.com/office/officeart/2005/8/layout/default"/>
    <dgm:cxn modelId="{C9BCC785-7480-DE4B-833F-EC30BC4FB662}" type="presParOf" srcId="{419678FD-DEC5-5640-9410-99F40CC56B9D}" destId="{5DDC9E36-F4B4-4942-A2B8-8457D7447F5F}" srcOrd="3" destOrd="0" presId="urn:microsoft.com/office/officeart/2005/8/layout/default"/>
    <dgm:cxn modelId="{107C7196-8B5C-7746-8C2C-26E543346139}" type="presParOf" srcId="{419678FD-DEC5-5640-9410-99F40CC56B9D}" destId="{160F83DA-68CD-7A47-9EBD-81CF47023F52}" srcOrd="4" destOrd="0" presId="urn:microsoft.com/office/officeart/2005/8/layout/default"/>
    <dgm:cxn modelId="{12A94BD2-2C9D-3241-9BCB-048C7737398E}" type="presParOf" srcId="{419678FD-DEC5-5640-9410-99F40CC56B9D}" destId="{B72D44DF-CE4E-DF4B-98D7-E760C1BF1D65}" srcOrd="5" destOrd="0" presId="urn:microsoft.com/office/officeart/2005/8/layout/default"/>
    <dgm:cxn modelId="{6818F632-7970-D94D-BA81-0D8C821882A4}" type="presParOf" srcId="{419678FD-DEC5-5640-9410-99F40CC56B9D}" destId="{B241401B-FC48-074C-8699-E7534E236762}" srcOrd="6" destOrd="0" presId="urn:microsoft.com/office/officeart/2005/8/layout/default"/>
    <dgm:cxn modelId="{4CE83AA2-C9F6-0347-A846-6A996E863B6D}" type="presParOf" srcId="{419678FD-DEC5-5640-9410-99F40CC56B9D}" destId="{10272A3A-FE95-9A4B-853C-0B0C30B2A2EC}" srcOrd="7" destOrd="0" presId="urn:microsoft.com/office/officeart/2005/8/layout/default"/>
    <dgm:cxn modelId="{E22EF6A0-3143-474E-A071-01BFE57E0CFF}" type="presParOf" srcId="{419678FD-DEC5-5640-9410-99F40CC56B9D}" destId="{F39697D1-5E8C-5849-AB08-480FF42B8C21}" srcOrd="8" destOrd="0" presId="urn:microsoft.com/office/officeart/2005/8/layout/default"/>
    <dgm:cxn modelId="{1C40947B-3002-C14A-8EEA-9F0205A9035E}" type="presParOf" srcId="{419678FD-DEC5-5640-9410-99F40CC56B9D}" destId="{75322DB5-244D-0248-899F-30E723E3036C}" srcOrd="9" destOrd="0" presId="urn:microsoft.com/office/officeart/2005/8/layout/default"/>
    <dgm:cxn modelId="{3807DD00-75E2-004C-9392-3EFAC0A09C96}" type="presParOf" srcId="{419678FD-DEC5-5640-9410-99F40CC56B9D}" destId="{FB57F4D5-D3D6-024C-A448-B6CAB11F68EB}" srcOrd="10" destOrd="0" presId="urn:microsoft.com/office/officeart/2005/8/layout/default"/>
    <dgm:cxn modelId="{E427F002-9C35-5B46-9A7B-ACB0F7588F54}" type="presParOf" srcId="{419678FD-DEC5-5640-9410-99F40CC56B9D}" destId="{D5B54688-F890-6844-A4C5-8DD6BD06BE74}" srcOrd="11" destOrd="0" presId="urn:microsoft.com/office/officeart/2005/8/layout/default"/>
    <dgm:cxn modelId="{0128950B-AC32-A248-8EF1-1334ABB4274E}" type="presParOf" srcId="{419678FD-DEC5-5640-9410-99F40CC56B9D}" destId="{8475C4EC-8FD1-1F47-A113-14C394872068}" srcOrd="12" destOrd="0" presId="urn:microsoft.com/office/officeart/2005/8/layout/default"/>
    <dgm:cxn modelId="{E8E2E61A-158A-C847-8921-2A95D4772954}" type="presParOf" srcId="{419678FD-DEC5-5640-9410-99F40CC56B9D}" destId="{70DDBB09-61D2-1247-A5E5-18246C70F161}" srcOrd="13" destOrd="0" presId="urn:microsoft.com/office/officeart/2005/8/layout/default"/>
    <dgm:cxn modelId="{1AED311A-4DFC-6A47-AECD-76F4255B39E3}" type="presParOf" srcId="{419678FD-DEC5-5640-9410-99F40CC56B9D}" destId="{7FDBBFE6-1E0F-5343-A9D7-61AD7D98A7A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726B74E-61DF-4639-A052-152819B0A24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181C644-D328-4E35-8ECC-2105421A9513}">
      <dgm:prSet/>
      <dgm:spPr/>
      <dgm:t>
        <a:bodyPr/>
        <a:lstStyle/>
        <a:p>
          <a:r>
            <a:rPr lang="en-US"/>
            <a:t>«Degrees of Separation in Social Networks»</a:t>
          </a:r>
          <a:r>
            <a:rPr lang="el-GR"/>
            <a:t> </a:t>
          </a:r>
          <a:r>
            <a:rPr lang="en-US"/>
            <a:t>[35] </a:t>
          </a:r>
          <a:endParaRPr lang="en-US" dirty="0"/>
        </a:p>
      </dgm:t>
    </dgm:pt>
    <dgm:pt modelId="{6F6DA710-9E9B-4D82-9BD2-4257B519E00D}" type="parTrans" cxnId="{21DFFE67-92D1-48CA-84DD-DF5C15713D4F}">
      <dgm:prSet/>
      <dgm:spPr/>
      <dgm:t>
        <a:bodyPr/>
        <a:lstStyle/>
        <a:p>
          <a:endParaRPr lang="en-US"/>
        </a:p>
      </dgm:t>
    </dgm:pt>
    <dgm:pt modelId="{B061CE6A-CBD2-4764-B73C-1491F855FFF2}" type="sibTrans" cxnId="{21DFFE67-92D1-48CA-84DD-DF5C15713D4F}">
      <dgm:prSet/>
      <dgm:spPr/>
      <dgm:t>
        <a:bodyPr/>
        <a:lstStyle/>
        <a:p>
          <a:endParaRPr lang="en-US"/>
        </a:p>
      </dgm:t>
    </dgm:pt>
    <dgm:pt modelId="{4BDF4344-37B5-456D-BF1F-0E5E4FCEF632}">
      <dgm:prSet/>
      <dgm:spPr/>
      <dgm:t>
        <a:bodyPr/>
        <a:lstStyle/>
        <a:p>
          <a:r>
            <a:rPr lang="en-US"/>
            <a:t>Bakhshandeh R.</a:t>
          </a:r>
          <a:endParaRPr lang="en-US" dirty="0"/>
        </a:p>
      </dgm:t>
    </dgm:pt>
    <dgm:pt modelId="{8B495820-D678-49FA-B419-E14EA78F7E1D}" type="parTrans" cxnId="{346FF01F-5B97-4064-AA04-616DD92A941E}">
      <dgm:prSet/>
      <dgm:spPr/>
      <dgm:t>
        <a:bodyPr/>
        <a:lstStyle/>
        <a:p>
          <a:endParaRPr lang="en-US"/>
        </a:p>
      </dgm:t>
    </dgm:pt>
    <dgm:pt modelId="{40583A7B-8E52-4FC8-92D8-8551DC39DD02}" type="sibTrans" cxnId="{346FF01F-5B97-4064-AA04-616DD92A941E}">
      <dgm:prSet/>
      <dgm:spPr/>
      <dgm:t>
        <a:bodyPr/>
        <a:lstStyle/>
        <a:p>
          <a:endParaRPr lang="en-US"/>
        </a:p>
      </dgm:t>
    </dgm:pt>
    <dgm:pt modelId="{AFB6DC32-C514-4058-BDCA-D1C6E56E1B9A}">
      <dgm:prSet/>
      <dgm:spPr/>
      <dgm:t>
        <a:bodyPr/>
        <a:lstStyle/>
        <a:p>
          <a:r>
            <a:rPr lang="en-US"/>
            <a:t>Samadi M. </a:t>
          </a:r>
        </a:p>
      </dgm:t>
    </dgm:pt>
    <dgm:pt modelId="{36F30926-B1BF-4AF5-87AA-88285107ED1C}" type="parTrans" cxnId="{446827F3-BCE9-4758-A55F-056D1F3B8A50}">
      <dgm:prSet/>
      <dgm:spPr/>
      <dgm:t>
        <a:bodyPr/>
        <a:lstStyle/>
        <a:p>
          <a:endParaRPr lang="en-US"/>
        </a:p>
      </dgm:t>
    </dgm:pt>
    <dgm:pt modelId="{9AFEB19B-9020-4278-BF38-3A08272DF31E}" type="sibTrans" cxnId="{446827F3-BCE9-4758-A55F-056D1F3B8A50}">
      <dgm:prSet/>
      <dgm:spPr/>
      <dgm:t>
        <a:bodyPr/>
        <a:lstStyle/>
        <a:p>
          <a:endParaRPr lang="en-US"/>
        </a:p>
      </dgm:t>
    </dgm:pt>
    <dgm:pt modelId="{BC7657B6-9820-43DB-B971-1FBD1FA908FC}">
      <dgm:prSet/>
      <dgm:spPr/>
      <dgm:t>
        <a:bodyPr/>
        <a:lstStyle/>
        <a:p>
          <a:r>
            <a:rPr lang="en-US"/>
            <a:t>Azimifar Z.</a:t>
          </a:r>
        </a:p>
      </dgm:t>
    </dgm:pt>
    <dgm:pt modelId="{571E7F8E-02A9-446C-B765-B2776BD6DAB1}" type="parTrans" cxnId="{C91FF6DE-96BB-4D4F-8DE8-93822AE3A147}">
      <dgm:prSet/>
      <dgm:spPr/>
      <dgm:t>
        <a:bodyPr/>
        <a:lstStyle/>
        <a:p>
          <a:endParaRPr lang="en-US"/>
        </a:p>
      </dgm:t>
    </dgm:pt>
    <dgm:pt modelId="{AF8CAE69-2FEF-4EDB-9423-39D7775FA536}" type="sibTrans" cxnId="{C91FF6DE-96BB-4D4F-8DE8-93822AE3A147}">
      <dgm:prSet/>
      <dgm:spPr/>
      <dgm:t>
        <a:bodyPr/>
        <a:lstStyle/>
        <a:p>
          <a:endParaRPr lang="en-US"/>
        </a:p>
      </dgm:t>
    </dgm:pt>
    <dgm:pt modelId="{6B5DD44C-EFD8-4F4F-AD7B-B91BB1B846F3}">
      <dgm:prSet/>
      <dgm:spPr/>
      <dgm:t>
        <a:bodyPr/>
        <a:lstStyle/>
        <a:p>
          <a:r>
            <a:rPr lang="en-US"/>
            <a:t>Schaeffer J. </a:t>
          </a:r>
        </a:p>
      </dgm:t>
    </dgm:pt>
    <dgm:pt modelId="{B4E332F8-25FA-4F0B-8325-B5133AF8AC77}" type="parTrans" cxnId="{A3A8512E-775A-4499-AC9B-B7C81AA421BA}">
      <dgm:prSet/>
      <dgm:spPr/>
      <dgm:t>
        <a:bodyPr/>
        <a:lstStyle/>
        <a:p>
          <a:endParaRPr lang="en-US"/>
        </a:p>
      </dgm:t>
    </dgm:pt>
    <dgm:pt modelId="{A8FEDE43-CA79-4A5F-9D4F-C207661AFCD7}" type="sibTrans" cxnId="{A3A8512E-775A-4499-AC9B-B7C81AA421BA}">
      <dgm:prSet/>
      <dgm:spPr/>
      <dgm:t>
        <a:bodyPr/>
        <a:lstStyle/>
        <a:p>
          <a:endParaRPr lang="en-US"/>
        </a:p>
      </dgm:t>
    </dgm:pt>
    <dgm:pt modelId="{CF488D38-99EE-4115-A1B3-274AF0F7C6B3}">
      <dgm:prSet/>
      <dgm:spPr/>
      <dgm:t>
        <a:bodyPr/>
        <a:lstStyle/>
        <a:p>
          <a:r>
            <a:rPr lang="el-GR" dirty="0"/>
            <a:t>Υλοποίηση [36]</a:t>
          </a:r>
          <a:endParaRPr lang="en-US" dirty="0"/>
        </a:p>
      </dgm:t>
    </dgm:pt>
    <dgm:pt modelId="{396B7EF1-D84A-46B2-BBBD-423D8037AA4D}" type="parTrans" cxnId="{B9FEE16E-675B-4C66-99EF-93D4D0A28BBC}">
      <dgm:prSet/>
      <dgm:spPr/>
      <dgm:t>
        <a:bodyPr/>
        <a:lstStyle/>
        <a:p>
          <a:endParaRPr lang="en-US"/>
        </a:p>
      </dgm:t>
    </dgm:pt>
    <dgm:pt modelId="{94B88D37-D41F-4574-8292-E019406813D2}" type="sibTrans" cxnId="{B9FEE16E-675B-4C66-99EF-93D4D0A28BBC}">
      <dgm:prSet/>
      <dgm:spPr/>
      <dgm:t>
        <a:bodyPr/>
        <a:lstStyle/>
        <a:p>
          <a:endParaRPr lang="en-US"/>
        </a:p>
      </dgm:t>
    </dgm:pt>
    <dgm:pt modelId="{D5800AC3-B24B-448C-8DD2-4730B370B0C5}">
      <dgm:prSet/>
      <dgm:spPr/>
      <dgm:t>
        <a:bodyPr/>
        <a:lstStyle/>
        <a:p>
          <a:r>
            <a:rPr lang="en-US" dirty="0"/>
            <a:t>Narendra Joshi</a:t>
          </a:r>
        </a:p>
      </dgm:t>
    </dgm:pt>
    <dgm:pt modelId="{ED7F731F-8398-40BC-9552-679D7D56B3ED}" type="parTrans" cxnId="{5A37FE99-C21A-4177-9AA4-602A40FA1768}">
      <dgm:prSet/>
      <dgm:spPr/>
      <dgm:t>
        <a:bodyPr/>
        <a:lstStyle/>
        <a:p>
          <a:endParaRPr lang="en-US"/>
        </a:p>
      </dgm:t>
    </dgm:pt>
    <dgm:pt modelId="{CA747730-77CF-42FA-A029-581363548458}" type="sibTrans" cxnId="{5A37FE99-C21A-4177-9AA4-602A40FA1768}">
      <dgm:prSet/>
      <dgm:spPr/>
      <dgm:t>
        <a:bodyPr/>
        <a:lstStyle/>
        <a:p>
          <a:endParaRPr lang="en-US"/>
        </a:p>
      </dgm:t>
    </dgm:pt>
    <dgm:pt modelId="{D5FFAFF8-8438-C548-BAB6-1D1183B53F80}">
      <dgm:prSet/>
      <dgm:spPr/>
      <dgm:t>
        <a:bodyPr/>
        <a:lstStyle/>
        <a:p>
          <a:r>
            <a:rPr lang="el-GR" dirty="0"/>
            <a:t>Αλγόριθμος</a:t>
          </a:r>
          <a:endParaRPr lang="en-GB" dirty="0"/>
        </a:p>
      </dgm:t>
    </dgm:pt>
    <dgm:pt modelId="{100EDC4D-2213-1640-9DFB-FF5A0F3E4240}" type="parTrans" cxnId="{2E2FDFB3-317F-2743-B89B-98FE8A3BE01B}">
      <dgm:prSet/>
      <dgm:spPr/>
    </dgm:pt>
    <dgm:pt modelId="{E12C0D09-A9BB-9648-B1BD-EFAB0D35F40E}" type="sibTrans" cxnId="{2E2FDFB3-317F-2743-B89B-98FE8A3BE01B}">
      <dgm:prSet/>
      <dgm:spPr/>
    </dgm:pt>
    <dgm:pt modelId="{E28D0F76-82D7-8740-9C89-4320AFD802D8}">
      <dgm:prSet/>
      <dgm:spPr/>
      <dgm:t>
        <a:bodyPr/>
        <a:lstStyle/>
        <a:p>
          <a:r>
            <a:rPr lang="el-GR" dirty="0" err="1"/>
            <a:t>Δικατευθυντική</a:t>
          </a:r>
          <a:r>
            <a:rPr lang="el-GR" dirty="0"/>
            <a:t> (</a:t>
          </a:r>
          <a:r>
            <a:rPr lang="en-US" dirty="0"/>
            <a:t>Bidirectional) </a:t>
          </a:r>
          <a:r>
            <a:rPr lang="el-GR" dirty="0"/>
            <a:t>Αναζήτηση</a:t>
          </a:r>
          <a:endParaRPr lang="en-GB" dirty="0"/>
        </a:p>
      </dgm:t>
    </dgm:pt>
    <dgm:pt modelId="{D10B8A93-ACF4-7C41-9FEB-8BA46866DCAF}" type="parTrans" cxnId="{F8FBE97B-7667-434F-8A3E-95B6285EB11B}">
      <dgm:prSet/>
      <dgm:spPr/>
    </dgm:pt>
    <dgm:pt modelId="{CE229C94-A5DD-9C46-87DB-14613F99100B}" type="sibTrans" cxnId="{F8FBE97B-7667-434F-8A3E-95B6285EB11B}">
      <dgm:prSet/>
      <dgm:spPr/>
    </dgm:pt>
    <dgm:pt modelId="{744FD2B7-3192-CC4A-8CF1-92914725BDDE}">
      <dgm:prSet/>
      <dgm:spPr/>
      <dgm:t>
        <a:bodyPr/>
        <a:lstStyle/>
        <a:p>
          <a:r>
            <a:rPr lang="en-GB" dirty="0"/>
            <a:t>Breadth-first search</a:t>
          </a:r>
        </a:p>
      </dgm:t>
    </dgm:pt>
    <dgm:pt modelId="{7FB062C0-F930-6C48-871F-E8B60BEC3759}" type="parTrans" cxnId="{FF1F845A-8A4F-C240-BFFB-ABCE3975146A}">
      <dgm:prSet/>
      <dgm:spPr/>
    </dgm:pt>
    <dgm:pt modelId="{604CC336-D74F-7044-BCF4-AD2CD670221A}" type="sibTrans" cxnId="{FF1F845A-8A4F-C240-BFFB-ABCE3975146A}">
      <dgm:prSet/>
      <dgm:spPr/>
    </dgm:pt>
    <dgm:pt modelId="{4CF36EF5-192D-B343-9DDD-59FCDF783967}">
      <dgm:prSet/>
      <dgm:spPr/>
      <dgm:t>
        <a:bodyPr/>
        <a:lstStyle/>
        <a:p>
          <a:r>
            <a:rPr lang="el-GR" dirty="0" err="1"/>
            <a:t>Πιθανοκρατική</a:t>
          </a:r>
          <a:r>
            <a:rPr lang="el-GR" dirty="0"/>
            <a:t> έκδοση, </a:t>
          </a:r>
          <a:r>
            <a:rPr lang="en-US" dirty="0"/>
            <a:t>greedy parameter</a:t>
          </a:r>
          <a:endParaRPr lang="en-GB" dirty="0"/>
        </a:p>
      </dgm:t>
    </dgm:pt>
    <dgm:pt modelId="{94516887-D1FC-6A4E-8131-49E86D3A035D}" type="parTrans" cxnId="{9C5CEE42-FAC1-8A4E-8323-475D416472F2}">
      <dgm:prSet/>
      <dgm:spPr/>
    </dgm:pt>
    <dgm:pt modelId="{6108534F-728C-C344-A92B-3592C3E8B3B5}" type="sibTrans" cxnId="{9C5CEE42-FAC1-8A4E-8323-475D416472F2}">
      <dgm:prSet/>
      <dgm:spPr/>
    </dgm:pt>
    <dgm:pt modelId="{06940C73-4C44-364B-A138-22EF5AB8D9AB}">
      <dgm:prSet/>
      <dgm:spPr/>
      <dgm:t>
        <a:bodyPr/>
        <a:lstStyle/>
        <a:p>
          <a:r>
            <a:rPr lang="el-GR" dirty="0"/>
            <a:t>Ελάχιστος αριθμός κλίσεων στα  Α</a:t>
          </a:r>
          <a:r>
            <a:rPr lang="en-US" dirty="0"/>
            <a:t>PI </a:t>
          </a:r>
          <a:r>
            <a:rPr lang="el-GR" dirty="0"/>
            <a:t>της </a:t>
          </a:r>
          <a:r>
            <a:rPr lang="en-US" dirty="0"/>
            <a:t>Twitter</a:t>
          </a:r>
          <a:endParaRPr lang="en-GB" dirty="0"/>
        </a:p>
      </dgm:t>
    </dgm:pt>
    <dgm:pt modelId="{A2D07AAD-4352-B14E-B697-568CCFB83200}" type="parTrans" cxnId="{E000E117-0AB0-8C48-B8A7-2BAEFA94160B}">
      <dgm:prSet/>
      <dgm:spPr/>
    </dgm:pt>
    <dgm:pt modelId="{0227B5A4-D16A-284B-B89D-31B5DB588E36}" type="sibTrans" cxnId="{E000E117-0AB0-8C48-B8A7-2BAEFA94160B}">
      <dgm:prSet/>
      <dgm:spPr/>
    </dgm:pt>
    <dgm:pt modelId="{DEA26493-856F-CA4C-AC36-A11B444E5A36}" type="pres">
      <dgm:prSet presAssocID="{2726B74E-61DF-4639-A052-152819B0A240}" presName="linear" presStyleCnt="0">
        <dgm:presLayoutVars>
          <dgm:dir/>
          <dgm:animLvl val="lvl"/>
          <dgm:resizeHandles val="exact"/>
        </dgm:presLayoutVars>
      </dgm:prSet>
      <dgm:spPr/>
    </dgm:pt>
    <dgm:pt modelId="{9049FBA0-1283-134F-8E57-D7BD075DABA5}" type="pres">
      <dgm:prSet presAssocID="{C181C644-D328-4E35-8ECC-2105421A9513}" presName="parentLin" presStyleCnt="0"/>
      <dgm:spPr/>
    </dgm:pt>
    <dgm:pt modelId="{0CD477D4-7AC7-2942-9788-5E8831F2B7E4}" type="pres">
      <dgm:prSet presAssocID="{C181C644-D328-4E35-8ECC-2105421A9513}" presName="parentLeftMargin" presStyleLbl="node1" presStyleIdx="0" presStyleCnt="3"/>
      <dgm:spPr/>
    </dgm:pt>
    <dgm:pt modelId="{D4C733CC-3FDD-E041-8628-D06A31E67D98}" type="pres">
      <dgm:prSet presAssocID="{C181C644-D328-4E35-8ECC-2105421A9513}" presName="parentText" presStyleLbl="node1" presStyleIdx="0" presStyleCnt="3">
        <dgm:presLayoutVars>
          <dgm:chMax val="0"/>
          <dgm:bulletEnabled val="1"/>
        </dgm:presLayoutVars>
      </dgm:prSet>
      <dgm:spPr/>
    </dgm:pt>
    <dgm:pt modelId="{1206C91E-298D-DE44-8FCF-4E6C669A85E7}" type="pres">
      <dgm:prSet presAssocID="{C181C644-D328-4E35-8ECC-2105421A9513}" presName="negativeSpace" presStyleCnt="0"/>
      <dgm:spPr/>
    </dgm:pt>
    <dgm:pt modelId="{3EA18C6C-93F7-A242-8923-7B3655F77732}" type="pres">
      <dgm:prSet presAssocID="{C181C644-D328-4E35-8ECC-2105421A9513}" presName="childText" presStyleLbl="conFgAcc1" presStyleIdx="0" presStyleCnt="3">
        <dgm:presLayoutVars>
          <dgm:bulletEnabled val="1"/>
        </dgm:presLayoutVars>
      </dgm:prSet>
      <dgm:spPr/>
    </dgm:pt>
    <dgm:pt modelId="{D1A3E3EC-AD64-2442-89C3-674358652790}" type="pres">
      <dgm:prSet presAssocID="{B061CE6A-CBD2-4764-B73C-1491F855FFF2}" presName="spaceBetweenRectangles" presStyleCnt="0"/>
      <dgm:spPr/>
    </dgm:pt>
    <dgm:pt modelId="{44148E40-C303-8C44-8BFB-4723BF47288E}" type="pres">
      <dgm:prSet presAssocID="{CF488D38-99EE-4115-A1B3-274AF0F7C6B3}" presName="parentLin" presStyleCnt="0"/>
      <dgm:spPr/>
    </dgm:pt>
    <dgm:pt modelId="{0B379604-F7C4-974A-8C34-87BCC5360BD8}" type="pres">
      <dgm:prSet presAssocID="{CF488D38-99EE-4115-A1B3-274AF0F7C6B3}" presName="parentLeftMargin" presStyleLbl="node1" presStyleIdx="0" presStyleCnt="3"/>
      <dgm:spPr/>
    </dgm:pt>
    <dgm:pt modelId="{D078AD97-5625-884F-8B09-DBCE657448C8}" type="pres">
      <dgm:prSet presAssocID="{CF488D38-99EE-4115-A1B3-274AF0F7C6B3}" presName="parentText" presStyleLbl="node1" presStyleIdx="1" presStyleCnt="3">
        <dgm:presLayoutVars>
          <dgm:chMax val="0"/>
          <dgm:bulletEnabled val="1"/>
        </dgm:presLayoutVars>
      </dgm:prSet>
      <dgm:spPr/>
    </dgm:pt>
    <dgm:pt modelId="{CE42E9F8-A230-4F4B-BE1C-D14251806CA6}" type="pres">
      <dgm:prSet presAssocID="{CF488D38-99EE-4115-A1B3-274AF0F7C6B3}" presName="negativeSpace" presStyleCnt="0"/>
      <dgm:spPr/>
    </dgm:pt>
    <dgm:pt modelId="{6ACBB1A8-6D0D-8140-89E1-789EDBE51383}" type="pres">
      <dgm:prSet presAssocID="{CF488D38-99EE-4115-A1B3-274AF0F7C6B3}" presName="childText" presStyleLbl="conFgAcc1" presStyleIdx="1" presStyleCnt="3">
        <dgm:presLayoutVars>
          <dgm:bulletEnabled val="1"/>
        </dgm:presLayoutVars>
      </dgm:prSet>
      <dgm:spPr/>
    </dgm:pt>
    <dgm:pt modelId="{2A7669CD-BB0C-AA45-BA95-8BCB189F880E}" type="pres">
      <dgm:prSet presAssocID="{94B88D37-D41F-4574-8292-E019406813D2}" presName="spaceBetweenRectangles" presStyleCnt="0"/>
      <dgm:spPr/>
    </dgm:pt>
    <dgm:pt modelId="{EA928E4E-87FF-2345-8149-7394B67AED2B}" type="pres">
      <dgm:prSet presAssocID="{D5FFAFF8-8438-C548-BAB6-1D1183B53F80}" presName="parentLin" presStyleCnt="0"/>
      <dgm:spPr/>
    </dgm:pt>
    <dgm:pt modelId="{D2C78A3E-6532-2842-9CE6-65D48AEADDE1}" type="pres">
      <dgm:prSet presAssocID="{D5FFAFF8-8438-C548-BAB6-1D1183B53F80}" presName="parentLeftMargin" presStyleLbl="node1" presStyleIdx="1" presStyleCnt="3"/>
      <dgm:spPr/>
    </dgm:pt>
    <dgm:pt modelId="{ADD798B2-F19D-4240-9A97-CE4A74F6D5A2}" type="pres">
      <dgm:prSet presAssocID="{D5FFAFF8-8438-C548-BAB6-1D1183B53F80}" presName="parentText" presStyleLbl="node1" presStyleIdx="2" presStyleCnt="3">
        <dgm:presLayoutVars>
          <dgm:chMax val="0"/>
          <dgm:bulletEnabled val="1"/>
        </dgm:presLayoutVars>
      </dgm:prSet>
      <dgm:spPr/>
    </dgm:pt>
    <dgm:pt modelId="{1F2086E9-8331-5A49-8D81-956D5BE127D9}" type="pres">
      <dgm:prSet presAssocID="{D5FFAFF8-8438-C548-BAB6-1D1183B53F80}" presName="negativeSpace" presStyleCnt="0"/>
      <dgm:spPr/>
    </dgm:pt>
    <dgm:pt modelId="{FD87E115-9679-0740-A438-2783AA822C44}" type="pres">
      <dgm:prSet presAssocID="{D5FFAFF8-8438-C548-BAB6-1D1183B53F80}" presName="childText" presStyleLbl="conFgAcc1" presStyleIdx="2" presStyleCnt="3">
        <dgm:presLayoutVars>
          <dgm:bulletEnabled val="1"/>
        </dgm:presLayoutVars>
      </dgm:prSet>
      <dgm:spPr/>
    </dgm:pt>
  </dgm:ptLst>
  <dgm:cxnLst>
    <dgm:cxn modelId="{E000E117-0AB0-8C48-B8A7-2BAEFA94160B}" srcId="{D5FFAFF8-8438-C548-BAB6-1D1183B53F80}" destId="{06940C73-4C44-364B-A138-22EF5AB8D9AB}" srcOrd="3" destOrd="0" parTransId="{A2D07AAD-4352-B14E-B697-568CCFB83200}" sibTransId="{0227B5A4-D16A-284B-B89D-31B5DB588E36}"/>
    <dgm:cxn modelId="{346FF01F-5B97-4064-AA04-616DD92A941E}" srcId="{C181C644-D328-4E35-8ECC-2105421A9513}" destId="{4BDF4344-37B5-456D-BF1F-0E5E4FCEF632}" srcOrd="0" destOrd="0" parTransId="{8B495820-D678-49FA-B419-E14EA78F7E1D}" sibTransId="{40583A7B-8E52-4FC8-92D8-8551DC39DD02}"/>
    <dgm:cxn modelId="{A3A8512E-775A-4499-AC9B-B7C81AA421BA}" srcId="{C181C644-D328-4E35-8ECC-2105421A9513}" destId="{6B5DD44C-EFD8-4F4F-AD7B-B91BB1B846F3}" srcOrd="3" destOrd="0" parTransId="{B4E332F8-25FA-4F0B-8325-B5133AF8AC77}" sibTransId="{A8FEDE43-CA79-4A5F-9D4F-C207661AFCD7}"/>
    <dgm:cxn modelId="{B0884A37-7BB1-714F-9486-9272346E7AF8}" type="presOf" srcId="{C181C644-D328-4E35-8ECC-2105421A9513}" destId="{D4C733CC-3FDD-E041-8628-D06A31E67D98}" srcOrd="1" destOrd="0" presId="urn:microsoft.com/office/officeart/2005/8/layout/list1"/>
    <dgm:cxn modelId="{9C5CEE42-FAC1-8A4E-8323-475D416472F2}" srcId="{D5FFAFF8-8438-C548-BAB6-1D1183B53F80}" destId="{4CF36EF5-192D-B343-9DDD-59FCDF783967}" srcOrd="2" destOrd="0" parTransId="{94516887-D1FC-6A4E-8131-49E86D3A035D}" sibTransId="{6108534F-728C-C344-A92B-3592C3E8B3B5}"/>
    <dgm:cxn modelId="{FF1F845A-8A4F-C240-BFFB-ABCE3975146A}" srcId="{D5FFAFF8-8438-C548-BAB6-1D1183B53F80}" destId="{744FD2B7-3192-CC4A-8CF1-92914725BDDE}" srcOrd="1" destOrd="0" parTransId="{7FB062C0-F930-6C48-871F-E8B60BEC3759}" sibTransId="{604CC336-D74F-7044-BCF4-AD2CD670221A}"/>
    <dgm:cxn modelId="{21DFFE67-92D1-48CA-84DD-DF5C15713D4F}" srcId="{2726B74E-61DF-4639-A052-152819B0A240}" destId="{C181C644-D328-4E35-8ECC-2105421A9513}" srcOrd="0" destOrd="0" parTransId="{6F6DA710-9E9B-4D82-9BD2-4257B519E00D}" sibTransId="{B061CE6A-CBD2-4764-B73C-1491F855FFF2}"/>
    <dgm:cxn modelId="{B9FEE16E-675B-4C66-99EF-93D4D0A28BBC}" srcId="{2726B74E-61DF-4639-A052-152819B0A240}" destId="{CF488D38-99EE-4115-A1B3-274AF0F7C6B3}" srcOrd="1" destOrd="0" parTransId="{396B7EF1-D84A-46B2-BBBD-423D8037AA4D}" sibTransId="{94B88D37-D41F-4574-8292-E019406813D2}"/>
    <dgm:cxn modelId="{F8FBE97B-7667-434F-8A3E-95B6285EB11B}" srcId="{D5FFAFF8-8438-C548-BAB6-1D1183B53F80}" destId="{E28D0F76-82D7-8740-9C89-4320AFD802D8}" srcOrd="0" destOrd="0" parTransId="{D10B8A93-ACF4-7C41-9FEB-8BA46866DCAF}" sibTransId="{CE229C94-A5DD-9C46-87DB-14613F99100B}"/>
    <dgm:cxn modelId="{092D8F7D-2CCC-1843-8BC3-A711A1DDE810}" type="presOf" srcId="{D5800AC3-B24B-448C-8DD2-4730B370B0C5}" destId="{6ACBB1A8-6D0D-8140-89E1-789EDBE51383}" srcOrd="0" destOrd="0" presId="urn:microsoft.com/office/officeart/2005/8/layout/list1"/>
    <dgm:cxn modelId="{0F621381-FC98-6643-9CFF-CCD4F1B99821}" type="presOf" srcId="{CF488D38-99EE-4115-A1B3-274AF0F7C6B3}" destId="{0B379604-F7C4-974A-8C34-87BCC5360BD8}" srcOrd="0" destOrd="0" presId="urn:microsoft.com/office/officeart/2005/8/layout/list1"/>
    <dgm:cxn modelId="{3B051D90-6680-5841-B3B9-05C2D25749F0}" type="presOf" srcId="{2726B74E-61DF-4639-A052-152819B0A240}" destId="{DEA26493-856F-CA4C-AC36-A11B444E5A36}" srcOrd="0" destOrd="0" presId="urn:microsoft.com/office/officeart/2005/8/layout/list1"/>
    <dgm:cxn modelId="{9327A294-2636-0546-B80D-1ADAEEA78B15}" type="presOf" srcId="{C181C644-D328-4E35-8ECC-2105421A9513}" destId="{0CD477D4-7AC7-2942-9788-5E8831F2B7E4}" srcOrd="0" destOrd="0" presId="urn:microsoft.com/office/officeart/2005/8/layout/list1"/>
    <dgm:cxn modelId="{D1127B97-18AC-4749-B6A4-981E92C4973F}" type="presOf" srcId="{D5FFAFF8-8438-C548-BAB6-1D1183B53F80}" destId="{ADD798B2-F19D-4240-9A97-CE4A74F6D5A2}" srcOrd="1" destOrd="0" presId="urn:microsoft.com/office/officeart/2005/8/layout/list1"/>
    <dgm:cxn modelId="{5A37FE99-C21A-4177-9AA4-602A40FA1768}" srcId="{CF488D38-99EE-4115-A1B3-274AF0F7C6B3}" destId="{D5800AC3-B24B-448C-8DD2-4730B370B0C5}" srcOrd="0" destOrd="0" parTransId="{ED7F731F-8398-40BC-9552-679D7D56B3ED}" sibTransId="{CA747730-77CF-42FA-A029-581363548458}"/>
    <dgm:cxn modelId="{98DD289D-083D-F041-AC36-F03F11D43869}" type="presOf" srcId="{4BDF4344-37B5-456D-BF1F-0E5E4FCEF632}" destId="{3EA18C6C-93F7-A242-8923-7B3655F77732}" srcOrd="0" destOrd="0" presId="urn:microsoft.com/office/officeart/2005/8/layout/list1"/>
    <dgm:cxn modelId="{1FFADDA4-B2B4-9645-90DF-6BB4FC8FBD50}" type="presOf" srcId="{06940C73-4C44-364B-A138-22EF5AB8D9AB}" destId="{FD87E115-9679-0740-A438-2783AA822C44}" srcOrd="0" destOrd="3" presId="urn:microsoft.com/office/officeart/2005/8/layout/list1"/>
    <dgm:cxn modelId="{693200AA-7409-884B-8543-3C28CDAFE4F5}" type="presOf" srcId="{744FD2B7-3192-CC4A-8CF1-92914725BDDE}" destId="{FD87E115-9679-0740-A438-2783AA822C44}" srcOrd="0" destOrd="1" presId="urn:microsoft.com/office/officeart/2005/8/layout/list1"/>
    <dgm:cxn modelId="{07DDF5AB-6A3B-AE4D-BE46-74B8B3042C48}" type="presOf" srcId="{AFB6DC32-C514-4058-BDCA-D1C6E56E1B9A}" destId="{3EA18C6C-93F7-A242-8923-7B3655F77732}" srcOrd="0" destOrd="1" presId="urn:microsoft.com/office/officeart/2005/8/layout/list1"/>
    <dgm:cxn modelId="{2E2FDFB3-317F-2743-B89B-98FE8A3BE01B}" srcId="{2726B74E-61DF-4639-A052-152819B0A240}" destId="{D5FFAFF8-8438-C548-BAB6-1D1183B53F80}" srcOrd="2" destOrd="0" parTransId="{100EDC4D-2213-1640-9DFB-FF5A0F3E4240}" sibTransId="{E12C0D09-A9BB-9648-B1BD-EFAB0D35F40E}"/>
    <dgm:cxn modelId="{151117D2-225B-814E-B951-C899588A700E}" type="presOf" srcId="{BC7657B6-9820-43DB-B971-1FBD1FA908FC}" destId="{3EA18C6C-93F7-A242-8923-7B3655F77732}" srcOrd="0" destOrd="2" presId="urn:microsoft.com/office/officeart/2005/8/layout/list1"/>
    <dgm:cxn modelId="{E29D61D5-ABB1-1C4F-8E60-D1582B3F7145}" type="presOf" srcId="{E28D0F76-82D7-8740-9C89-4320AFD802D8}" destId="{FD87E115-9679-0740-A438-2783AA822C44}" srcOrd="0" destOrd="0" presId="urn:microsoft.com/office/officeart/2005/8/layout/list1"/>
    <dgm:cxn modelId="{DC2C59DA-79AC-4644-B093-8CF5D7570CD0}" type="presOf" srcId="{6B5DD44C-EFD8-4F4F-AD7B-B91BB1B846F3}" destId="{3EA18C6C-93F7-A242-8923-7B3655F77732}" srcOrd="0" destOrd="3" presId="urn:microsoft.com/office/officeart/2005/8/layout/list1"/>
    <dgm:cxn modelId="{C91FF6DE-96BB-4D4F-8DE8-93822AE3A147}" srcId="{C181C644-D328-4E35-8ECC-2105421A9513}" destId="{BC7657B6-9820-43DB-B971-1FBD1FA908FC}" srcOrd="2" destOrd="0" parTransId="{571E7F8E-02A9-446C-B765-B2776BD6DAB1}" sibTransId="{AF8CAE69-2FEF-4EDB-9423-39D7775FA536}"/>
    <dgm:cxn modelId="{B46B89EE-9804-E44A-BAD6-E39317DCF1D5}" type="presOf" srcId="{D5FFAFF8-8438-C548-BAB6-1D1183B53F80}" destId="{D2C78A3E-6532-2842-9CE6-65D48AEADDE1}" srcOrd="0" destOrd="0" presId="urn:microsoft.com/office/officeart/2005/8/layout/list1"/>
    <dgm:cxn modelId="{446827F3-BCE9-4758-A55F-056D1F3B8A50}" srcId="{C181C644-D328-4E35-8ECC-2105421A9513}" destId="{AFB6DC32-C514-4058-BDCA-D1C6E56E1B9A}" srcOrd="1" destOrd="0" parTransId="{36F30926-B1BF-4AF5-87AA-88285107ED1C}" sibTransId="{9AFEB19B-9020-4278-BF38-3A08272DF31E}"/>
    <dgm:cxn modelId="{0D1CBBFA-6373-FF40-9A8E-5A46EB66E680}" type="presOf" srcId="{4CF36EF5-192D-B343-9DDD-59FCDF783967}" destId="{FD87E115-9679-0740-A438-2783AA822C44}" srcOrd="0" destOrd="2" presId="urn:microsoft.com/office/officeart/2005/8/layout/list1"/>
    <dgm:cxn modelId="{2D3B68FF-9311-CF41-96E3-4FC3F26697D1}" type="presOf" srcId="{CF488D38-99EE-4115-A1B3-274AF0F7C6B3}" destId="{D078AD97-5625-884F-8B09-DBCE657448C8}" srcOrd="1" destOrd="0" presId="urn:microsoft.com/office/officeart/2005/8/layout/list1"/>
    <dgm:cxn modelId="{5EB2FD2F-4621-F945-80D5-4D0B040EADAC}" type="presParOf" srcId="{DEA26493-856F-CA4C-AC36-A11B444E5A36}" destId="{9049FBA0-1283-134F-8E57-D7BD075DABA5}" srcOrd="0" destOrd="0" presId="urn:microsoft.com/office/officeart/2005/8/layout/list1"/>
    <dgm:cxn modelId="{EE3F3E7F-741A-E846-9982-E92AE750220C}" type="presParOf" srcId="{9049FBA0-1283-134F-8E57-D7BD075DABA5}" destId="{0CD477D4-7AC7-2942-9788-5E8831F2B7E4}" srcOrd="0" destOrd="0" presId="urn:microsoft.com/office/officeart/2005/8/layout/list1"/>
    <dgm:cxn modelId="{6C35444D-0865-F748-BC60-2F8A30F329E8}" type="presParOf" srcId="{9049FBA0-1283-134F-8E57-D7BD075DABA5}" destId="{D4C733CC-3FDD-E041-8628-D06A31E67D98}" srcOrd="1" destOrd="0" presId="urn:microsoft.com/office/officeart/2005/8/layout/list1"/>
    <dgm:cxn modelId="{B9895E7F-168C-BE4B-80A3-4B2D92C4D0E5}" type="presParOf" srcId="{DEA26493-856F-CA4C-AC36-A11B444E5A36}" destId="{1206C91E-298D-DE44-8FCF-4E6C669A85E7}" srcOrd="1" destOrd="0" presId="urn:microsoft.com/office/officeart/2005/8/layout/list1"/>
    <dgm:cxn modelId="{72BFB467-D5A8-AA4C-93CE-62060910E07B}" type="presParOf" srcId="{DEA26493-856F-CA4C-AC36-A11B444E5A36}" destId="{3EA18C6C-93F7-A242-8923-7B3655F77732}" srcOrd="2" destOrd="0" presId="urn:microsoft.com/office/officeart/2005/8/layout/list1"/>
    <dgm:cxn modelId="{5A15CF27-9FE2-FA4B-940B-B9DB61180478}" type="presParOf" srcId="{DEA26493-856F-CA4C-AC36-A11B444E5A36}" destId="{D1A3E3EC-AD64-2442-89C3-674358652790}" srcOrd="3" destOrd="0" presId="urn:microsoft.com/office/officeart/2005/8/layout/list1"/>
    <dgm:cxn modelId="{AED6FBBE-3123-E942-8002-9A2915ED0287}" type="presParOf" srcId="{DEA26493-856F-CA4C-AC36-A11B444E5A36}" destId="{44148E40-C303-8C44-8BFB-4723BF47288E}" srcOrd="4" destOrd="0" presId="urn:microsoft.com/office/officeart/2005/8/layout/list1"/>
    <dgm:cxn modelId="{EF6D18CC-6D5B-534B-A9D4-284852636C29}" type="presParOf" srcId="{44148E40-C303-8C44-8BFB-4723BF47288E}" destId="{0B379604-F7C4-974A-8C34-87BCC5360BD8}" srcOrd="0" destOrd="0" presId="urn:microsoft.com/office/officeart/2005/8/layout/list1"/>
    <dgm:cxn modelId="{C7C0B5B5-401B-994C-BB5E-2F827B8D916C}" type="presParOf" srcId="{44148E40-C303-8C44-8BFB-4723BF47288E}" destId="{D078AD97-5625-884F-8B09-DBCE657448C8}" srcOrd="1" destOrd="0" presId="urn:microsoft.com/office/officeart/2005/8/layout/list1"/>
    <dgm:cxn modelId="{46C090E1-8194-0243-BBFD-A9433D1F3F81}" type="presParOf" srcId="{DEA26493-856F-CA4C-AC36-A11B444E5A36}" destId="{CE42E9F8-A230-4F4B-BE1C-D14251806CA6}" srcOrd="5" destOrd="0" presId="urn:microsoft.com/office/officeart/2005/8/layout/list1"/>
    <dgm:cxn modelId="{C3AD18EF-D725-434B-B37A-141702FB7614}" type="presParOf" srcId="{DEA26493-856F-CA4C-AC36-A11B444E5A36}" destId="{6ACBB1A8-6D0D-8140-89E1-789EDBE51383}" srcOrd="6" destOrd="0" presId="urn:microsoft.com/office/officeart/2005/8/layout/list1"/>
    <dgm:cxn modelId="{32B7CEAF-7497-3744-BA85-1ED3F3BF882D}" type="presParOf" srcId="{DEA26493-856F-CA4C-AC36-A11B444E5A36}" destId="{2A7669CD-BB0C-AA45-BA95-8BCB189F880E}" srcOrd="7" destOrd="0" presId="urn:microsoft.com/office/officeart/2005/8/layout/list1"/>
    <dgm:cxn modelId="{49311C85-FD28-024B-A668-825717625B65}" type="presParOf" srcId="{DEA26493-856F-CA4C-AC36-A11B444E5A36}" destId="{EA928E4E-87FF-2345-8149-7394B67AED2B}" srcOrd="8" destOrd="0" presId="urn:microsoft.com/office/officeart/2005/8/layout/list1"/>
    <dgm:cxn modelId="{BE55FA0F-D894-4F4B-A749-005C9088518B}" type="presParOf" srcId="{EA928E4E-87FF-2345-8149-7394B67AED2B}" destId="{D2C78A3E-6532-2842-9CE6-65D48AEADDE1}" srcOrd="0" destOrd="0" presId="urn:microsoft.com/office/officeart/2005/8/layout/list1"/>
    <dgm:cxn modelId="{89078AE8-4958-4148-88F1-D66A7C95B8C4}" type="presParOf" srcId="{EA928E4E-87FF-2345-8149-7394B67AED2B}" destId="{ADD798B2-F19D-4240-9A97-CE4A74F6D5A2}" srcOrd="1" destOrd="0" presId="urn:microsoft.com/office/officeart/2005/8/layout/list1"/>
    <dgm:cxn modelId="{59018EDD-4D11-954E-8046-85F401B3981E}" type="presParOf" srcId="{DEA26493-856F-CA4C-AC36-A11B444E5A36}" destId="{1F2086E9-8331-5A49-8D81-956D5BE127D9}" srcOrd="9" destOrd="0" presId="urn:microsoft.com/office/officeart/2005/8/layout/list1"/>
    <dgm:cxn modelId="{42BD5EBC-01F1-AB40-9E96-1797013E29AB}" type="presParOf" srcId="{DEA26493-856F-CA4C-AC36-A11B444E5A36}" destId="{FD87E115-9679-0740-A438-2783AA822C4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277D3C-A24B-4BBE-B61B-B7742287220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FEA799C-7E56-4763-B247-26151DA36B4E}">
      <dgm:prSet/>
      <dgm:spPr/>
      <dgm:t>
        <a:bodyPr/>
        <a:lstStyle/>
        <a:p>
          <a:r>
            <a:rPr lang="el-GR" dirty="0"/>
            <a:t>200 Βουλευτές</a:t>
          </a:r>
          <a:endParaRPr lang="en-US" dirty="0"/>
        </a:p>
      </dgm:t>
    </dgm:pt>
    <dgm:pt modelId="{35614F4E-0F1E-47C3-B610-9FAAC7C00B14}" type="parTrans" cxnId="{67F510F5-AE0E-4CFD-B4DA-35C71609BEF9}">
      <dgm:prSet/>
      <dgm:spPr/>
      <dgm:t>
        <a:bodyPr/>
        <a:lstStyle/>
        <a:p>
          <a:endParaRPr lang="en-US"/>
        </a:p>
      </dgm:t>
    </dgm:pt>
    <dgm:pt modelId="{E4238446-D05A-479B-8479-3776C90E3571}" type="sibTrans" cxnId="{67F510F5-AE0E-4CFD-B4DA-35C71609BEF9}">
      <dgm:prSet/>
      <dgm:spPr/>
      <dgm:t>
        <a:bodyPr/>
        <a:lstStyle/>
        <a:p>
          <a:endParaRPr lang="en-US"/>
        </a:p>
      </dgm:t>
    </dgm:pt>
    <dgm:pt modelId="{81E2ACA3-054B-4E15-9F3B-9B1329BD8A60}">
      <dgm:prSet/>
      <dgm:spPr/>
      <dgm:t>
        <a:bodyPr/>
        <a:lstStyle/>
        <a:p>
          <a:r>
            <a:rPr lang="el-GR"/>
            <a:t>200 Όχι Βουλευτές</a:t>
          </a:r>
          <a:endParaRPr lang="en-US"/>
        </a:p>
      </dgm:t>
    </dgm:pt>
    <dgm:pt modelId="{79B8B576-9FB3-4C3C-9128-2C22E2D5329B}" type="parTrans" cxnId="{1A8C52C9-6972-4DCB-825C-0C5D6884D3FB}">
      <dgm:prSet/>
      <dgm:spPr/>
      <dgm:t>
        <a:bodyPr/>
        <a:lstStyle/>
        <a:p>
          <a:endParaRPr lang="en-US"/>
        </a:p>
      </dgm:t>
    </dgm:pt>
    <dgm:pt modelId="{EDFF0866-5F6B-45ED-B57E-F22C805371FE}" type="sibTrans" cxnId="{1A8C52C9-6972-4DCB-825C-0C5D6884D3FB}">
      <dgm:prSet/>
      <dgm:spPr/>
      <dgm:t>
        <a:bodyPr/>
        <a:lstStyle/>
        <a:p>
          <a:endParaRPr lang="en-US"/>
        </a:p>
      </dgm:t>
    </dgm:pt>
    <dgm:pt modelId="{29010E5D-0E8C-644F-B7D2-FF0B1F6A8DC6}" type="pres">
      <dgm:prSet presAssocID="{3A277D3C-A24B-4BBE-B61B-B77422872206}" presName="hierChild1" presStyleCnt="0">
        <dgm:presLayoutVars>
          <dgm:chPref val="1"/>
          <dgm:dir/>
          <dgm:animOne val="branch"/>
          <dgm:animLvl val="lvl"/>
          <dgm:resizeHandles/>
        </dgm:presLayoutVars>
      </dgm:prSet>
      <dgm:spPr/>
    </dgm:pt>
    <dgm:pt modelId="{95EF2CFA-B7BF-EA4F-83D2-E7E82748E35B}" type="pres">
      <dgm:prSet presAssocID="{FFEA799C-7E56-4763-B247-26151DA36B4E}" presName="hierRoot1" presStyleCnt="0"/>
      <dgm:spPr/>
    </dgm:pt>
    <dgm:pt modelId="{1745AB58-9025-764C-9452-4332ADC850CE}" type="pres">
      <dgm:prSet presAssocID="{FFEA799C-7E56-4763-B247-26151DA36B4E}" presName="composite" presStyleCnt="0"/>
      <dgm:spPr/>
    </dgm:pt>
    <dgm:pt modelId="{39A8EFAA-843B-ED40-9AC5-35A50A2A1D3A}" type="pres">
      <dgm:prSet presAssocID="{FFEA799C-7E56-4763-B247-26151DA36B4E}" presName="background" presStyleLbl="node0" presStyleIdx="0" presStyleCnt="2"/>
      <dgm:spPr/>
    </dgm:pt>
    <dgm:pt modelId="{34E26185-4B1D-1D4F-83A9-F3C71CD32D17}" type="pres">
      <dgm:prSet presAssocID="{FFEA799C-7E56-4763-B247-26151DA36B4E}" presName="text" presStyleLbl="fgAcc0" presStyleIdx="0" presStyleCnt="2" custLinFactNeighborX="55556" custLinFactNeighborY="-73754">
        <dgm:presLayoutVars>
          <dgm:chPref val="3"/>
        </dgm:presLayoutVars>
      </dgm:prSet>
      <dgm:spPr/>
    </dgm:pt>
    <dgm:pt modelId="{23FAAD37-6654-FE44-80BE-FA9BACCB0670}" type="pres">
      <dgm:prSet presAssocID="{FFEA799C-7E56-4763-B247-26151DA36B4E}" presName="hierChild2" presStyleCnt="0"/>
      <dgm:spPr/>
    </dgm:pt>
    <dgm:pt modelId="{9A3457FF-20D9-C746-B49C-A0C520026622}" type="pres">
      <dgm:prSet presAssocID="{81E2ACA3-054B-4E15-9F3B-9B1329BD8A60}" presName="hierRoot1" presStyleCnt="0"/>
      <dgm:spPr/>
    </dgm:pt>
    <dgm:pt modelId="{51858FF6-0531-E845-9626-BAEA06B611CE}" type="pres">
      <dgm:prSet presAssocID="{81E2ACA3-054B-4E15-9F3B-9B1329BD8A60}" presName="composite" presStyleCnt="0"/>
      <dgm:spPr/>
    </dgm:pt>
    <dgm:pt modelId="{0B2590E1-C148-7E4A-A969-F538A4F943E8}" type="pres">
      <dgm:prSet presAssocID="{81E2ACA3-054B-4E15-9F3B-9B1329BD8A60}" presName="background" presStyleLbl="node0" presStyleIdx="1" presStyleCnt="2"/>
      <dgm:spPr/>
    </dgm:pt>
    <dgm:pt modelId="{35A710A4-0738-094D-8840-C4BE10F31CB7}" type="pres">
      <dgm:prSet presAssocID="{81E2ACA3-054B-4E15-9F3B-9B1329BD8A60}" presName="text" presStyleLbl="fgAcc0" presStyleIdx="1" presStyleCnt="2" custLinFactNeighborX="-61655" custLinFactNeighborY="58707">
        <dgm:presLayoutVars>
          <dgm:chPref val="3"/>
        </dgm:presLayoutVars>
      </dgm:prSet>
      <dgm:spPr/>
    </dgm:pt>
    <dgm:pt modelId="{816D492C-D14E-A046-AA09-000FB841A367}" type="pres">
      <dgm:prSet presAssocID="{81E2ACA3-054B-4E15-9F3B-9B1329BD8A60}" presName="hierChild2" presStyleCnt="0"/>
      <dgm:spPr/>
    </dgm:pt>
  </dgm:ptLst>
  <dgm:cxnLst>
    <dgm:cxn modelId="{2B11A31C-370B-0B45-8D92-80A2B09F3664}" type="presOf" srcId="{81E2ACA3-054B-4E15-9F3B-9B1329BD8A60}" destId="{35A710A4-0738-094D-8840-C4BE10F31CB7}" srcOrd="0" destOrd="0" presId="urn:microsoft.com/office/officeart/2005/8/layout/hierarchy1"/>
    <dgm:cxn modelId="{B6355235-E3DB-254C-B4C7-638D756FE76A}" type="presOf" srcId="{FFEA799C-7E56-4763-B247-26151DA36B4E}" destId="{34E26185-4B1D-1D4F-83A9-F3C71CD32D17}" srcOrd="0" destOrd="0" presId="urn:microsoft.com/office/officeart/2005/8/layout/hierarchy1"/>
    <dgm:cxn modelId="{B0207FA1-58F7-F048-9C53-BE48804B517B}" type="presOf" srcId="{3A277D3C-A24B-4BBE-B61B-B77422872206}" destId="{29010E5D-0E8C-644F-B7D2-FF0B1F6A8DC6}" srcOrd="0" destOrd="0" presId="urn:microsoft.com/office/officeart/2005/8/layout/hierarchy1"/>
    <dgm:cxn modelId="{1A8C52C9-6972-4DCB-825C-0C5D6884D3FB}" srcId="{3A277D3C-A24B-4BBE-B61B-B77422872206}" destId="{81E2ACA3-054B-4E15-9F3B-9B1329BD8A60}" srcOrd="1" destOrd="0" parTransId="{79B8B576-9FB3-4C3C-9128-2C22E2D5329B}" sibTransId="{EDFF0866-5F6B-45ED-B57E-F22C805371FE}"/>
    <dgm:cxn modelId="{67F510F5-AE0E-4CFD-B4DA-35C71609BEF9}" srcId="{3A277D3C-A24B-4BBE-B61B-B77422872206}" destId="{FFEA799C-7E56-4763-B247-26151DA36B4E}" srcOrd="0" destOrd="0" parTransId="{35614F4E-0F1E-47C3-B610-9FAAC7C00B14}" sibTransId="{E4238446-D05A-479B-8479-3776C90E3571}"/>
    <dgm:cxn modelId="{2706C493-8C02-944D-9443-4C28F1A00F0F}" type="presParOf" srcId="{29010E5D-0E8C-644F-B7D2-FF0B1F6A8DC6}" destId="{95EF2CFA-B7BF-EA4F-83D2-E7E82748E35B}" srcOrd="0" destOrd="0" presId="urn:microsoft.com/office/officeart/2005/8/layout/hierarchy1"/>
    <dgm:cxn modelId="{6A7E980B-E59F-6C43-A63A-8EFE5E3F499C}" type="presParOf" srcId="{95EF2CFA-B7BF-EA4F-83D2-E7E82748E35B}" destId="{1745AB58-9025-764C-9452-4332ADC850CE}" srcOrd="0" destOrd="0" presId="urn:microsoft.com/office/officeart/2005/8/layout/hierarchy1"/>
    <dgm:cxn modelId="{4DD5DA82-9E44-0A4A-835D-30E9378D1022}" type="presParOf" srcId="{1745AB58-9025-764C-9452-4332ADC850CE}" destId="{39A8EFAA-843B-ED40-9AC5-35A50A2A1D3A}" srcOrd="0" destOrd="0" presId="urn:microsoft.com/office/officeart/2005/8/layout/hierarchy1"/>
    <dgm:cxn modelId="{BCBDA024-7373-874D-85F9-4AE82ED44B5D}" type="presParOf" srcId="{1745AB58-9025-764C-9452-4332ADC850CE}" destId="{34E26185-4B1D-1D4F-83A9-F3C71CD32D17}" srcOrd="1" destOrd="0" presId="urn:microsoft.com/office/officeart/2005/8/layout/hierarchy1"/>
    <dgm:cxn modelId="{1B5A1598-8162-2649-BAD4-E996D3D549D6}" type="presParOf" srcId="{95EF2CFA-B7BF-EA4F-83D2-E7E82748E35B}" destId="{23FAAD37-6654-FE44-80BE-FA9BACCB0670}" srcOrd="1" destOrd="0" presId="urn:microsoft.com/office/officeart/2005/8/layout/hierarchy1"/>
    <dgm:cxn modelId="{8B77CC14-50A5-9444-B483-86C0B016C843}" type="presParOf" srcId="{29010E5D-0E8C-644F-B7D2-FF0B1F6A8DC6}" destId="{9A3457FF-20D9-C746-B49C-A0C520026622}" srcOrd="1" destOrd="0" presId="urn:microsoft.com/office/officeart/2005/8/layout/hierarchy1"/>
    <dgm:cxn modelId="{983F76A1-F806-4047-9877-AB98895A693B}" type="presParOf" srcId="{9A3457FF-20D9-C746-B49C-A0C520026622}" destId="{51858FF6-0531-E845-9626-BAEA06B611CE}" srcOrd="0" destOrd="0" presId="urn:microsoft.com/office/officeart/2005/8/layout/hierarchy1"/>
    <dgm:cxn modelId="{9297B553-DEF7-3946-B66A-0C7E788791A4}" type="presParOf" srcId="{51858FF6-0531-E845-9626-BAEA06B611CE}" destId="{0B2590E1-C148-7E4A-A969-F538A4F943E8}" srcOrd="0" destOrd="0" presId="urn:microsoft.com/office/officeart/2005/8/layout/hierarchy1"/>
    <dgm:cxn modelId="{608D4AEC-B545-9B4F-923B-8DB287B366ED}" type="presParOf" srcId="{51858FF6-0531-E845-9626-BAEA06B611CE}" destId="{35A710A4-0738-094D-8840-C4BE10F31CB7}" srcOrd="1" destOrd="0" presId="urn:microsoft.com/office/officeart/2005/8/layout/hierarchy1"/>
    <dgm:cxn modelId="{192B4BC6-BE4B-644C-86B6-2FE0416B0368}" type="presParOf" srcId="{9A3457FF-20D9-C746-B49C-A0C520026622}" destId="{816D492C-D14E-A046-AA09-000FB841A36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D1541DA-0A71-465D-8ADF-F5BE4B00691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2625596-A6DF-4860-A4FD-BE53448DC4D7}">
      <dgm:prSet/>
      <dgm:spPr/>
      <dgm:t>
        <a:bodyPr/>
        <a:lstStyle/>
        <a:p>
          <a:r>
            <a:rPr lang="el-GR" dirty="0"/>
            <a:t>125 Ξενοδοχεία</a:t>
          </a:r>
          <a:endParaRPr lang="en-US" dirty="0"/>
        </a:p>
      </dgm:t>
    </dgm:pt>
    <dgm:pt modelId="{5E867AE6-E82B-41FE-BDDB-E715DA98C457}" type="parTrans" cxnId="{DF70C39A-DC45-4B93-B7A7-6705C653B832}">
      <dgm:prSet/>
      <dgm:spPr/>
      <dgm:t>
        <a:bodyPr/>
        <a:lstStyle/>
        <a:p>
          <a:endParaRPr lang="en-US"/>
        </a:p>
      </dgm:t>
    </dgm:pt>
    <dgm:pt modelId="{C3C7652B-4A8D-4879-A733-5492655DC38A}" type="sibTrans" cxnId="{DF70C39A-DC45-4B93-B7A7-6705C653B832}">
      <dgm:prSet/>
      <dgm:spPr/>
      <dgm:t>
        <a:bodyPr/>
        <a:lstStyle/>
        <a:p>
          <a:endParaRPr lang="en-US"/>
        </a:p>
      </dgm:t>
    </dgm:pt>
    <dgm:pt modelId="{BFFA738B-F33F-4E04-9D18-DCD97EBAC4C0}">
      <dgm:prSet/>
      <dgm:spPr/>
      <dgm:t>
        <a:bodyPr/>
        <a:lstStyle/>
        <a:p>
          <a:r>
            <a:rPr lang="el-GR"/>
            <a:t>125 Όχι Ξενοδοχεία</a:t>
          </a:r>
          <a:endParaRPr lang="en-US"/>
        </a:p>
      </dgm:t>
    </dgm:pt>
    <dgm:pt modelId="{AC6BF587-8155-4886-B8A7-A5EE3B8CC000}" type="parTrans" cxnId="{38034714-831E-4D14-B9C1-79CA2B2145F1}">
      <dgm:prSet/>
      <dgm:spPr/>
      <dgm:t>
        <a:bodyPr/>
        <a:lstStyle/>
        <a:p>
          <a:endParaRPr lang="en-US"/>
        </a:p>
      </dgm:t>
    </dgm:pt>
    <dgm:pt modelId="{08316F43-13DB-4D7B-B65C-512717928991}" type="sibTrans" cxnId="{38034714-831E-4D14-B9C1-79CA2B2145F1}">
      <dgm:prSet/>
      <dgm:spPr/>
      <dgm:t>
        <a:bodyPr/>
        <a:lstStyle/>
        <a:p>
          <a:endParaRPr lang="en-US"/>
        </a:p>
      </dgm:t>
    </dgm:pt>
    <dgm:pt modelId="{7594FA16-B984-BB43-AB2A-1B18589F4973}" type="pres">
      <dgm:prSet presAssocID="{8D1541DA-0A71-465D-8ADF-F5BE4B00691D}" presName="hierChild1" presStyleCnt="0">
        <dgm:presLayoutVars>
          <dgm:chPref val="1"/>
          <dgm:dir/>
          <dgm:animOne val="branch"/>
          <dgm:animLvl val="lvl"/>
          <dgm:resizeHandles/>
        </dgm:presLayoutVars>
      </dgm:prSet>
      <dgm:spPr/>
    </dgm:pt>
    <dgm:pt modelId="{D07A87FC-99C3-9B4C-86FE-65ECE58956B1}" type="pres">
      <dgm:prSet presAssocID="{F2625596-A6DF-4860-A4FD-BE53448DC4D7}" presName="hierRoot1" presStyleCnt="0"/>
      <dgm:spPr/>
    </dgm:pt>
    <dgm:pt modelId="{AAECEED9-D948-B34B-97B2-F52C72F24A76}" type="pres">
      <dgm:prSet presAssocID="{F2625596-A6DF-4860-A4FD-BE53448DC4D7}" presName="composite" presStyleCnt="0"/>
      <dgm:spPr/>
    </dgm:pt>
    <dgm:pt modelId="{BAD02393-7C17-D247-8BE3-1025E2D3EED7}" type="pres">
      <dgm:prSet presAssocID="{F2625596-A6DF-4860-A4FD-BE53448DC4D7}" presName="background" presStyleLbl="node0" presStyleIdx="0" presStyleCnt="2"/>
      <dgm:spPr/>
    </dgm:pt>
    <dgm:pt modelId="{D7026DA7-F3CA-C840-A357-03C6E625A133}" type="pres">
      <dgm:prSet presAssocID="{F2625596-A6DF-4860-A4FD-BE53448DC4D7}" presName="text" presStyleLbl="fgAcc0" presStyleIdx="0" presStyleCnt="2" custLinFactNeighborX="59966" custLinFactNeighborY="-72970">
        <dgm:presLayoutVars>
          <dgm:chPref val="3"/>
        </dgm:presLayoutVars>
      </dgm:prSet>
      <dgm:spPr/>
    </dgm:pt>
    <dgm:pt modelId="{6D98BDBF-0A30-0044-BCA0-98DA3315E5B9}" type="pres">
      <dgm:prSet presAssocID="{F2625596-A6DF-4860-A4FD-BE53448DC4D7}" presName="hierChild2" presStyleCnt="0"/>
      <dgm:spPr/>
    </dgm:pt>
    <dgm:pt modelId="{D1CF326E-0B0F-DD49-AD42-9901D75774D5}" type="pres">
      <dgm:prSet presAssocID="{BFFA738B-F33F-4E04-9D18-DCD97EBAC4C0}" presName="hierRoot1" presStyleCnt="0"/>
      <dgm:spPr/>
    </dgm:pt>
    <dgm:pt modelId="{F76F26C6-29A0-AC4F-BF14-0CF27F3B71F7}" type="pres">
      <dgm:prSet presAssocID="{BFFA738B-F33F-4E04-9D18-DCD97EBAC4C0}" presName="composite" presStyleCnt="0"/>
      <dgm:spPr/>
    </dgm:pt>
    <dgm:pt modelId="{7B69C48B-D36B-D945-82D6-B5E8D6BB94CA}" type="pres">
      <dgm:prSet presAssocID="{BFFA738B-F33F-4E04-9D18-DCD97EBAC4C0}" presName="background" presStyleLbl="node0" presStyleIdx="1" presStyleCnt="2"/>
      <dgm:spPr/>
    </dgm:pt>
    <dgm:pt modelId="{FAA90C2B-610C-7A4F-9703-7A7630F5CBDC}" type="pres">
      <dgm:prSet presAssocID="{BFFA738B-F33F-4E04-9D18-DCD97EBAC4C0}" presName="text" presStyleLbl="fgAcc0" presStyleIdx="1" presStyleCnt="2" custLinFactNeighborX="-59943" custLinFactNeighborY="62841">
        <dgm:presLayoutVars>
          <dgm:chPref val="3"/>
        </dgm:presLayoutVars>
      </dgm:prSet>
      <dgm:spPr/>
    </dgm:pt>
    <dgm:pt modelId="{B1F53A17-8369-BF4F-A31F-5C1F9C63BA42}" type="pres">
      <dgm:prSet presAssocID="{BFFA738B-F33F-4E04-9D18-DCD97EBAC4C0}" presName="hierChild2" presStyleCnt="0"/>
      <dgm:spPr/>
    </dgm:pt>
  </dgm:ptLst>
  <dgm:cxnLst>
    <dgm:cxn modelId="{38034714-831E-4D14-B9C1-79CA2B2145F1}" srcId="{8D1541DA-0A71-465D-8ADF-F5BE4B00691D}" destId="{BFFA738B-F33F-4E04-9D18-DCD97EBAC4C0}" srcOrd="1" destOrd="0" parTransId="{AC6BF587-8155-4886-B8A7-A5EE3B8CC000}" sibTransId="{08316F43-13DB-4D7B-B65C-512717928991}"/>
    <dgm:cxn modelId="{F6EE4097-9CC3-D74E-847A-C39E74C37E20}" type="presOf" srcId="{F2625596-A6DF-4860-A4FD-BE53448DC4D7}" destId="{D7026DA7-F3CA-C840-A357-03C6E625A133}" srcOrd="0" destOrd="0" presId="urn:microsoft.com/office/officeart/2005/8/layout/hierarchy1"/>
    <dgm:cxn modelId="{DF70C39A-DC45-4B93-B7A7-6705C653B832}" srcId="{8D1541DA-0A71-465D-8ADF-F5BE4B00691D}" destId="{F2625596-A6DF-4860-A4FD-BE53448DC4D7}" srcOrd="0" destOrd="0" parTransId="{5E867AE6-E82B-41FE-BDDB-E715DA98C457}" sibTransId="{C3C7652B-4A8D-4879-A733-5492655DC38A}"/>
    <dgm:cxn modelId="{BB12DDB4-87F4-3F4B-B420-639EBDF5DB6E}" type="presOf" srcId="{8D1541DA-0A71-465D-8ADF-F5BE4B00691D}" destId="{7594FA16-B984-BB43-AB2A-1B18589F4973}" srcOrd="0" destOrd="0" presId="urn:microsoft.com/office/officeart/2005/8/layout/hierarchy1"/>
    <dgm:cxn modelId="{90DFADD8-B150-C44E-9A43-AE3F61A7CB62}" type="presOf" srcId="{BFFA738B-F33F-4E04-9D18-DCD97EBAC4C0}" destId="{FAA90C2B-610C-7A4F-9703-7A7630F5CBDC}" srcOrd="0" destOrd="0" presId="urn:microsoft.com/office/officeart/2005/8/layout/hierarchy1"/>
    <dgm:cxn modelId="{EF17CCDE-1A80-3645-AD90-1CA7BEDBE0DF}" type="presParOf" srcId="{7594FA16-B984-BB43-AB2A-1B18589F4973}" destId="{D07A87FC-99C3-9B4C-86FE-65ECE58956B1}" srcOrd="0" destOrd="0" presId="urn:microsoft.com/office/officeart/2005/8/layout/hierarchy1"/>
    <dgm:cxn modelId="{6A6181BC-7641-154C-A229-88545BD653F1}" type="presParOf" srcId="{D07A87FC-99C3-9B4C-86FE-65ECE58956B1}" destId="{AAECEED9-D948-B34B-97B2-F52C72F24A76}" srcOrd="0" destOrd="0" presId="urn:microsoft.com/office/officeart/2005/8/layout/hierarchy1"/>
    <dgm:cxn modelId="{B3A526DF-0C21-524E-8B54-0E9F3667C13E}" type="presParOf" srcId="{AAECEED9-D948-B34B-97B2-F52C72F24A76}" destId="{BAD02393-7C17-D247-8BE3-1025E2D3EED7}" srcOrd="0" destOrd="0" presId="urn:microsoft.com/office/officeart/2005/8/layout/hierarchy1"/>
    <dgm:cxn modelId="{F37F65B0-B1FA-FD46-AC20-60F4E3BCB86E}" type="presParOf" srcId="{AAECEED9-D948-B34B-97B2-F52C72F24A76}" destId="{D7026DA7-F3CA-C840-A357-03C6E625A133}" srcOrd="1" destOrd="0" presId="urn:microsoft.com/office/officeart/2005/8/layout/hierarchy1"/>
    <dgm:cxn modelId="{2C4DF174-8FA1-E945-BCD9-D810D7922E32}" type="presParOf" srcId="{D07A87FC-99C3-9B4C-86FE-65ECE58956B1}" destId="{6D98BDBF-0A30-0044-BCA0-98DA3315E5B9}" srcOrd="1" destOrd="0" presId="urn:microsoft.com/office/officeart/2005/8/layout/hierarchy1"/>
    <dgm:cxn modelId="{3CB3D8C2-B997-A84B-87C0-60DED91BDBD4}" type="presParOf" srcId="{7594FA16-B984-BB43-AB2A-1B18589F4973}" destId="{D1CF326E-0B0F-DD49-AD42-9901D75774D5}" srcOrd="1" destOrd="0" presId="urn:microsoft.com/office/officeart/2005/8/layout/hierarchy1"/>
    <dgm:cxn modelId="{9B3A8465-EFB8-964E-8239-5B9E5E9E88C7}" type="presParOf" srcId="{D1CF326E-0B0F-DD49-AD42-9901D75774D5}" destId="{F76F26C6-29A0-AC4F-BF14-0CF27F3B71F7}" srcOrd="0" destOrd="0" presId="urn:microsoft.com/office/officeart/2005/8/layout/hierarchy1"/>
    <dgm:cxn modelId="{6BFBBF0E-54BE-CA4D-ADD0-FB20B7F8E268}" type="presParOf" srcId="{F76F26C6-29A0-AC4F-BF14-0CF27F3B71F7}" destId="{7B69C48B-D36B-D945-82D6-B5E8D6BB94CA}" srcOrd="0" destOrd="0" presId="urn:microsoft.com/office/officeart/2005/8/layout/hierarchy1"/>
    <dgm:cxn modelId="{77C55D17-7677-904D-83B2-2DCA4EDF607F}" type="presParOf" srcId="{F76F26C6-29A0-AC4F-BF14-0CF27F3B71F7}" destId="{FAA90C2B-610C-7A4F-9703-7A7630F5CBDC}" srcOrd="1" destOrd="0" presId="urn:microsoft.com/office/officeart/2005/8/layout/hierarchy1"/>
    <dgm:cxn modelId="{242F6FAA-06B3-E649-83C3-838F25EA9E1A}" type="presParOf" srcId="{D1CF326E-0B0F-DD49-AD42-9901D75774D5}" destId="{B1F53A17-8369-BF4F-A31F-5C1F9C63BA4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90DEE3-FA36-4053-9853-0F57D7DC8566}"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7FFC7288-96DC-48DA-A7F4-8D5396116EC4}">
      <dgm:prSet/>
      <dgm:spPr/>
      <dgm:t>
        <a:bodyPr/>
        <a:lstStyle/>
        <a:p>
          <a:r>
            <a:rPr lang="el-GR" dirty="0"/>
            <a:t>Όνομα και περιγραφή προφίλ </a:t>
          </a:r>
          <a:r>
            <a:rPr lang="en-US" dirty="0"/>
            <a:t>(ND)</a:t>
          </a:r>
        </a:p>
      </dgm:t>
    </dgm:pt>
    <dgm:pt modelId="{2E67A577-34EB-4E17-819B-D8F4A5E1EC3F}" type="parTrans" cxnId="{CE78D080-59AC-4A3F-B4FC-E93F85BDE778}">
      <dgm:prSet/>
      <dgm:spPr/>
      <dgm:t>
        <a:bodyPr/>
        <a:lstStyle/>
        <a:p>
          <a:endParaRPr lang="en-US"/>
        </a:p>
      </dgm:t>
    </dgm:pt>
    <dgm:pt modelId="{51239783-8C17-4238-BFFD-81D8B537EA9D}" type="sibTrans" cxnId="{CE78D080-59AC-4A3F-B4FC-E93F85BDE778}">
      <dgm:prSet/>
      <dgm:spPr/>
      <dgm:t>
        <a:bodyPr/>
        <a:lstStyle/>
        <a:p>
          <a:endParaRPr lang="en-US"/>
        </a:p>
      </dgm:t>
    </dgm:pt>
    <dgm:pt modelId="{3316E0AA-E2F9-4BF0-9F08-AC6110AF01A1}">
      <dgm:prSet/>
      <dgm:spPr/>
      <dgm:t>
        <a:bodyPr/>
        <a:lstStyle/>
        <a:p>
          <a:r>
            <a:rPr lang="en-US"/>
            <a:t>Statuses (S)</a:t>
          </a:r>
        </a:p>
      </dgm:t>
    </dgm:pt>
    <dgm:pt modelId="{C97CBD64-38BE-4972-A52D-C83244869E13}" type="parTrans" cxnId="{B90912E8-7F08-4208-953D-D84CFE558A04}">
      <dgm:prSet/>
      <dgm:spPr/>
      <dgm:t>
        <a:bodyPr/>
        <a:lstStyle/>
        <a:p>
          <a:endParaRPr lang="en-US"/>
        </a:p>
      </dgm:t>
    </dgm:pt>
    <dgm:pt modelId="{A3D8E453-17F1-428A-B335-82C9B60F053D}" type="sibTrans" cxnId="{B90912E8-7F08-4208-953D-D84CFE558A04}">
      <dgm:prSet/>
      <dgm:spPr/>
      <dgm:t>
        <a:bodyPr/>
        <a:lstStyle/>
        <a:p>
          <a:endParaRPr lang="en-US"/>
        </a:p>
      </dgm:t>
    </dgm:pt>
    <dgm:pt modelId="{AEFF7235-4474-4E59-893A-5ACCC53AF036}">
      <dgm:prSet/>
      <dgm:spPr/>
      <dgm:t>
        <a:bodyPr/>
        <a:lstStyle/>
        <a:p>
          <a:r>
            <a:rPr lang="el-GR" dirty="0"/>
            <a:t>Φίλοι</a:t>
          </a:r>
          <a:r>
            <a:rPr lang="en-US" dirty="0"/>
            <a:t> (Fr)</a:t>
          </a:r>
        </a:p>
      </dgm:t>
    </dgm:pt>
    <dgm:pt modelId="{E0839EE7-BD94-44CF-9650-09695DC8EA06}" type="parTrans" cxnId="{04B24533-925F-4E85-B295-ADA12764F586}">
      <dgm:prSet/>
      <dgm:spPr/>
      <dgm:t>
        <a:bodyPr/>
        <a:lstStyle/>
        <a:p>
          <a:endParaRPr lang="en-US"/>
        </a:p>
      </dgm:t>
    </dgm:pt>
    <dgm:pt modelId="{A526D8DC-D649-4D7D-8572-99DA806896E0}" type="sibTrans" cxnId="{04B24533-925F-4E85-B295-ADA12764F586}">
      <dgm:prSet/>
      <dgm:spPr/>
      <dgm:t>
        <a:bodyPr/>
        <a:lstStyle/>
        <a:p>
          <a:endParaRPr lang="en-US"/>
        </a:p>
      </dgm:t>
    </dgm:pt>
    <dgm:pt modelId="{793D886E-14C9-4948-9D9E-209B394F1AA2}">
      <dgm:prSet/>
      <dgm:spPr/>
      <dgm:t>
        <a:bodyPr/>
        <a:lstStyle/>
        <a:p>
          <a:r>
            <a:rPr lang="el-GR"/>
            <a:t>Ακόλουθοι (</a:t>
          </a:r>
          <a:r>
            <a:rPr lang="en-US"/>
            <a:t>Fo)</a:t>
          </a:r>
        </a:p>
      </dgm:t>
    </dgm:pt>
    <dgm:pt modelId="{39B997AF-E34E-4A5B-B69F-24626D98DD1B}" type="parTrans" cxnId="{E86C04F5-C455-4E71-A80A-19A1C696A033}">
      <dgm:prSet/>
      <dgm:spPr/>
      <dgm:t>
        <a:bodyPr/>
        <a:lstStyle/>
        <a:p>
          <a:endParaRPr lang="en-US"/>
        </a:p>
      </dgm:t>
    </dgm:pt>
    <dgm:pt modelId="{6EA4B14D-6EF6-4BD6-A842-2F64EC56DC54}" type="sibTrans" cxnId="{E86C04F5-C455-4E71-A80A-19A1C696A033}">
      <dgm:prSet/>
      <dgm:spPr/>
      <dgm:t>
        <a:bodyPr/>
        <a:lstStyle/>
        <a:p>
          <a:endParaRPr lang="en-US"/>
        </a:p>
      </dgm:t>
    </dgm:pt>
    <dgm:pt modelId="{3434C218-F2E9-FA49-B19E-0E831075122C}" type="pres">
      <dgm:prSet presAssocID="{2990DEE3-FA36-4053-9853-0F57D7DC8566}" presName="linear" presStyleCnt="0">
        <dgm:presLayoutVars>
          <dgm:animLvl val="lvl"/>
          <dgm:resizeHandles val="exact"/>
        </dgm:presLayoutVars>
      </dgm:prSet>
      <dgm:spPr/>
    </dgm:pt>
    <dgm:pt modelId="{536FE912-3778-264F-BF44-3E01D21C3392}" type="pres">
      <dgm:prSet presAssocID="{7FFC7288-96DC-48DA-A7F4-8D5396116EC4}" presName="parentText" presStyleLbl="node1" presStyleIdx="0" presStyleCnt="4">
        <dgm:presLayoutVars>
          <dgm:chMax val="0"/>
          <dgm:bulletEnabled val="1"/>
        </dgm:presLayoutVars>
      </dgm:prSet>
      <dgm:spPr/>
    </dgm:pt>
    <dgm:pt modelId="{FD33E884-EC18-6140-B4D2-7EE12A6B388D}" type="pres">
      <dgm:prSet presAssocID="{51239783-8C17-4238-BFFD-81D8B537EA9D}" presName="spacer" presStyleCnt="0"/>
      <dgm:spPr/>
    </dgm:pt>
    <dgm:pt modelId="{DBE286F4-E027-CC41-B55B-BAA8FD4D4B29}" type="pres">
      <dgm:prSet presAssocID="{3316E0AA-E2F9-4BF0-9F08-AC6110AF01A1}" presName="parentText" presStyleLbl="node1" presStyleIdx="1" presStyleCnt="4">
        <dgm:presLayoutVars>
          <dgm:chMax val="0"/>
          <dgm:bulletEnabled val="1"/>
        </dgm:presLayoutVars>
      </dgm:prSet>
      <dgm:spPr/>
    </dgm:pt>
    <dgm:pt modelId="{16EC21DA-F71B-894C-9BA2-2125E6AB5D65}" type="pres">
      <dgm:prSet presAssocID="{A3D8E453-17F1-428A-B335-82C9B60F053D}" presName="spacer" presStyleCnt="0"/>
      <dgm:spPr/>
    </dgm:pt>
    <dgm:pt modelId="{B355E7C3-8ACC-1143-8FAE-6015A7806DE0}" type="pres">
      <dgm:prSet presAssocID="{AEFF7235-4474-4E59-893A-5ACCC53AF036}" presName="parentText" presStyleLbl="node1" presStyleIdx="2" presStyleCnt="4">
        <dgm:presLayoutVars>
          <dgm:chMax val="0"/>
          <dgm:bulletEnabled val="1"/>
        </dgm:presLayoutVars>
      </dgm:prSet>
      <dgm:spPr/>
    </dgm:pt>
    <dgm:pt modelId="{426D3DC9-5775-6343-B475-23E10B804AF8}" type="pres">
      <dgm:prSet presAssocID="{A526D8DC-D649-4D7D-8572-99DA806896E0}" presName="spacer" presStyleCnt="0"/>
      <dgm:spPr/>
    </dgm:pt>
    <dgm:pt modelId="{0CBCE6B8-1FEC-BA40-BA8D-CC7C541BD9C9}" type="pres">
      <dgm:prSet presAssocID="{793D886E-14C9-4948-9D9E-209B394F1AA2}" presName="parentText" presStyleLbl="node1" presStyleIdx="3" presStyleCnt="4">
        <dgm:presLayoutVars>
          <dgm:chMax val="0"/>
          <dgm:bulletEnabled val="1"/>
        </dgm:presLayoutVars>
      </dgm:prSet>
      <dgm:spPr/>
    </dgm:pt>
  </dgm:ptLst>
  <dgm:cxnLst>
    <dgm:cxn modelId="{A61CFD00-3A65-294F-9A62-29D6F374D70B}" type="presOf" srcId="{7FFC7288-96DC-48DA-A7F4-8D5396116EC4}" destId="{536FE912-3778-264F-BF44-3E01D21C3392}" srcOrd="0" destOrd="0" presId="urn:microsoft.com/office/officeart/2005/8/layout/vList2"/>
    <dgm:cxn modelId="{30F33705-7CD0-4B45-88FA-6C4C527F5BBA}" type="presOf" srcId="{793D886E-14C9-4948-9D9E-209B394F1AA2}" destId="{0CBCE6B8-1FEC-BA40-BA8D-CC7C541BD9C9}" srcOrd="0" destOrd="0" presId="urn:microsoft.com/office/officeart/2005/8/layout/vList2"/>
    <dgm:cxn modelId="{DB908725-6077-0E44-AD70-74DFE890C92A}" type="presOf" srcId="{AEFF7235-4474-4E59-893A-5ACCC53AF036}" destId="{B355E7C3-8ACC-1143-8FAE-6015A7806DE0}" srcOrd="0" destOrd="0" presId="urn:microsoft.com/office/officeart/2005/8/layout/vList2"/>
    <dgm:cxn modelId="{04B24533-925F-4E85-B295-ADA12764F586}" srcId="{2990DEE3-FA36-4053-9853-0F57D7DC8566}" destId="{AEFF7235-4474-4E59-893A-5ACCC53AF036}" srcOrd="2" destOrd="0" parTransId="{E0839EE7-BD94-44CF-9650-09695DC8EA06}" sibTransId="{A526D8DC-D649-4D7D-8572-99DA806896E0}"/>
    <dgm:cxn modelId="{CE78D080-59AC-4A3F-B4FC-E93F85BDE778}" srcId="{2990DEE3-FA36-4053-9853-0F57D7DC8566}" destId="{7FFC7288-96DC-48DA-A7F4-8D5396116EC4}" srcOrd="0" destOrd="0" parTransId="{2E67A577-34EB-4E17-819B-D8F4A5E1EC3F}" sibTransId="{51239783-8C17-4238-BFFD-81D8B537EA9D}"/>
    <dgm:cxn modelId="{646A70CC-0671-6D47-9B86-BEEAE54FC527}" type="presOf" srcId="{3316E0AA-E2F9-4BF0-9F08-AC6110AF01A1}" destId="{DBE286F4-E027-CC41-B55B-BAA8FD4D4B29}" srcOrd="0" destOrd="0" presId="urn:microsoft.com/office/officeart/2005/8/layout/vList2"/>
    <dgm:cxn modelId="{B90912E8-7F08-4208-953D-D84CFE558A04}" srcId="{2990DEE3-FA36-4053-9853-0F57D7DC8566}" destId="{3316E0AA-E2F9-4BF0-9F08-AC6110AF01A1}" srcOrd="1" destOrd="0" parTransId="{C97CBD64-38BE-4972-A52D-C83244869E13}" sibTransId="{A3D8E453-17F1-428A-B335-82C9B60F053D}"/>
    <dgm:cxn modelId="{15A297F1-E02F-A242-A8F9-76A58098B54A}" type="presOf" srcId="{2990DEE3-FA36-4053-9853-0F57D7DC8566}" destId="{3434C218-F2E9-FA49-B19E-0E831075122C}" srcOrd="0" destOrd="0" presId="urn:microsoft.com/office/officeart/2005/8/layout/vList2"/>
    <dgm:cxn modelId="{E86C04F5-C455-4E71-A80A-19A1C696A033}" srcId="{2990DEE3-FA36-4053-9853-0F57D7DC8566}" destId="{793D886E-14C9-4948-9D9E-209B394F1AA2}" srcOrd="3" destOrd="0" parTransId="{39B997AF-E34E-4A5B-B69F-24626D98DD1B}" sibTransId="{6EA4B14D-6EF6-4BD6-A842-2F64EC56DC54}"/>
    <dgm:cxn modelId="{968AB9D7-0269-0E4E-A1E6-ECEE8F068F2E}" type="presParOf" srcId="{3434C218-F2E9-FA49-B19E-0E831075122C}" destId="{536FE912-3778-264F-BF44-3E01D21C3392}" srcOrd="0" destOrd="0" presId="urn:microsoft.com/office/officeart/2005/8/layout/vList2"/>
    <dgm:cxn modelId="{60282263-9CF4-D741-9035-BEB339E31130}" type="presParOf" srcId="{3434C218-F2E9-FA49-B19E-0E831075122C}" destId="{FD33E884-EC18-6140-B4D2-7EE12A6B388D}" srcOrd="1" destOrd="0" presId="urn:microsoft.com/office/officeart/2005/8/layout/vList2"/>
    <dgm:cxn modelId="{6F9CC946-6134-8345-B2D5-F8A908034509}" type="presParOf" srcId="{3434C218-F2E9-FA49-B19E-0E831075122C}" destId="{DBE286F4-E027-CC41-B55B-BAA8FD4D4B29}" srcOrd="2" destOrd="0" presId="urn:microsoft.com/office/officeart/2005/8/layout/vList2"/>
    <dgm:cxn modelId="{E50A7DA9-5F46-634C-B4A1-82FC88A2F46D}" type="presParOf" srcId="{3434C218-F2E9-FA49-B19E-0E831075122C}" destId="{16EC21DA-F71B-894C-9BA2-2125E6AB5D65}" srcOrd="3" destOrd="0" presId="urn:microsoft.com/office/officeart/2005/8/layout/vList2"/>
    <dgm:cxn modelId="{B810100B-53D6-CD4C-81BF-4095FA3F76D1}" type="presParOf" srcId="{3434C218-F2E9-FA49-B19E-0E831075122C}" destId="{B355E7C3-8ACC-1143-8FAE-6015A7806DE0}" srcOrd="4" destOrd="0" presId="urn:microsoft.com/office/officeart/2005/8/layout/vList2"/>
    <dgm:cxn modelId="{F0306CB2-4046-1F48-833B-F907BCE95316}" type="presParOf" srcId="{3434C218-F2E9-FA49-B19E-0E831075122C}" destId="{426D3DC9-5775-6343-B475-23E10B804AF8}" srcOrd="5" destOrd="0" presId="urn:microsoft.com/office/officeart/2005/8/layout/vList2"/>
    <dgm:cxn modelId="{22E8E2F2-2DAC-DE41-8FC7-B4422ED783BE}" type="presParOf" srcId="{3434C218-F2E9-FA49-B19E-0E831075122C}" destId="{0CBCE6B8-1FEC-BA40-BA8D-CC7C541BD9C9}" srcOrd="6" destOrd="0" presId="urn:microsoft.com/office/officeart/2005/8/layout/vList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66B89A7-49D4-4513-B721-EBA5D97E1D2B}"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D6A858A1-1622-4802-A333-8DACC22BB1E4}">
      <dgm:prSet custT="1"/>
      <dgm:spPr/>
      <dgm:t>
        <a:bodyPr/>
        <a:lstStyle/>
        <a:p>
          <a:r>
            <a:rPr lang="en-US" sz="2000"/>
            <a:t>NLP</a:t>
          </a:r>
          <a:endParaRPr lang="en-US" sz="2000" dirty="0"/>
        </a:p>
      </dgm:t>
    </dgm:pt>
    <dgm:pt modelId="{EBD38DD4-C054-4A04-8140-C44A61A9D281}" type="parTrans" cxnId="{835068FD-A393-418A-8384-4ED8C6500E36}">
      <dgm:prSet/>
      <dgm:spPr/>
      <dgm:t>
        <a:bodyPr/>
        <a:lstStyle/>
        <a:p>
          <a:endParaRPr lang="en-US" sz="2000"/>
        </a:p>
      </dgm:t>
    </dgm:pt>
    <dgm:pt modelId="{7671AAF6-5E3C-4BC9-AA04-CD41C2E67803}" type="sibTrans" cxnId="{835068FD-A393-418A-8384-4ED8C6500E36}">
      <dgm:prSet/>
      <dgm:spPr/>
      <dgm:t>
        <a:bodyPr/>
        <a:lstStyle/>
        <a:p>
          <a:endParaRPr lang="en-US" sz="2000"/>
        </a:p>
      </dgm:t>
    </dgm:pt>
    <dgm:pt modelId="{21D1A0DC-60F2-4D83-8E7C-AD267C08D356}">
      <dgm:prSet custT="1"/>
      <dgm:spPr/>
      <dgm:t>
        <a:bodyPr/>
        <a:lstStyle/>
        <a:p>
          <a:r>
            <a:rPr lang="en-US" sz="1800"/>
            <a:t>Καμία επεξεργασία</a:t>
          </a:r>
          <a:endParaRPr lang="en-US" sz="1800" dirty="0"/>
        </a:p>
      </dgm:t>
    </dgm:pt>
    <dgm:pt modelId="{5E1698D8-2394-4803-BAAD-4EAFE53176F0}" type="parTrans" cxnId="{120C38FF-AE63-4B1E-B836-F458175BB1C8}">
      <dgm:prSet/>
      <dgm:spPr/>
      <dgm:t>
        <a:bodyPr/>
        <a:lstStyle/>
        <a:p>
          <a:endParaRPr lang="en-US" sz="2000"/>
        </a:p>
      </dgm:t>
    </dgm:pt>
    <dgm:pt modelId="{A69962BD-4808-4A95-AC4B-207D2A3E79FC}" type="sibTrans" cxnId="{120C38FF-AE63-4B1E-B836-F458175BB1C8}">
      <dgm:prSet/>
      <dgm:spPr/>
      <dgm:t>
        <a:bodyPr/>
        <a:lstStyle/>
        <a:p>
          <a:endParaRPr lang="en-US" sz="2000"/>
        </a:p>
      </dgm:t>
    </dgm:pt>
    <dgm:pt modelId="{189DB0F3-A77C-4D40-A81B-97C54337132A}">
      <dgm:prSet custT="1"/>
      <dgm:spPr/>
      <dgm:t>
        <a:bodyPr/>
        <a:lstStyle/>
        <a:p>
          <a:r>
            <a:rPr lang="en-US" sz="1800"/>
            <a:t>Stop words</a:t>
          </a:r>
          <a:endParaRPr lang="en-US" sz="1800" dirty="0"/>
        </a:p>
      </dgm:t>
    </dgm:pt>
    <dgm:pt modelId="{59DC31AC-8EF8-4FD5-8EDE-4C5E4E654B0C}" type="parTrans" cxnId="{9C705731-F224-4B2A-9178-1B36E0669B6A}">
      <dgm:prSet/>
      <dgm:spPr/>
      <dgm:t>
        <a:bodyPr/>
        <a:lstStyle/>
        <a:p>
          <a:endParaRPr lang="en-US" sz="2000"/>
        </a:p>
      </dgm:t>
    </dgm:pt>
    <dgm:pt modelId="{F3FAB2AD-A4E2-415D-8BFA-DB5A1766350F}" type="sibTrans" cxnId="{9C705731-F224-4B2A-9178-1B36E0669B6A}">
      <dgm:prSet/>
      <dgm:spPr/>
      <dgm:t>
        <a:bodyPr/>
        <a:lstStyle/>
        <a:p>
          <a:endParaRPr lang="en-US" sz="2000"/>
        </a:p>
      </dgm:t>
    </dgm:pt>
    <dgm:pt modelId="{47BAD88B-B157-4EE8-B979-A0496CD6E718}">
      <dgm:prSet custT="1"/>
      <dgm:spPr/>
      <dgm:t>
        <a:bodyPr/>
        <a:lstStyle/>
        <a:p>
          <a:r>
            <a:rPr lang="en-US" sz="1800"/>
            <a:t>Lemmatization και stop words</a:t>
          </a:r>
          <a:endParaRPr lang="en-US" sz="1800" dirty="0"/>
        </a:p>
      </dgm:t>
    </dgm:pt>
    <dgm:pt modelId="{55E15196-CB89-44FA-99C6-7504F8AB0870}" type="parTrans" cxnId="{8BD3F8E8-39B0-4A22-9D6D-E2A4CEF1CF3C}">
      <dgm:prSet/>
      <dgm:spPr/>
      <dgm:t>
        <a:bodyPr/>
        <a:lstStyle/>
        <a:p>
          <a:endParaRPr lang="en-US" sz="2000"/>
        </a:p>
      </dgm:t>
    </dgm:pt>
    <dgm:pt modelId="{67964531-C4FB-4725-AD94-67E77BBAF689}" type="sibTrans" cxnId="{8BD3F8E8-39B0-4A22-9D6D-E2A4CEF1CF3C}">
      <dgm:prSet/>
      <dgm:spPr/>
      <dgm:t>
        <a:bodyPr/>
        <a:lstStyle/>
        <a:p>
          <a:endParaRPr lang="en-US" sz="2000"/>
        </a:p>
      </dgm:t>
    </dgm:pt>
    <dgm:pt modelId="{F1607EAA-8240-40D3-AA07-998385C0510B}">
      <dgm:prSet custT="1"/>
      <dgm:spPr/>
      <dgm:t>
        <a:bodyPr/>
        <a:lstStyle/>
        <a:p>
          <a:r>
            <a:rPr lang="en-US" sz="2000"/>
            <a:t>Word Vectorizer</a:t>
          </a:r>
          <a:endParaRPr lang="en-US" sz="2000" dirty="0"/>
        </a:p>
      </dgm:t>
    </dgm:pt>
    <dgm:pt modelId="{1A7D001F-B0C4-41F0-81D3-1140B358EBCD}" type="parTrans" cxnId="{DDD90516-0783-44E4-9F73-819F59F47908}">
      <dgm:prSet/>
      <dgm:spPr/>
      <dgm:t>
        <a:bodyPr/>
        <a:lstStyle/>
        <a:p>
          <a:endParaRPr lang="en-US" sz="2000"/>
        </a:p>
      </dgm:t>
    </dgm:pt>
    <dgm:pt modelId="{54FC3984-A043-4C6D-82A6-C4D43506C567}" type="sibTrans" cxnId="{DDD90516-0783-44E4-9F73-819F59F47908}">
      <dgm:prSet/>
      <dgm:spPr/>
      <dgm:t>
        <a:bodyPr/>
        <a:lstStyle/>
        <a:p>
          <a:endParaRPr lang="en-US" sz="2000"/>
        </a:p>
      </dgm:t>
    </dgm:pt>
    <dgm:pt modelId="{3C93A45F-F885-4EA4-A84A-3F5919A7EC9E}">
      <dgm:prSet custT="1"/>
      <dgm:spPr/>
      <dgm:t>
        <a:bodyPr/>
        <a:lstStyle/>
        <a:p>
          <a:r>
            <a:rPr lang="en-US" sz="2000"/>
            <a:t>Bag of Words</a:t>
          </a:r>
          <a:endParaRPr lang="en-US" sz="2000" dirty="0"/>
        </a:p>
      </dgm:t>
    </dgm:pt>
    <dgm:pt modelId="{C1EF2A13-8892-4304-BB77-631EED413FAC}" type="parTrans" cxnId="{BCD3F801-4241-4A49-B051-FDE72AF8B45E}">
      <dgm:prSet/>
      <dgm:spPr/>
      <dgm:t>
        <a:bodyPr/>
        <a:lstStyle/>
        <a:p>
          <a:endParaRPr lang="en-US" sz="2000"/>
        </a:p>
      </dgm:t>
    </dgm:pt>
    <dgm:pt modelId="{30B11BD3-62B7-4D88-8943-8D02F3AC050B}" type="sibTrans" cxnId="{BCD3F801-4241-4A49-B051-FDE72AF8B45E}">
      <dgm:prSet/>
      <dgm:spPr/>
      <dgm:t>
        <a:bodyPr/>
        <a:lstStyle/>
        <a:p>
          <a:endParaRPr lang="en-US" sz="2000"/>
        </a:p>
      </dgm:t>
    </dgm:pt>
    <dgm:pt modelId="{B400E238-94B6-4E96-AC5F-75E199202363}">
      <dgm:prSet custT="1"/>
      <dgm:spPr/>
      <dgm:t>
        <a:bodyPr/>
        <a:lstStyle/>
        <a:p>
          <a:r>
            <a:rPr lang="en-US" sz="2000"/>
            <a:t>TF-IDF</a:t>
          </a:r>
          <a:endParaRPr lang="en-US" sz="2000" dirty="0"/>
        </a:p>
      </dgm:t>
    </dgm:pt>
    <dgm:pt modelId="{47AE0507-0399-477F-9D63-66BFCB39E93C}" type="parTrans" cxnId="{E7DDB442-15B3-448B-8CA1-873340F057E8}">
      <dgm:prSet/>
      <dgm:spPr/>
      <dgm:t>
        <a:bodyPr/>
        <a:lstStyle/>
        <a:p>
          <a:endParaRPr lang="en-US" sz="2000"/>
        </a:p>
      </dgm:t>
    </dgm:pt>
    <dgm:pt modelId="{58DD18F3-CEBF-4001-90B9-4F0A53C879E7}" type="sibTrans" cxnId="{E7DDB442-15B3-448B-8CA1-873340F057E8}">
      <dgm:prSet/>
      <dgm:spPr/>
      <dgm:t>
        <a:bodyPr/>
        <a:lstStyle/>
        <a:p>
          <a:endParaRPr lang="en-US" sz="2000"/>
        </a:p>
      </dgm:t>
    </dgm:pt>
    <dgm:pt modelId="{E13FFB1B-4B8F-41D5-9399-73EA1D885D6D}">
      <dgm:prSet custT="1"/>
      <dgm:spPr/>
      <dgm:t>
        <a:bodyPr/>
        <a:lstStyle/>
        <a:p>
          <a:r>
            <a:rPr lang="en-US" sz="2000"/>
            <a:t>Classification Alogirthm</a:t>
          </a:r>
        </a:p>
      </dgm:t>
    </dgm:pt>
    <dgm:pt modelId="{42A88C48-A450-4320-927A-92A50013B358}" type="parTrans" cxnId="{D7F0A265-BC1C-4571-8D17-11FD28645C5C}">
      <dgm:prSet/>
      <dgm:spPr/>
      <dgm:t>
        <a:bodyPr/>
        <a:lstStyle/>
        <a:p>
          <a:endParaRPr lang="en-US" sz="2000"/>
        </a:p>
      </dgm:t>
    </dgm:pt>
    <dgm:pt modelId="{B1DBC830-30C4-4BAE-9D86-3C6EF054C588}" type="sibTrans" cxnId="{D7F0A265-BC1C-4571-8D17-11FD28645C5C}">
      <dgm:prSet/>
      <dgm:spPr/>
      <dgm:t>
        <a:bodyPr/>
        <a:lstStyle/>
        <a:p>
          <a:endParaRPr lang="en-US" sz="2000"/>
        </a:p>
      </dgm:t>
    </dgm:pt>
    <dgm:pt modelId="{7050B67C-D6FF-4191-979C-BB26CA001070}">
      <dgm:prSet custT="1"/>
      <dgm:spPr/>
      <dgm:t>
        <a:bodyPr/>
        <a:lstStyle/>
        <a:p>
          <a:r>
            <a:rPr lang="en-US" sz="2000"/>
            <a:t>Logistic Regression</a:t>
          </a:r>
        </a:p>
      </dgm:t>
    </dgm:pt>
    <dgm:pt modelId="{9DA1FF69-5A60-401F-87FF-B24BD989209C}" type="parTrans" cxnId="{31EDA2A9-0AB7-44F2-A103-642CE97C45BC}">
      <dgm:prSet/>
      <dgm:spPr/>
      <dgm:t>
        <a:bodyPr/>
        <a:lstStyle/>
        <a:p>
          <a:endParaRPr lang="en-US" sz="2000"/>
        </a:p>
      </dgm:t>
    </dgm:pt>
    <dgm:pt modelId="{7657A81E-F018-4E00-A19E-4B5A880C80EE}" type="sibTrans" cxnId="{31EDA2A9-0AB7-44F2-A103-642CE97C45BC}">
      <dgm:prSet/>
      <dgm:spPr/>
      <dgm:t>
        <a:bodyPr/>
        <a:lstStyle/>
        <a:p>
          <a:endParaRPr lang="en-US" sz="2000"/>
        </a:p>
      </dgm:t>
    </dgm:pt>
    <dgm:pt modelId="{A0746A25-DDFD-4A9D-9A36-70D5F0798D89}">
      <dgm:prSet custT="1"/>
      <dgm:spPr/>
      <dgm:t>
        <a:bodyPr/>
        <a:lstStyle/>
        <a:p>
          <a:r>
            <a:rPr lang="en-US" sz="2000"/>
            <a:t>Support Vector Machines</a:t>
          </a:r>
        </a:p>
      </dgm:t>
    </dgm:pt>
    <dgm:pt modelId="{C6C76905-9F27-499A-82C7-582D41B7EA84}" type="parTrans" cxnId="{3D795AB9-DE1B-4662-B927-E05DA46AB640}">
      <dgm:prSet/>
      <dgm:spPr/>
      <dgm:t>
        <a:bodyPr/>
        <a:lstStyle/>
        <a:p>
          <a:endParaRPr lang="en-US" sz="2000"/>
        </a:p>
      </dgm:t>
    </dgm:pt>
    <dgm:pt modelId="{FBFE7122-F69F-4B00-900A-03B6023F563D}" type="sibTrans" cxnId="{3D795AB9-DE1B-4662-B927-E05DA46AB640}">
      <dgm:prSet/>
      <dgm:spPr/>
      <dgm:t>
        <a:bodyPr/>
        <a:lstStyle/>
        <a:p>
          <a:endParaRPr lang="en-US" sz="2000"/>
        </a:p>
      </dgm:t>
    </dgm:pt>
    <dgm:pt modelId="{BB9B3EE0-A5B8-48A3-986E-42B813A03800}">
      <dgm:prSet custT="1"/>
      <dgm:spPr/>
      <dgm:t>
        <a:bodyPr/>
        <a:lstStyle/>
        <a:p>
          <a:r>
            <a:rPr lang="en-US" sz="2000"/>
            <a:t>K-nearest Neigbours</a:t>
          </a:r>
        </a:p>
      </dgm:t>
    </dgm:pt>
    <dgm:pt modelId="{029B1740-484E-4579-AB61-C996E22FF8C2}" type="parTrans" cxnId="{B0C0A6A0-11D5-4A4D-9275-9BC968EF6CA3}">
      <dgm:prSet/>
      <dgm:spPr/>
      <dgm:t>
        <a:bodyPr/>
        <a:lstStyle/>
        <a:p>
          <a:endParaRPr lang="en-US" sz="2000"/>
        </a:p>
      </dgm:t>
    </dgm:pt>
    <dgm:pt modelId="{A48E0071-85C4-4D16-8F16-3B021E08BE46}" type="sibTrans" cxnId="{B0C0A6A0-11D5-4A4D-9275-9BC968EF6CA3}">
      <dgm:prSet/>
      <dgm:spPr/>
      <dgm:t>
        <a:bodyPr/>
        <a:lstStyle/>
        <a:p>
          <a:endParaRPr lang="en-US" sz="2000"/>
        </a:p>
      </dgm:t>
    </dgm:pt>
    <dgm:pt modelId="{15681219-E8DF-5146-8F1B-A1E4BFC0E424}">
      <dgm:prSet custT="1"/>
      <dgm:spPr/>
      <dgm:t>
        <a:bodyPr/>
        <a:lstStyle/>
        <a:p>
          <a:r>
            <a:rPr lang="el-GR" sz="2000"/>
            <a:t>Προεπεξεργασία</a:t>
          </a:r>
          <a:endParaRPr lang="en-GR" sz="2000" dirty="0"/>
        </a:p>
      </dgm:t>
    </dgm:pt>
    <dgm:pt modelId="{5363B127-4EB0-7A45-80E1-AB3375F40667}" type="parTrans" cxnId="{4B2FE404-874D-A740-9D95-16D362A842C5}">
      <dgm:prSet/>
      <dgm:spPr/>
      <dgm:t>
        <a:bodyPr/>
        <a:lstStyle/>
        <a:p>
          <a:endParaRPr lang="en-GB" sz="2000"/>
        </a:p>
      </dgm:t>
    </dgm:pt>
    <dgm:pt modelId="{68C01FAA-84FE-1048-A4BE-BD26A6A42082}" type="sibTrans" cxnId="{4B2FE404-874D-A740-9D95-16D362A842C5}">
      <dgm:prSet/>
      <dgm:spPr/>
      <dgm:t>
        <a:bodyPr/>
        <a:lstStyle/>
        <a:p>
          <a:endParaRPr lang="en-GB" sz="2000"/>
        </a:p>
      </dgm:t>
    </dgm:pt>
    <dgm:pt modelId="{D7EF0220-4904-4441-90A2-D600F4A0D515}">
      <dgm:prSet custT="1"/>
      <dgm:spPr/>
      <dgm:t>
        <a:bodyPr/>
        <a:lstStyle/>
        <a:p>
          <a:pPr>
            <a:buFont typeface="+mj-lt"/>
            <a:buAutoNum type="arabicPeriod"/>
          </a:pPr>
          <a:r>
            <a:rPr lang="en-US" sz="1800"/>
            <a:t>URLs</a:t>
          </a:r>
          <a:endParaRPr lang="en-GB" sz="1800" dirty="0"/>
        </a:p>
      </dgm:t>
    </dgm:pt>
    <dgm:pt modelId="{1C2BCE57-BF94-AE46-8AA0-A01F007D1113}" type="parTrans" cxnId="{FEDAFEF5-9E95-2C49-BE69-399D9BF06D7B}">
      <dgm:prSet/>
      <dgm:spPr/>
      <dgm:t>
        <a:bodyPr/>
        <a:lstStyle/>
        <a:p>
          <a:endParaRPr lang="en-GB" sz="2000"/>
        </a:p>
      </dgm:t>
    </dgm:pt>
    <dgm:pt modelId="{DDBAB0D4-6CDC-AC48-BDFF-53DD21955BFA}" type="sibTrans" cxnId="{FEDAFEF5-9E95-2C49-BE69-399D9BF06D7B}">
      <dgm:prSet/>
      <dgm:spPr/>
      <dgm:t>
        <a:bodyPr/>
        <a:lstStyle/>
        <a:p>
          <a:endParaRPr lang="en-GB" sz="2000"/>
        </a:p>
      </dgm:t>
    </dgm:pt>
    <dgm:pt modelId="{7CF85AD3-2895-4B42-B851-B68D0B1C1D1F}">
      <dgm:prSet custT="1"/>
      <dgm:spPr/>
      <dgm:t>
        <a:bodyPr/>
        <a:lstStyle/>
        <a:p>
          <a:pPr>
            <a:buFont typeface="+mj-lt"/>
            <a:buAutoNum type="arabicPeriod"/>
          </a:pPr>
          <a:r>
            <a:rPr lang="el-GR" sz="1800" dirty="0"/>
            <a:t>Αριθμών</a:t>
          </a:r>
          <a:endParaRPr lang="en-US" sz="1800" dirty="0"/>
        </a:p>
      </dgm:t>
    </dgm:pt>
    <dgm:pt modelId="{43BE438D-3DA6-8348-848B-AF400240D5AC}" type="parTrans" cxnId="{EB8CB7C9-5D0D-0541-9FE3-E8A65A11F4DF}">
      <dgm:prSet/>
      <dgm:spPr/>
      <dgm:t>
        <a:bodyPr/>
        <a:lstStyle/>
        <a:p>
          <a:endParaRPr lang="en-GB" sz="2000"/>
        </a:p>
      </dgm:t>
    </dgm:pt>
    <dgm:pt modelId="{DF837762-5C63-6A4B-96C3-321875FF2B1A}" type="sibTrans" cxnId="{EB8CB7C9-5D0D-0541-9FE3-E8A65A11F4DF}">
      <dgm:prSet/>
      <dgm:spPr/>
      <dgm:t>
        <a:bodyPr/>
        <a:lstStyle/>
        <a:p>
          <a:endParaRPr lang="en-GB" sz="2000"/>
        </a:p>
      </dgm:t>
    </dgm:pt>
    <dgm:pt modelId="{2E249352-54CC-5C4A-BBC7-D2295ABFF0BE}">
      <dgm:prSet custT="1"/>
      <dgm:spPr/>
      <dgm:t>
        <a:bodyPr/>
        <a:lstStyle/>
        <a:p>
          <a:pPr>
            <a:buFont typeface="+mj-lt"/>
            <a:buAutoNum type="arabicPeriod"/>
          </a:pPr>
          <a:r>
            <a:rPr lang="el-GR" sz="1800"/>
            <a:t>Μετατροπή σε πεζούς</a:t>
          </a:r>
          <a:endParaRPr lang="en-US" sz="1800" dirty="0"/>
        </a:p>
      </dgm:t>
    </dgm:pt>
    <dgm:pt modelId="{718226D2-53C6-C943-9020-5ACC54F72CE7}" type="parTrans" cxnId="{81D9F423-F63B-1244-A693-D3AF3B938862}">
      <dgm:prSet/>
      <dgm:spPr/>
      <dgm:t>
        <a:bodyPr/>
        <a:lstStyle/>
        <a:p>
          <a:endParaRPr lang="en-GB" sz="2000"/>
        </a:p>
      </dgm:t>
    </dgm:pt>
    <dgm:pt modelId="{274C3D51-6798-F84D-AF2C-DF25A006A907}" type="sibTrans" cxnId="{81D9F423-F63B-1244-A693-D3AF3B938862}">
      <dgm:prSet/>
      <dgm:spPr/>
      <dgm:t>
        <a:bodyPr/>
        <a:lstStyle/>
        <a:p>
          <a:endParaRPr lang="en-GB" sz="2000"/>
        </a:p>
      </dgm:t>
    </dgm:pt>
    <dgm:pt modelId="{3D3CC258-260C-1F45-9B9A-12F305CFAEE7}">
      <dgm:prSet custT="1"/>
      <dgm:spPr/>
      <dgm:t>
        <a:bodyPr/>
        <a:lstStyle/>
        <a:p>
          <a:pPr>
            <a:buFont typeface="+mj-lt"/>
            <a:buAutoNum type="arabicPeriod"/>
          </a:pPr>
          <a:r>
            <a:rPr lang="en-GB" sz="1800"/>
            <a:t>Ό</a:t>
          </a:r>
          <a:r>
            <a:rPr lang="el-GR" sz="1800"/>
            <a:t>χι </a:t>
          </a:r>
          <a:r>
            <a:rPr lang="en-US" sz="1800"/>
            <a:t>UNICODE</a:t>
          </a:r>
          <a:endParaRPr lang="en-GB" sz="1800" dirty="0"/>
        </a:p>
      </dgm:t>
    </dgm:pt>
    <dgm:pt modelId="{268C1E01-2F37-8247-B3F0-3629E2998510}" type="parTrans" cxnId="{D243A4CB-ED36-DA4E-91B3-99C42D579467}">
      <dgm:prSet/>
      <dgm:spPr/>
      <dgm:t>
        <a:bodyPr/>
        <a:lstStyle/>
        <a:p>
          <a:endParaRPr lang="en-GB" sz="2000"/>
        </a:p>
      </dgm:t>
    </dgm:pt>
    <dgm:pt modelId="{1AF1B201-A737-DF44-966E-BAB65D2D79AA}" type="sibTrans" cxnId="{D243A4CB-ED36-DA4E-91B3-99C42D579467}">
      <dgm:prSet/>
      <dgm:spPr/>
      <dgm:t>
        <a:bodyPr/>
        <a:lstStyle/>
        <a:p>
          <a:endParaRPr lang="en-GB" sz="2000"/>
        </a:p>
      </dgm:t>
    </dgm:pt>
    <dgm:pt modelId="{449170BA-C074-BF42-AE1E-12BF748C67D7}" type="pres">
      <dgm:prSet presAssocID="{866B89A7-49D4-4513-B721-EBA5D97E1D2B}" presName="linear" presStyleCnt="0">
        <dgm:presLayoutVars>
          <dgm:dir/>
          <dgm:animLvl val="lvl"/>
          <dgm:resizeHandles val="exact"/>
        </dgm:presLayoutVars>
      </dgm:prSet>
      <dgm:spPr/>
    </dgm:pt>
    <dgm:pt modelId="{F5FD7C5B-4477-3041-A264-AF5C05A22986}" type="pres">
      <dgm:prSet presAssocID="{15681219-E8DF-5146-8F1B-A1E4BFC0E424}" presName="parentLin" presStyleCnt="0"/>
      <dgm:spPr/>
    </dgm:pt>
    <dgm:pt modelId="{55AAE01B-43DA-3542-BB4A-15C91BCFBB67}" type="pres">
      <dgm:prSet presAssocID="{15681219-E8DF-5146-8F1B-A1E4BFC0E424}" presName="parentLeftMargin" presStyleLbl="node1" presStyleIdx="0" presStyleCnt="4"/>
      <dgm:spPr/>
    </dgm:pt>
    <dgm:pt modelId="{E84077D1-8753-F740-896A-8B539DC12EA4}" type="pres">
      <dgm:prSet presAssocID="{15681219-E8DF-5146-8F1B-A1E4BFC0E424}" presName="parentText" presStyleLbl="node1" presStyleIdx="0" presStyleCnt="4">
        <dgm:presLayoutVars>
          <dgm:chMax val="0"/>
          <dgm:bulletEnabled val="1"/>
        </dgm:presLayoutVars>
      </dgm:prSet>
      <dgm:spPr/>
    </dgm:pt>
    <dgm:pt modelId="{F955139D-D4C2-A548-8BC5-F1B4C0DC6208}" type="pres">
      <dgm:prSet presAssocID="{15681219-E8DF-5146-8F1B-A1E4BFC0E424}" presName="negativeSpace" presStyleCnt="0"/>
      <dgm:spPr/>
    </dgm:pt>
    <dgm:pt modelId="{5594C05D-DFD2-6B4C-889F-F907C6422AD7}" type="pres">
      <dgm:prSet presAssocID="{15681219-E8DF-5146-8F1B-A1E4BFC0E424}" presName="childText" presStyleLbl="conFgAcc1" presStyleIdx="0" presStyleCnt="4">
        <dgm:presLayoutVars>
          <dgm:bulletEnabled val="1"/>
        </dgm:presLayoutVars>
      </dgm:prSet>
      <dgm:spPr/>
    </dgm:pt>
    <dgm:pt modelId="{B31ACCC9-DDA5-C54F-9B5D-39C876C0B5CF}" type="pres">
      <dgm:prSet presAssocID="{68C01FAA-84FE-1048-A4BE-BD26A6A42082}" presName="spaceBetweenRectangles" presStyleCnt="0"/>
      <dgm:spPr/>
    </dgm:pt>
    <dgm:pt modelId="{65FAD33E-F07F-E74F-A826-CDE6B3B221D3}" type="pres">
      <dgm:prSet presAssocID="{D6A858A1-1622-4802-A333-8DACC22BB1E4}" presName="parentLin" presStyleCnt="0"/>
      <dgm:spPr/>
    </dgm:pt>
    <dgm:pt modelId="{78F6E2A8-0FC3-6A49-9B1B-BBC0DA1035BC}" type="pres">
      <dgm:prSet presAssocID="{D6A858A1-1622-4802-A333-8DACC22BB1E4}" presName="parentLeftMargin" presStyleLbl="node1" presStyleIdx="0" presStyleCnt="4"/>
      <dgm:spPr/>
    </dgm:pt>
    <dgm:pt modelId="{9181C781-A2B4-7E42-B7A7-70ADAD28AF4C}" type="pres">
      <dgm:prSet presAssocID="{D6A858A1-1622-4802-A333-8DACC22BB1E4}" presName="parentText" presStyleLbl="node1" presStyleIdx="1" presStyleCnt="4">
        <dgm:presLayoutVars>
          <dgm:chMax val="0"/>
          <dgm:bulletEnabled val="1"/>
        </dgm:presLayoutVars>
      </dgm:prSet>
      <dgm:spPr/>
    </dgm:pt>
    <dgm:pt modelId="{49A856B3-E123-F24C-9BE2-52B283973BCA}" type="pres">
      <dgm:prSet presAssocID="{D6A858A1-1622-4802-A333-8DACC22BB1E4}" presName="negativeSpace" presStyleCnt="0"/>
      <dgm:spPr/>
    </dgm:pt>
    <dgm:pt modelId="{F02E2CE9-4715-9A46-BC3A-B4F7D9B2B77F}" type="pres">
      <dgm:prSet presAssocID="{D6A858A1-1622-4802-A333-8DACC22BB1E4}" presName="childText" presStyleLbl="conFgAcc1" presStyleIdx="1" presStyleCnt="4">
        <dgm:presLayoutVars>
          <dgm:bulletEnabled val="1"/>
        </dgm:presLayoutVars>
      </dgm:prSet>
      <dgm:spPr/>
    </dgm:pt>
    <dgm:pt modelId="{752B28F1-7311-BB41-971D-F41FB948110E}" type="pres">
      <dgm:prSet presAssocID="{7671AAF6-5E3C-4BC9-AA04-CD41C2E67803}" presName="spaceBetweenRectangles" presStyleCnt="0"/>
      <dgm:spPr/>
    </dgm:pt>
    <dgm:pt modelId="{A6D5C39B-4930-7241-816B-95C2A520B711}" type="pres">
      <dgm:prSet presAssocID="{F1607EAA-8240-40D3-AA07-998385C0510B}" presName="parentLin" presStyleCnt="0"/>
      <dgm:spPr/>
    </dgm:pt>
    <dgm:pt modelId="{1A446DDA-B122-494F-954F-F8525B1D46E2}" type="pres">
      <dgm:prSet presAssocID="{F1607EAA-8240-40D3-AA07-998385C0510B}" presName="parentLeftMargin" presStyleLbl="node1" presStyleIdx="1" presStyleCnt="4"/>
      <dgm:spPr/>
    </dgm:pt>
    <dgm:pt modelId="{D6A0B4AB-4AED-DA4C-A651-C28A8BE92E4A}" type="pres">
      <dgm:prSet presAssocID="{F1607EAA-8240-40D3-AA07-998385C0510B}" presName="parentText" presStyleLbl="node1" presStyleIdx="2" presStyleCnt="4">
        <dgm:presLayoutVars>
          <dgm:chMax val="0"/>
          <dgm:bulletEnabled val="1"/>
        </dgm:presLayoutVars>
      </dgm:prSet>
      <dgm:spPr/>
    </dgm:pt>
    <dgm:pt modelId="{EBB741BE-6A54-6A41-8D03-88FEF663C9E7}" type="pres">
      <dgm:prSet presAssocID="{F1607EAA-8240-40D3-AA07-998385C0510B}" presName="negativeSpace" presStyleCnt="0"/>
      <dgm:spPr/>
    </dgm:pt>
    <dgm:pt modelId="{9FE8DB73-121B-BA41-A529-A5EEC36709F3}" type="pres">
      <dgm:prSet presAssocID="{F1607EAA-8240-40D3-AA07-998385C0510B}" presName="childText" presStyleLbl="conFgAcc1" presStyleIdx="2" presStyleCnt="4">
        <dgm:presLayoutVars>
          <dgm:bulletEnabled val="1"/>
        </dgm:presLayoutVars>
      </dgm:prSet>
      <dgm:spPr/>
    </dgm:pt>
    <dgm:pt modelId="{83482599-90CD-9941-81D4-85EC7678FF02}" type="pres">
      <dgm:prSet presAssocID="{54FC3984-A043-4C6D-82A6-C4D43506C567}" presName="spaceBetweenRectangles" presStyleCnt="0"/>
      <dgm:spPr/>
    </dgm:pt>
    <dgm:pt modelId="{00444955-30AE-E949-8B03-00573ABB0E32}" type="pres">
      <dgm:prSet presAssocID="{E13FFB1B-4B8F-41D5-9399-73EA1D885D6D}" presName="parentLin" presStyleCnt="0"/>
      <dgm:spPr/>
    </dgm:pt>
    <dgm:pt modelId="{38C42068-36BF-9441-A656-DC5B3A3FCC7A}" type="pres">
      <dgm:prSet presAssocID="{E13FFB1B-4B8F-41D5-9399-73EA1D885D6D}" presName="parentLeftMargin" presStyleLbl="node1" presStyleIdx="2" presStyleCnt="4"/>
      <dgm:spPr/>
    </dgm:pt>
    <dgm:pt modelId="{7B13EC65-0095-6243-86AB-4A235BBCF341}" type="pres">
      <dgm:prSet presAssocID="{E13FFB1B-4B8F-41D5-9399-73EA1D885D6D}" presName="parentText" presStyleLbl="node1" presStyleIdx="3" presStyleCnt="4">
        <dgm:presLayoutVars>
          <dgm:chMax val="0"/>
          <dgm:bulletEnabled val="1"/>
        </dgm:presLayoutVars>
      </dgm:prSet>
      <dgm:spPr/>
    </dgm:pt>
    <dgm:pt modelId="{9E78FE95-D151-3646-878E-B8DB5755EB92}" type="pres">
      <dgm:prSet presAssocID="{E13FFB1B-4B8F-41D5-9399-73EA1D885D6D}" presName="negativeSpace" presStyleCnt="0"/>
      <dgm:spPr/>
    </dgm:pt>
    <dgm:pt modelId="{321789CE-9C4C-5C45-9E9F-132B366284A5}" type="pres">
      <dgm:prSet presAssocID="{E13FFB1B-4B8F-41D5-9399-73EA1D885D6D}" presName="childText" presStyleLbl="conFgAcc1" presStyleIdx="3" presStyleCnt="4">
        <dgm:presLayoutVars>
          <dgm:bulletEnabled val="1"/>
        </dgm:presLayoutVars>
      </dgm:prSet>
      <dgm:spPr/>
    </dgm:pt>
  </dgm:ptLst>
  <dgm:cxnLst>
    <dgm:cxn modelId="{BCD3F801-4241-4A49-B051-FDE72AF8B45E}" srcId="{F1607EAA-8240-40D3-AA07-998385C0510B}" destId="{3C93A45F-F885-4EA4-A84A-3F5919A7EC9E}" srcOrd="0" destOrd="0" parTransId="{C1EF2A13-8892-4304-BB77-631EED413FAC}" sibTransId="{30B11BD3-62B7-4D88-8943-8D02F3AC050B}"/>
    <dgm:cxn modelId="{4B2FE404-874D-A740-9D95-16D362A842C5}" srcId="{866B89A7-49D4-4513-B721-EBA5D97E1D2B}" destId="{15681219-E8DF-5146-8F1B-A1E4BFC0E424}" srcOrd="0" destOrd="0" parTransId="{5363B127-4EB0-7A45-80E1-AB3375F40667}" sibTransId="{68C01FAA-84FE-1048-A4BE-BD26A6A42082}"/>
    <dgm:cxn modelId="{0B038107-803D-624E-93A7-F553F02A7039}" type="presOf" srcId="{F1607EAA-8240-40D3-AA07-998385C0510B}" destId="{1A446DDA-B122-494F-954F-F8525B1D46E2}" srcOrd="0" destOrd="0" presId="urn:microsoft.com/office/officeart/2005/8/layout/list1"/>
    <dgm:cxn modelId="{D414AD0A-A60E-E949-ADB9-A0100BE318CE}" type="presOf" srcId="{E13FFB1B-4B8F-41D5-9399-73EA1D885D6D}" destId="{7B13EC65-0095-6243-86AB-4A235BBCF341}" srcOrd="1" destOrd="0" presId="urn:microsoft.com/office/officeart/2005/8/layout/list1"/>
    <dgm:cxn modelId="{D789D414-48EF-1E43-B717-166CAD92E178}" type="presOf" srcId="{D6A858A1-1622-4802-A333-8DACC22BB1E4}" destId="{78F6E2A8-0FC3-6A49-9B1B-BBC0DA1035BC}" srcOrd="0" destOrd="0" presId="urn:microsoft.com/office/officeart/2005/8/layout/list1"/>
    <dgm:cxn modelId="{DDD90516-0783-44E4-9F73-819F59F47908}" srcId="{866B89A7-49D4-4513-B721-EBA5D97E1D2B}" destId="{F1607EAA-8240-40D3-AA07-998385C0510B}" srcOrd="2" destOrd="0" parTransId="{1A7D001F-B0C4-41F0-81D3-1140B358EBCD}" sibTransId="{54FC3984-A043-4C6D-82A6-C4D43506C567}"/>
    <dgm:cxn modelId="{4855651F-FCE2-7144-945B-B53B38221694}" type="presOf" srcId="{F1607EAA-8240-40D3-AA07-998385C0510B}" destId="{D6A0B4AB-4AED-DA4C-A651-C28A8BE92E4A}" srcOrd="1" destOrd="0" presId="urn:microsoft.com/office/officeart/2005/8/layout/list1"/>
    <dgm:cxn modelId="{81D9F423-F63B-1244-A693-D3AF3B938862}" srcId="{15681219-E8DF-5146-8F1B-A1E4BFC0E424}" destId="{2E249352-54CC-5C4A-BBC7-D2295ABFF0BE}" srcOrd="3" destOrd="0" parTransId="{718226D2-53C6-C943-9020-5ACC54F72CE7}" sibTransId="{274C3D51-6798-F84D-AF2C-DF25A006A907}"/>
    <dgm:cxn modelId="{9C705731-F224-4B2A-9178-1B36E0669B6A}" srcId="{D6A858A1-1622-4802-A333-8DACC22BB1E4}" destId="{189DB0F3-A77C-4D40-A81B-97C54337132A}" srcOrd="1" destOrd="0" parTransId="{59DC31AC-8EF8-4FD5-8EDE-4C5E4E654B0C}" sibTransId="{F3FAB2AD-A4E2-415D-8BFA-DB5A1766350F}"/>
    <dgm:cxn modelId="{E7DDB442-15B3-448B-8CA1-873340F057E8}" srcId="{F1607EAA-8240-40D3-AA07-998385C0510B}" destId="{B400E238-94B6-4E96-AC5F-75E199202363}" srcOrd="1" destOrd="0" parTransId="{47AE0507-0399-477F-9D63-66BFCB39E93C}" sibTransId="{58DD18F3-CEBF-4001-90B9-4F0A53C879E7}"/>
    <dgm:cxn modelId="{81046852-2DF6-FF4C-AE1B-2370584C06F0}" type="presOf" srcId="{866B89A7-49D4-4513-B721-EBA5D97E1D2B}" destId="{449170BA-C074-BF42-AE1E-12BF748C67D7}" srcOrd="0" destOrd="0" presId="urn:microsoft.com/office/officeart/2005/8/layout/list1"/>
    <dgm:cxn modelId="{D7F0A265-BC1C-4571-8D17-11FD28645C5C}" srcId="{866B89A7-49D4-4513-B721-EBA5D97E1D2B}" destId="{E13FFB1B-4B8F-41D5-9399-73EA1D885D6D}" srcOrd="3" destOrd="0" parTransId="{42A88C48-A450-4320-927A-92A50013B358}" sibTransId="{B1DBC830-30C4-4BAE-9D86-3C6EF054C588}"/>
    <dgm:cxn modelId="{19245F66-76F5-804B-9A43-A5E70F91F222}" type="presOf" srcId="{7CF85AD3-2895-4B42-B851-B68D0B1C1D1F}" destId="{5594C05D-DFD2-6B4C-889F-F907C6422AD7}" srcOrd="0" destOrd="2" presId="urn:microsoft.com/office/officeart/2005/8/layout/list1"/>
    <dgm:cxn modelId="{96EF0B6A-D5B8-8B4A-9F00-958F83299E96}" type="presOf" srcId="{D6A858A1-1622-4802-A333-8DACC22BB1E4}" destId="{9181C781-A2B4-7E42-B7A7-70ADAD28AF4C}" srcOrd="1" destOrd="0" presId="urn:microsoft.com/office/officeart/2005/8/layout/list1"/>
    <dgm:cxn modelId="{BE0CD66A-AE9B-F64D-B9C4-060C40B50566}" type="presOf" srcId="{7050B67C-D6FF-4191-979C-BB26CA001070}" destId="{321789CE-9C4C-5C45-9E9F-132B366284A5}" srcOrd="0" destOrd="0" presId="urn:microsoft.com/office/officeart/2005/8/layout/list1"/>
    <dgm:cxn modelId="{FD85D67F-0FF8-994A-984F-0AC98F2DE1FB}" type="presOf" srcId="{A0746A25-DDFD-4A9D-9A36-70D5F0798D89}" destId="{321789CE-9C4C-5C45-9E9F-132B366284A5}" srcOrd="0" destOrd="1" presId="urn:microsoft.com/office/officeart/2005/8/layout/list1"/>
    <dgm:cxn modelId="{2A78B78B-E7FC-CA4F-99D5-A52A5006FF74}" type="presOf" srcId="{15681219-E8DF-5146-8F1B-A1E4BFC0E424}" destId="{E84077D1-8753-F740-896A-8B539DC12EA4}" srcOrd="1" destOrd="0" presId="urn:microsoft.com/office/officeart/2005/8/layout/list1"/>
    <dgm:cxn modelId="{808A8B98-FECD-A84F-B780-4ED0983E8384}" type="presOf" srcId="{3C93A45F-F885-4EA4-A84A-3F5919A7EC9E}" destId="{9FE8DB73-121B-BA41-A529-A5EEC36709F3}" srcOrd="0" destOrd="0" presId="urn:microsoft.com/office/officeart/2005/8/layout/list1"/>
    <dgm:cxn modelId="{1925849D-2401-1144-97C7-A09D5CFE98D2}" type="presOf" srcId="{E13FFB1B-4B8F-41D5-9399-73EA1D885D6D}" destId="{38C42068-36BF-9441-A656-DC5B3A3FCC7A}" srcOrd="0" destOrd="0" presId="urn:microsoft.com/office/officeart/2005/8/layout/list1"/>
    <dgm:cxn modelId="{B0C0A6A0-11D5-4A4D-9275-9BC968EF6CA3}" srcId="{E13FFB1B-4B8F-41D5-9399-73EA1D885D6D}" destId="{BB9B3EE0-A5B8-48A3-986E-42B813A03800}" srcOrd="2" destOrd="0" parTransId="{029B1740-484E-4579-AB61-C996E22FF8C2}" sibTransId="{A48E0071-85C4-4D16-8F16-3B021E08BE46}"/>
    <dgm:cxn modelId="{037F98A5-65D1-8545-A2FA-59FBD69DD9AF}" type="presOf" srcId="{2E249352-54CC-5C4A-BBC7-D2295ABFF0BE}" destId="{5594C05D-DFD2-6B4C-889F-F907C6422AD7}" srcOrd="0" destOrd="3" presId="urn:microsoft.com/office/officeart/2005/8/layout/list1"/>
    <dgm:cxn modelId="{B325E5A7-C3CB-5D49-9953-61CC8CB440B2}" type="presOf" srcId="{D7EF0220-4904-4441-90A2-D600F4A0D515}" destId="{5594C05D-DFD2-6B4C-889F-F907C6422AD7}" srcOrd="0" destOrd="0" presId="urn:microsoft.com/office/officeart/2005/8/layout/list1"/>
    <dgm:cxn modelId="{31EDA2A9-0AB7-44F2-A103-642CE97C45BC}" srcId="{E13FFB1B-4B8F-41D5-9399-73EA1D885D6D}" destId="{7050B67C-D6FF-4191-979C-BB26CA001070}" srcOrd="0" destOrd="0" parTransId="{9DA1FF69-5A60-401F-87FF-B24BD989209C}" sibTransId="{7657A81E-F018-4E00-A19E-4B5A880C80EE}"/>
    <dgm:cxn modelId="{D84912AC-4C3A-694C-BDA0-D3E150BF9ABE}" type="presOf" srcId="{21D1A0DC-60F2-4D83-8E7C-AD267C08D356}" destId="{F02E2CE9-4715-9A46-BC3A-B4F7D9B2B77F}" srcOrd="0" destOrd="0" presId="urn:microsoft.com/office/officeart/2005/8/layout/list1"/>
    <dgm:cxn modelId="{CC334EB1-F2F6-6348-A129-896D356ACE81}" type="presOf" srcId="{BB9B3EE0-A5B8-48A3-986E-42B813A03800}" destId="{321789CE-9C4C-5C45-9E9F-132B366284A5}" srcOrd="0" destOrd="2" presId="urn:microsoft.com/office/officeart/2005/8/layout/list1"/>
    <dgm:cxn modelId="{3D795AB9-DE1B-4662-B927-E05DA46AB640}" srcId="{E13FFB1B-4B8F-41D5-9399-73EA1D885D6D}" destId="{A0746A25-DDFD-4A9D-9A36-70D5F0798D89}" srcOrd="1" destOrd="0" parTransId="{C6C76905-9F27-499A-82C7-582D41B7EA84}" sibTransId="{FBFE7122-F69F-4B00-900A-03B6023F563D}"/>
    <dgm:cxn modelId="{9C8A48BC-9821-4B4B-8C22-5EC4B2FA898C}" type="presOf" srcId="{189DB0F3-A77C-4D40-A81B-97C54337132A}" destId="{F02E2CE9-4715-9A46-BC3A-B4F7D9B2B77F}" srcOrd="0" destOrd="1" presId="urn:microsoft.com/office/officeart/2005/8/layout/list1"/>
    <dgm:cxn modelId="{274D88C5-FD78-D844-8D82-C31CE1D6BF50}" type="presOf" srcId="{3D3CC258-260C-1F45-9B9A-12F305CFAEE7}" destId="{5594C05D-DFD2-6B4C-889F-F907C6422AD7}" srcOrd="0" destOrd="1" presId="urn:microsoft.com/office/officeart/2005/8/layout/list1"/>
    <dgm:cxn modelId="{1B30A9C8-A989-4245-8455-78F501D4A1C0}" type="presOf" srcId="{15681219-E8DF-5146-8F1B-A1E4BFC0E424}" destId="{55AAE01B-43DA-3542-BB4A-15C91BCFBB67}" srcOrd="0" destOrd="0" presId="urn:microsoft.com/office/officeart/2005/8/layout/list1"/>
    <dgm:cxn modelId="{EB8CB7C9-5D0D-0541-9FE3-E8A65A11F4DF}" srcId="{15681219-E8DF-5146-8F1B-A1E4BFC0E424}" destId="{7CF85AD3-2895-4B42-B851-B68D0B1C1D1F}" srcOrd="2" destOrd="0" parTransId="{43BE438D-3DA6-8348-848B-AF400240D5AC}" sibTransId="{DF837762-5C63-6A4B-96C3-321875FF2B1A}"/>
    <dgm:cxn modelId="{D243A4CB-ED36-DA4E-91B3-99C42D579467}" srcId="{15681219-E8DF-5146-8F1B-A1E4BFC0E424}" destId="{3D3CC258-260C-1F45-9B9A-12F305CFAEE7}" srcOrd="1" destOrd="0" parTransId="{268C1E01-2F37-8247-B3F0-3629E2998510}" sibTransId="{1AF1B201-A737-DF44-966E-BAB65D2D79AA}"/>
    <dgm:cxn modelId="{1E9541DD-4D1F-2C4B-8466-4476FFCD1698}" type="presOf" srcId="{B400E238-94B6-4E96-AC5F-75E199202363}" destId="{9FE8DB73-121B-BA41-A529-A5EEC36709F3}" srcOrd="0" destOrd="1" presId="urn:microsoft.com/office/officeart/2005/8/layout/list1"/>
    <dgm:cxn modelId="{8BD3F8E8-39B0-4A22-9D6D-E2A4CEF1CF3C}" srcId="{D6A858A1-1622-4802-A333-8DACC22BB1E4}" destId="{47BAD88B-B157-4EE8-B979-A0496CD6E718}" srcOrd="2" destOrd="0" parTransId="{55E15196-CB89-44FA-99C6-7504F8AB0870}" sibTransId="{67964531-C4FB-4725-AD94-67E77BBAF689}"/>
    <dgm:cxn modelId="{FEDAFEF5-9E95-2C49-BE69-399D9BF06D7B}" srcId="{15681219-E8DF-5146-8F1B-A1E4BFC0E424}" destId="{D7EF0220-4904-4441-90A2-D600F4A0D515}" srcOrd="0" destOrd="0" parTransId="{1C2BCE57-BF94-AE46-8AA0-A01F007D1113}" sibTransId="{DDBAB0D4-6CDC-AC48-BDFF-53DD21955BFA}"/>
    <dgm:cxn modelId="{0CAB80F7-F09E-A640-965B-F94A5B5EC83A}" type="presOf" srcId="{47BAD88B-B157-4EE8-B979-A0496CD6E718}" destId="{F02E2CE9-4715-9A46-BC3A-B4F7D9B2B77F}" srcOrd="0" destOrd="2" presId="urn:microsoft.com/office/officeart/2005/8/layout/list1"/>
    <dgm:cxn modelId="{835068FD-A393-418A-8384-4ED8C6500E36}" srcId="{866B89A7-49D4-4513-B721-EBA5D97E1D2B}" destId="{D6A858A1-1622-4802-A333-8DACC22BB1E4}" srcOrd="1" destOrd="0" parTransId="{EBD38DD4-C054-4A04-8140-C44A61A9D281}" sibTransId="{7671AAF6-5E3C-4BC9-AA04-CD41C2E67803}"/>
    <dgm:cxn modelId="{120C38FF-AE63-4B1E-B836-F458175BB1C8}" srcId="{D6A858A1-1622-4802-A333-8DACC22BB1E4}" destId="{21D1A0DC-60F2-4D83-8E7C-AD267C08D356}" srcOrd="0" destOrd="0" parTransId="{5E1698D8-2394-4803-BAAD-4EAFE53176F0}" sibTransId="{A69962BD-4808-4A95-AC4B-207D2A3E79FC}"/>
    <dgm:cxn modelId="{A1EC55A4-0E23-9840-9F2A-D0EB1DBFC016}" type="presParOf" srcId="{449170BA-C074-BF42-AE1E-12BF748C67D7}" destId="{F5FD7C5B-4477-3041-A264-AF5C05A22986}" srcOrd="0" destOrd="0" presId="urn:microsoft.com/office/officeart/2005/8/layout/list1"/>
    <dgm:cxn modelId="{D4C1F41B-1BDC-1648-A73D-E3FA7AD7EBBD}" type="presParOf" srcId="{F5FD7C5B-4477-3041-A264-AF5C05A22986}" destId="{55AAE01B-43DA-3542-BB4A-15C91BCFBB67}" srcOrd="0" destOrd="0" presId="urn:microsoft.com/office/officeart/2005/8/layout/list1"/>
    <dgm:cxn modelId="{2A715E2A-4DA5-AD43-B8F2-A3B83B6001A8}" type="presParOf" srcId="{F5FD7C5B-4477-3041-A264-AF5C05A22986}" destId="{E84077D1-8753-F740-896A-8B539DC12EA4}" srcOrd="1" destOrd="0" presId="urn:microsoft.com/office/officeart/2005/8/layout/list1"/>
    <dgm:cxn modelId="{F4ECE717-4A39-7640-B90D-FAFD4768AC0C}" type="presParOf" srcId="{449170BA-C074-BF42-AE1E-12BF748C67D7}" destId="{F955139D-D4C2-A548-8BC5-F1B4C0DC6208}" srcOrd="1" destOrd="0" presId="urn:microsoft.com/office/officeart/2005/8/layout/list1"/>
    <dgm:cxn modelId="{7C62BC5E-EE7D-164B-B7B8-83A3A934C14F}" type="presParOf" srcId="{449170BA-C074-BF42-AE1E-12BF748C67D7}" destId="{5594C05D-DFD2-6B4C-889F-F907C6422AD7}" srcOrd="2" destOrd="0" presId="urn:microsoft.com/office/officeart/2005/8/layout/list1"/>
    <dgm:cxn modelId="{BADAB6C3-1D93-6E47-8063-31FB69555B51}" type="presParOf" srcId="{449170BA-C074-BF42-AE1E-12BF748C67D7}" destId="{B31ACCC9-DDA5-C54F-9B5D-39C876C0B5CF}" srcOrd="3" destOrd="0" presId="urn:microsoft.com/office/officeart/2005/8/layout/list1"/>
    <dgm:cxn modelId="{0093D763-1DF8-C243-8DE8-F36C356DFF7E}" type="presParOf" srcId="{449170BA-C074-BF42-AE1E-12BF748C67D7}" destId="{65FAD33E-F07F-E74F-A826-CDE6B3B221D3}" srcOrd="4" destOrd="0" presId="urn:microsoft.com/office/officeart/2005/8/layout/list1"/>
    <dgm:cxn modelId="{8EF7D5EB-00CC-FF4A-96AB-890BD5C9283B}" type="presParOf" srcId="{65FAD33E-F07F-E74F-A826-CDE6B3B221D3}" destId="{78F6E2A8-0FC3-6A49-9B1B-BBC0DA1035BC}" srcOrd="0" destOrd="0" presId="urn:microsoft.com/office/officeart/2005/8/layout/list1"/>
    <dgm:cxn modelId="{C1C60DD3-B119-3C49-9E80-563B1F6FE276}" type="presParOf" srcId="{65FAD33E-F07F-E74F-A826-CDE6B3B221D3}" destId="{9181C781-A2B4-7E42-B7A7-70ADAD28AF4C}" srcOrd="1" destOrd="0" presId="urn:microsoft.com/office/officeart/2005/8/layout/list1"/>
    <dgm:cxn modelId="{266225DE-5647-F448-B814-4EA11A63B0F3}" type="presParOf" srcId="{449170BA-C074-BF42-AE1E-12BF748C67D7}" destId="{49A856B3-E123-F24C-9BE2-52B283973BCA}" srcOrd="5" destOrd="0" presId="urn:microsoft.com/office/officeart/2005/8/layout/list1"/>
    <dgm:cxn modelId="{83C6499A-DC62-9249-B968-C21E42E18167}" type="presParOf" srcId="{449170BA-C074-BF42-AE1E-12BF748C67D7}" destId="{F02E2CE9-4715-9A46-BC3A-B4F7D9B2B77F}" srcOrd="6" destOrd="0" presId="urn:microsoft.com/office/officeart/2005/8/layout/list1"/>
    <dgm:cxn modelId="{C618A65B-65C6-8A46-A600-C99178EAC227}" type="presParOf" srcId="{449170BA-C074-BF42-AE1E-12BF748C67D7}" destId="{752B28F1-7311-BB41-971D-F41FB948110E}" srcOrd="7" destOrd="0" presId="urn:microsoft.com/office/officeart/2005/8/layout/list1"/>
    <dgm:cxn modelId="{69FB4A06-3362-7A4E-9356-2A7FD5D4BDDC}" type="presParOf" srcId="{449170BA-C074-BF42-AE1E-12BF748C67D7}" destId="{A6D5C39B-4930-7241-816B-95C2A520B711}" srcOrd="8" destOrd="0" presId="urn:microsoft.com/office/officeart/2005/8/layout/list1"/>
    <dgm:cxn modelId="{8DAA4CCF-03DD-CC45-99BE-10E8076A6BF7}" type="presParOf" srcId="{A6D5C39B-4930-7241-816B-95C2A520B711}" destId="{1A446DDA-B122-494F-954F-F8525B1D46E2}" srcOrd="0" destOrd="0" presId="urn:microsoft.com/office/officeart/2005/8/layout/list1"/>
    <dgm:cxn modelId="{410CFAF6-C153-EA48-8AA6-BE8A16488D28}" type="presParOf" srcId="{A6D5C39B-4930-7241-816B-95C2A520B711}" destId="{D6A0B4AB-4AED-DA4C-A651-C28A8BE92E4A}" srcOrd="1" destOrd="0" presId="urn:microsoft.com/office/officeart/2005/8/layout/list1"/>
    <dgm:cxn modelId="{5E3A3C57-D22C-504A-A9B9-8F15F2F444A9}" type="presParOf" srcId="{449170BA-C074-BF42-AE1E-12BF748C67D7}" destId="{EBB741BE-6A54-6A41-8D03-88FEF663C9E7}" srcOrd="9" destOrd="0" presId="urn:microsoft.com/office/officeart/2005/8/layout/list1"/>
    <dgm:cxn modelId="{CDCE3483-2BEE-5A46-9BCF-5C5CB11F75E2}" type="presParOf" srcId="{449170BA-C074-BF42-AE1E-12BF748C67D7}" destId="{9FE8DB73-121B-BA41-A529-A5EEC36709F3}" srcOrd="10" destOrd="0" presId="urn:microsoft.com/office/officeart/2005/8/layout/list1"/>
    <dgm:cxn modelId="{0B157B1C-EA8F-434A-B333-8C90ADDB2EF9}" type="presParOf" srcId="{449170BA-C074-BF42-AE1E-12BF748C67D7}" destId="{83482599-90CD-9941-81D4-85EC7678FF02}" srcOrd="11" destOrd="0" presId="urn:microsoft.com/office/officeart/2005/8/layout/list1"/>
    <dgm:cxn modelId="{23F952EA-B77A-4047-8DC3-8589FEB5867A}" type="presParOf" srcId="{449170BA-C074-BF42-AE1E-12BF748C67D7}" destId="{00444955-30AE-E949-8B03-00573ABB0E32}" srcOrd="12" destOrd="0" presId="urn:microsoft.com/office/officeart/2005/8/layout/list1"/>
    <dgm:cxn modelId="{6A97AAC0-AFD3-364E-A743-2F409A87FE2A}" type="presParOf" srcId="{00444955-30AE-E949-8B03-00573ABB0E32}" destId="{38C42068-36BF-9441-A656-DC5B3A3FCC7A}" srcOrd="0" destOrd="0" presId="urn:microsoft.com/office/officeart/2005/8/layout/list1"/>
    <dgm:cxn modelId="{75AAD2AE-61E6-EA4D-A004-42F266EA86C4}" type="presParOf" srcId="{00444955-30AE-E949-8B03-00573ABB0E32}" destId="{7B13EC65-0095-6243-86AB-4A235BBCF341}" srcOrd="1" destOrd="0" presId="urn:microsoft.com/office/officeart/2005/8/layout/list1"/>
    <dgm:cxn modelId="{B3F62358-C082-9944-8771-67DF73437B8F}" type="presParOf" srcId="{449170BA-C074-BF42-AE1E-12BF748C67D7}" destId="{9E78FE95-D151-3646-878E-B8DB5755EB92}" srcOrd="13" destOrd="0" presId="urn:microsoft.com/office/officeart/2005/8/layout/list1"/>
    <dgm:cxn modelId="{5D4A20C0-C72B-FC4A-A55E-056D0E38F56E}" type="presParOf" srcId="{449170BA-C074-BF42-AE1E-12BF748C67D7}" destId="{321789CE-9C4C-5C45-9E9F-132B366284A5}"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C98D08A-8DD5-41FF-A614-C1A5877812FC}" type="doc">
      <dgm:prSet loTypeId="urn:microsoft.com/office/officeart/2005/8/layout/process5" loCatId="process" qsTypeId="urn:microsoft.com/office/officeart/2005/8/quickstyle/3d1" qsCatId="3D" csTypeId="urn:microsoft.com/office/officeart/2005/8/colors/accent6_2" csCatId="accent6"/>
      <dgm:spPr/>
      <dgm:t>
        <a:bodyPr/>
        <a:lstStyle/>
        <a:p>
          <a:endParaRPr lang="en-US"/>
        </a:p>
      </dgm:t>
    </dgm:pt>
    <dgm:pt modelId="{4813E78E-3B19-4710-8F85-4D160038A444}">
      <dgm:prSet/>
      <dgm:spPr/>
      <dgm:t>
        <a:bodyPr/>
        <a:lstStyle/>
        <a:p>
          <a:r>
            <a:rPr lang="el-GR"/>
            <a:t>Ανάκτηση 1000 φίλων/ακολούθων</a:t>
          </a:r>
          <a:endParaRPr lang="en-US"/>
        </a:p>
      </dgm:t>
    </dgm:pt>
    <dgm:pt modelId="{F500CD8C-D8EC-4B79-B750-C0316774D1FB}" type="parTrans" cxnId="{1DB88A89-CE10-4065-BB9C-DCF4EEE6D44C}">
      <dgm:prSet/>
      <dgm:spPr/>
      <dgm:t>
        <a:bodyPr/>
        <a:lstStyle/>
        <a:p>
          <a:endParaRPr lang="en-US"/>
        </a:p>
      </dgm:t>
    </dgm:pt>
    <dgm:pt modelId="{952FF3E5-A90C-40A7-8AF0-F5CE2995726B}" type="sibTrans" cxnId="{1DB88A89-CE10-4065-BB9C-DCF4EEE6D44C}">
      <dgm:prSet/>
      <dgm:spPr/>
      <dgm:t>
        <a:bodyPr/>
        <a:lstStyle/>
        <a:p>
          <a:endParaRPr lang="en-US"/>
        </a:p>
      </dgm:t>
    </dgm:pt>
    <dgm:pt modelId="{363E6424-8CD2-4A14-8BC2-0AF3F9EA23DD}">
      <dgm:prSet/>
      <dgm:spPr/>
      <dgm:t>
        <a:bodyPr/>
        <a:lstStyle/>
        <a:p>
          <a:r>
            <a:rPr lang="el-GR"/>
            <a:t>Μοντέλο </a:t>
          </a:r>
          <a:r>
            <a:rPr lang="en-US"/>
            <a:t>ND</a:t>
          </a:r>
        </a:p>
      </dgm:t>
    </dgm:pt>
    <dgm:pt modelId="{1AD1E924-A8A3-488A-BA27-EE96445E21AB}" type="parTrans" cxnId="{C65A6473-C579-4FDB-98CC-121CFAE6B625}">
      <dgm:prSet/>
      <dgm:spPr/>
      <dgm:t>
        <a:bodyPr/>
        <a:lstStyle/>
        <a:p>
          <a:endParaRPr lang="en-US"/>
        </a:p>
      </dgm:t>
    </dgm:pt>
    <dgm:pt modelId="{86993523-3B13-4983-B1DE-60EB34B6668C}" type="sibTrans" cxnId="{C65A6473-C579-4FDB-98CC-121CFAE6B625}">
      <dgm:prSet/>
      <dgm:spPr/>
      <dgm:t>
        <a:bodyPr/>
        <a:lstStyle/>
        <a:p>
          <a:endParaRPr lang="en-US"/>
        </a:p>
      </dgm:t>
    </dgm:pt>
    <dgm:pt modelId="{20A0BC95-5A9C-43A9-894F-B6FBE6464CA8}">
      <dgm:prSet/>
      <dgm:spPr/>
      <dgm:t>
        <a:bodyPr/>
        <a:lstStyle/>
        <a:p>
          <a:r>
            <a:rPr lang="el-GR"/>
            <a:t>Αριθμός φίλων/ακολούθων που ανήκουν σε μια ορισμένη κατηγορία</a:t>
          </a:r>
          <a:endParaRPr lang="en-US"/>
        </a:p>
      </dgm:t>
    </dgm:pt>
    <dgm:pt modelId="{15FC3943-1E7F-4576-B05A-B96F9F868881}" type="parTrans" cxnId="{3AC65BFF-0F49-403B-92B3-8ABFCA766150}">
      <dgm:prSet/>
      <dgm:spPr/>
      <dgm:t>
        <a:bodyPr/>
        <a:lstStyle/>
        <a:p>
          <a:endParaRPr lang="en-US"/>
        </a:p>
      </dgm:t>
    </dgm:pt>
    <dgm:pt modelId="{AF1E3336-0DB0-4A3B-A1AA-A0E195A6FC82}" type="sibTrans" cxnId="{3AC65BFF-0F49-403B-92B3-8ABFCA766150}">
      <dgm:prSet/>
      <dgm:spPr/>
      <dgm:t>
        <a:bodyPr/>
        <a:lstStyle/>
        <a:p>
          <a:endParaRPr lang="en-US"/>
        </a:p>
      </dgm:t>
    </dgm:pt>
    <dgm:pt modelId="{21B8725B-9BA8-EF40-B803-D143EC0B281E}" type="pres">
      <dgm:prSet presAssocID="{CC98D08A-8DD5-41FF-A614-C1A5877812FC}" presName="diagram" presStyleCnt="0">
        <dgm:presLayoutVars>
          <dgm:dir/>
          <dgm:resizeHandles val="exact"/>
        </dgm:presLayoutVars>
      </dgm:prSet>
      <dgm:spPr/>
    </dgm:pt>
    <dgm:pt modelId="{E8C4C07E-D451-954B-9EBD-23F787FF655A}" type="pres">
      <dgm:prSet presAssocID="{4813E78E-3B19-4710-8F85-4D160038A444}" presName="node" presStyleLbl="node1" presStyleIdx="0" presStyleCnt="3">
        <dgm:presLayoutVars>
          <dgm:bulletEnabled val="1"/>
        </dgm:presLayoutVars>
      </dgm:prSet>
      <dgm:spPr/>
    </dgm:pt>
    <dgm:pt modelId="{A46F1460-34E7-9649-8DC3-C3441CCB5E4E}" type="pres">
      <dgm:prSet presAssocID="{952FF3E5-A90C-40A7-8AF0-F5CE2995726B}" presName="sibTrans" presStyleLbl="sibTrans2D1" presStyleIdx="0" presStyleCnt="2"/>
      <dgm:spPr/>
    </dgm:pt>
    <dgm:pt modelId="{B1FCF605-4476-3841-9047-92BF35424C01}" type="pres">
      <dgm:prSet presAssocID="{952FF3E5-A90C-40A7-8AF0-F5CE2995726B}" presName="connectorText" presStyleLbl="sibTrans2D1" presStyleIdx="0" presStyleCnt="2"/>
      <dgm:spPr/>
    </dgm:pt>
    <dgm:pt modelId="{3EA7962B-663C-F348-BB06-B4FCB4547102}" type="pres">
      <dgm:prSet presAssocID="{363E6424-8CD2-4A14-8BC2-0AF3F9EA23DD}" presName="node" presStyleLbl="node1" presStyleIdx="1" presStyleCnt="3">
        <dgm:presLayoutVars>
          <dgm:bulletEnabled val="1"/>
        </dgm:presLayoutVars>
      </dgm:prSet>
      <dgm:spPr/>
    </dgm:pt>
    <dgm:pt modelId="{C2F6BF09-7DC1-044A-8658-CA5F3F5393E1}" type="pres">
      <dgm:prSet presAssocID="{86993523-3B13-4983-B1DE-60EB34B6668C}" presName="sibTrans" presStyleLbl="sibTrans2D1" presStyleIdx="1" presStyleCnt="2"/>
      <dgm:spPr/>
    </dgm:pt>
    <dgm:pt modelId="{132313F1-F502-2649-8545-8C6FBD635728}" type="pres">
      <dgm:prSet presAssocID="{86993523-3B13-4983-B1DE-60EB34B6668C}" presName="connectorText" presStyleLbl="sibTrans2D1" presStyleIdx="1" presStyleCnt="2"/>
      <dgm:spPr/>
    </dgm:pt>
    <dgm:pt modelId="{4B872F43-581E-AD4F-8940-2B7021AC3468}" type="pres">
      <dgm:prSet presAssocID="{20A0BC95-5A9C-43A9-894F-B6FBE6464CA8}" presName="node" presStyleLbl="node1" presStyleIdx="2" presStyleCnt="3">
        <dgm:presLayoutVars>
          <dgm:bulletEnabled val="1"/>
        </dgm:presLayoutVars>
      </dgm:prSet>
      <dgm:spPr/>
    </dgm:pt>
  </dgm:ptLst>
  <dgm:cxnLst>
    <dgm:cxn modelId="{A37AAD02-E74B-CE47-B5B3-1CCBC33F8929}" type="presOf" srcId="{4813E78E-3B19-4710-8F85-4D160038A444}" destId="{E8C4C07E-D451-954B-9EBD-23F787FF655A}" srcOrd="0" destOrd="0" presId="urn:microsoft.com/office/officeart/2005/8/layout/process5"/>
    <dgm:cxn modelId="{2223FE1D-9C06-7343-9B43-D23756206297}" type="presOf" srcId="{CC98D08A-8DD5-41FF-A614-C1A5877812FC}" destId="{21B8725B-9BA8-EF40-B803-D143EC0B281E}" srcOrd="0" destOrd="0" presId="urn:microsoft.com/office/officeart/2005/8/layout/process5"/>
    <dgm:cxn modelId="{705DDA2B-D638-2F4B-B4CD-8C3823DEC732}" type="presOf" srcId="{363E6424-8CD2-4A14-8BC2-0AF3F9EA23DD}" destId="{3EA7962B-663C-F348-BB06-B4FCB4547102}" srcOrd="0" destOrd="0" presId="urn:microsoft.com/office/officeart/2005/8/layout/process5"/>
    <dgm:cxn modelId="{56C5124B-9E01-4949-B59F-1C31AE36A47B}" type="presOf" srcId="{86993523-3B13-4983-B1DE-60EB34B6668C}" destId="{C2F6BF09-7DC1-044A-8658-CA5F3F5393E1}" srcOrd="0" destOrd="0" presId="urn:microsoft.com/office/officeart/2005/8/layout/process5"/>
    <dgm:cxn modelId="{C65A6473-C579-4FDB-98CC-121CFAE6B625}" srcId="{CC98D08A-8DD5-41FF-A614-C1A5877812FC}" destId="{363E6424-8CD2-4A14-8BC2-0AF3F9EA23DD}" srcOrd="1" destOrd="0" parTransId="{1AD1E924-A8A3-488A-BA27-EE96445E21AB}" sibTransId="{86993523-3B13-4983-B1DE-60EB34B6668C}"/>
    <dgm:cxn modelId="{11656176-B074-A649-A104-40260085F7D9}" type="presOf" srcId="{952FF3E5-A90C-40A7-8AF0-F5CE2995726B}" destId="{B1FCF605-4476-3841-9047-92BF35424C01}" srcOrd="1" destOrd="0" presId="urn:microsoft.com/office/officeart/2005/8/layout/process5"/>
    <dgm:cxn modelId="{1DB88A89-CE10-4065-BB9C-DCF4EEE6D44C}" srcId="{CC98D08A-8DD5-41FF-A614-C1A5877812FC}" destId="{4813E78E-3B19-4710-8F85-4D160038A444}" srcOrd="0" destOrd="0" parTransId="{F500CD8C-D8EC-4B79-B750-C0316774D1FB}" sibTransId="{952FF3E5-A90C-40A7-8AF0-F5CE2995726B}"/>
    <dgm:cxn modelId="{346D518D-3279-D24D-98AF-BEE08A857A3F}" type="presOf" srcId="{86993523-3B13-4983-B1DE-60EB34B6668C}" destId="{132313F1-F502-2649-8545-8C6FBD635728}" srcOrd="1" destOrd="0" presId="urn:microsoft.com/office/officeart/2005/8/layout/process5"/>
    <dgm:cxn modelId="{382181E4-930E-274A-AF67-6EF13006266A}" type="presOf" srcId="{20A0BC95-5A9C-43A9-894F-B6FBE6464CA8}" destId="{4B872F43-581E-AD4F-8940-2B7021AC3468}" srcOrd="0" destOrd="0" presId="urn:microsoft.com/office/officeart/2005/8/layout/process5"/>
    <dgm:cxn modelId="{5BE90FFD-A119-1B4F-B1C7-F913B250BB1F}" type="presOf" srcId="{952FF3E5-A90C-40A7-8AF0-F5CE2995726B}" destId="{A46F1460-34E7-9649-8DC3-C3441CCB5E4E}" srcOrd="0" destOrd="0" presId="urn:microsoft.com/office/officeart/2005/8/layout/process5"/>
    <dgm:cxn modelId="{3AC65BFF-0F49-403B-92B3-8ABFCA766150}" srcId="{CC98D08A-8DD5-41FF-A614-C1A5877812FC}" destId="{20A0BC95-5A9C-43A9-894F-B6FBE6464CA8}" srcOrd="2" destOrd="0" parTransId="{15FC3943-1E7F-4576-B05A-B96F9F868881}" sibTransId="{AF1E3336-0DB0-4A3B-A1AA-A0E195A6FC82}"/>
    <dgm:cxn modelId="{23FBAD05-30DD-FE47-9776-BA2415EB2AD3}" type="presParOf" srcId="{21B8725B-9BA8-EF40-B803-D143EC0B281E}" destId="{E8C4C07E-D451-954B-9EBD-23F787FF655A}" srcOrd="0" destOrd="0" presId="urn:microsoft.com/office/officeart/2005/8/layout/process5"/>
    <dgm:cxn modelId="{EA7B671E-6160-1F40-B6FB-6F1938540C55}" type="presParOf" srcId="{21B8725B-9BA8-EF40-B803-D143EC0B281E}" destId="{A46F1460-34E7-9649-8DC3-C3441CCB5E4E}" srcOrd="1" destOrd="0" presId="urn:microsoft.com/office/officeart/2005/8/layout/process5"/>
    <dgm:cxn modelId="{C10CC38D-358A-6B48-BE26-B719504B27A9}" type="presParOf" srcId="{A46F1460-34E7-9649-8DC3-C3441CCB5E4E}" destId="{B1FCF605-4476-3841-9047-92BF35424C01}" srcOrd="0" destOrd="0" presId="urn:microsoft.com/office/officeart/2005/8/layout/process5"/>
    <dgm:cxn modelId="{CE7983CD-7546-014E-9BA3-728F7C2E51CE}" type="presParOf" srcId="{21B8725B-9BA8-EF40-B803-D143EC0B281E}" destId="{3EA7962B-663C-F348-BB06-B4FCB4547102}" srcOrd="2" destOrd="0" presId="urn:microsoft.com/office/officeart/2005/8/layout/process5"/>
    <dgm:cxn modelId="{6584D354-A8D6-034B-B569-B145620599C3}" type="presParOf" srcId="{21B8725B-9BA8-EF40-B803-D143EC0B281E}" destId="{C2F6BF09-7DC1-044A-8658-CA5F3F5393E1}" srcOrd="3" destOrd="0" presId="urn:microsoft.com/office/officeart/2005/8/layout/process5"/>
    <dgm:cxn modelId="{22BA0DEF-FB62-D44C-B510-40A5481C4CAB}" type="presParOf" srcId="{C2F6BF09-7DC1-044A-8658-CA5F3F5393E1}" destId="{132313F1-F502-2649-8545-8C6FBD635728}" srcOrd="0" destOrd="0" presId="urn:microsoft.com/office/officeart/2005/8/layout/process5"/>
    <dgm:cxn modelId="{1AFFC0D6-EEC1-1941-A00F-B496D8EEC9FE}" type="presParOf" srcId="{21B8725B-9BA8-EF40-B803-D143EC0B281E}" destId="{4B872F43-581E-AD4F-8940-2B7021AC3468}"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BDDAB71-F71D-6E49-A33D-F01C7C74C4AD}" type="doc">
      <dgm:prSet loTypeId="urn:microsoft.com/office/officeart/2005/8/layout/radial4" loCatId="process" qsTypeId="urn:microsoft.com/office/officeart/2005/8/quickstyle/3d1" qsCatId="3D" csTypeId="urn:microsoft.com/office/officeart/2005/8/colors/accent0_3" csCatId="mainScheme" phldr="1"/>
      <dgm:spPr/>
      <dgm:t>
        <a:bodyPr/>
        <a:lstStyle/>
        <a:p>
          <a:endParaRPr lang="en-GB"/>
        </a:p>
      </dgm:t>
    </dgm:pt>
    <mc:AlternateContent xmlns:mc="http://schemas.openxmlformats.org/markup-compatibility/2006" xmlns:a14="http://schemas.microsoft.com/office/drawing/2010/main">
      <mc:Choice Requires="a14">
        <dgm:pt modelId="{BEBA9DD7-9E66-C849-94FE-50A4518CBB1E}">
          <dgm:prSet phldrT="[Text]"/>
          <dgm:spPr/>
          <dgm: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𝑡𝑜𝑡</m:t>
                        </m:r>
                      </m:sub>
                    </m:sSub>
                  </m:oMath>
                </m:oMathPara>
              </a14:m>
              <a:endParaRPr lang="en-GB" dirty="0"/>
            </a:p>
          </dgm:t>
        </dgm:pt>
      </mc:Choice>
      <mc:Fallback xmlns="">
        <dgm:pt modelId="{BEBA9DD7-9E66-C849-94FE-50A4518CBB1E}">
          <dgm:prSet phldrT="[Text]"/>
          <dgm:spPr/>
          <dgm:t>
            <a:bodyPr/>
            <a:lstStyle/>
            <a:p>
              <a:r>
                <a:rPr lang="en-US" i="0">
                  <a:solidFill>
                    <a:schemeClr val="bg1"/>
                  </a:solidFill>
                  <a:latin typeface="Cambria Math" panose="02040503050406030204" pitchFamily="18" charset="0"/>
                </a:rPr>
                <a:t>𝑃_</a:t>
              </a:r>
              <a:r>
                <a:rPr lang="en-US" b="0" i="0">
                  <a:solidFill>
                    <a:schemeClr val="bg1"/>
                  </a:solidFill>
                  <a:latin typeface="Cambria Math" panose="02040503050406030204" pitchFamily="18" charset="0"/>
                </a:rPr>
                <a:t>𝑡𝑜𝑡</a:t>
              </a:r>
              <a:endParaRPr lang="en-GB" dirty="0"/>
            </a:p>
          </dgm:t>
        </dgm:pt>
      </mc:Fallback>
    </mc:AlternateContent>
    <dgm:pt modelId="{37910936-E785-C54C-B531-55F613FF5C1B}" type="parTrans" cxnId="{789C7C0D-2C7A-BD4C-97A7-D4E3B9F399CB}">
      <dgm:prSet/>
      <dgm:spPr/>
      <dgm:t>
        <a:bodyPr/>
        <a:lstStyle/>
        <a:p>
          <a:endParaRPr lang="en-GB"/>
        </a:p>
      </dgm:t>
    </dgm:pt>
    <dgm:pt modelId="{A37930A2-7ED7-214C-9324-942E9260B0A9}" type="sibTrans" cxnId="{789C7C0D-2C7A-BD4C-97A7-D4E3B9F399CB}">
      <dgm:prSet/>
      <dgm:spPr/>
    </dgm:pt>
    <dgm:pt modelId="{EED4D527-4C76-AD41-BACE-E2220064A3B2}">
      <dgm:prSet phldrT="[Text]"/>
      <dgm:spPr/>
      <dgm:t>
        <a:bodyPr/>
        <a:lstStyle/>
        <a:p>
          <a:r>
            <a:rPr lang="en-GB" dirty="0"/>
            <a:t>Model S</a:t>
          </a:r>
        </a:p>
      </dgm:t>
    </dgm:pt>
    <dgm:pt modelId="{14F95FA4-02F4-6E4A-820D-0F41070F1DD3}" type="parTrans" cxnId="{644852C4-35CB-0545-9B45-604CFC4680AA}">
      <dgm:prSet/>
      <dgm:spPr/>
      <dgm:t>
        <a:bodyPr/>
        <a:lstStyle/>
        <a:p>
          <a:endParaRPr lang="en-GB"/>
        </a:p>
      </dgm:t>
    </dgm:pt>
    <dgm:pt modelId="{A6DD0909-BA13-9245-BFF6-28FAD0DF4AD1}" type="sibTrans" cxnId="{644852C4-35CB-0545-9B45-604CFC4680AA}">
      <dgm:prSet/>
      <dgm:spPr/>
      <dgm:t>
        <a:bodyPr/>
        <a:lstStyle/>
        <a:p>
          <a:endParaRPr lang="en-GB"/>
        </a:p>
      </dgm:t>
    </dgm:pt>
    <dgm:pt modelId="{34AB4E83-E5B0-E74F-BDC0-EC276F9E2E9E}">
      <dgm:prSet phldrT="[Text]"/>
      <dgm:spPr/>
      <dgm:t>
        <a:bodyPr/>
        <a:lstStyle/>
        <a:p>
          <a:r>
            <a:rPr lang="en-GB" dirty="0"/>
            <a:t>Model Fr</a:t>
          </a:r>
        </a:p>
      </dgm:t>
    </dgm:pt>
    <dgm:pt modelId="{B8A030F8-B309-F746-90D5-F766BA6E9D9F}" type="parTrans" cxnId="{0A99E2A7-E238-914D-8C07-40960BA11743}">
      <dgm:prSet/>
      <dgm:spPr/>
      <dgm:t>
        <a:bodyPr/>
        <a:lstStyle/>
        <a:p>
          <a:endParaRPr lang="en-GB"/>
        </a:p>
      </dgm:t>
    </dgm:pt>
    <dgm:pt modelId="{48B3BB86-8FD5-684A-870D-8EBF460842ED}" type="sibTrans" cxnId="{0A99E2A7-E238-914D-8C07-40960BA11743}">
      <dgm:prSet/>
      <dgm:spPr/>
      <dgm:t>
        <a:bodyPr/>
        <a:lstStyle/>
        <a:p>
          <a:endParaRPr lang="en-GB"/>
        </a:p>
      </dgm:t>
    </dgm:pt>
    <dgm:pt modelId="{F0AE4164-18FD-1D4D-8DC7-153A552C0F92}">
      <dgm:prSet phldrT="[Text]"/>
      <dgm:spPr/>
      <dgm:t>
        <a:bodyPr/>
        <a:lstStyle/>
        <a:p>
          <a:r>
            <a:rPr lang="en-GB" dirty="0"/>
            <a:t>Model </a:t>
          </a:r>
          <a:r>
            <a:rPr lang="en-GB" dirty="0" err="1"/>
            <a:t>Fo</a:t>
          </a:r>
          <a:endParaRPr lang="en-GB" dirty="0"/>
        </a:p>
      </dgm:t>
    </dgm:pt>
    <dgm:pt modelId="{6F72A113-8F51-3C43-9D4E-E1258F6B83F6}" type="parTrans" cxnId="{7C56E708-E35C-E641-8EEF-6A0FAE51649A}">
      <dgm:prSet/>
      <dgm:spPr/>
      <dgm:t>
        <a:bodyPr/>
        <a:lstStyle/>
        <a:p>
          <a:endParaRPr lang="en-GB"/>
        </a:p>
      </dgm:t>
    </dgm:pt>
    <dgm:pt modelId="{3A92FD9D-7481-4F45-9D5D-AC7A2166D792}" type="sibTrans" cxnId="{7C56E708-E35C-E641-8EEF-6A0FAE51649A}">
      <dgm:prSet/>
      <dgm:spPr/>
      <dgm:t>
        <a:bodyPr/>
        <a:lstStyle/>
        <a:p>
          <a:endParaRPr lang="en-GB"/>
        </a:p>
      </dgm:t>
    </dgm:pt>
    <dgm:pt modelId="{9B18DE1E-B6C2-A34A-A073-394521A80064}">
      <dgm:prSet phldrT="[Text]"/>
      <dgm:spPr/>
      <dgm:t>
        <a:bodyPr/>
        <a:lstStyle/>
        <a:p>
          <a:r>
            <a:rPr lang="en-GB" dirty="0"/>
            <a:t>Model ND</a:t>
          </a:r>
        </a:p>
      </dgm:t>
    </dgm:pt>
    <dgm:pt modelId="{C248794B-194B-2B40-A424-8DA928F3B166}" type="parTrans" cxnId="{A6A256A9-047A-6C48-98A5-C1AF8AD0FD5C}">
      <dgm:prSet/>
      <dgm:spPr/>
      <dgm:t>
        <a:bodyPr/>
        <a:lstStyle/>
        <a:p>
          <a:endParaRPr lang="en-GB"/>
        </a:p>
      </dgm:t>
    </dgm:pt>
    <dgm:pt modelId="{5202C20C-4D28-8042-92D0-52444766C114}" type="sibTrans" cxnId="{A6A256A9-047A-6C48-98A5-C1AF8AD0FD5C}">
      <dgm:prSet/>
      <dgm:spPr/>
      <dgm:t>
        <a:bodyPr/>
        <a:lstStyle/>
        <a:p>
          <a:endParaRPr lang="en-GB"/>
        </a:p>
      </dgm:t>
    </dgm:pt>
    <dgm:pt modelId="{51CA3476-A89E-3A45-97E6-2E4282E027AE}">
      <dgm:prSet/>
      <dgm:spPr/>
      <dgm:t>
        <a:bodyPr/>
        <a:lstStyle/>
        <a:p>
          <a:r>
            <a:rPr lang="el-GR" dirty="0"/>
            <a:t>α</a:t>
          </a:r>
          <a:r>
            <a:rPr lang="en-GB" dirty="0"/>
            <a:t> </a:t>
          </a:r>
        </a:p>
      </dgm:t>
    </dgm:pt>
    <dgm:pt modelId="{1B53D9C7-41BA-F34F-AF15-9FEBA482310A}" type="parTrans" cxnId="{33255F60-A930-564D-A255-5407F4250020}">
      <dgm:prSet/>
      <dgm:spPr/>
      <dgm:t>
        <a:bodyPr/>
        <a:lstStyle/>
        <a:p>
          <a:endParaRPr lang="en-GB"/>
        </a:p>
      </dgm:t>
    </dgm:pt>
    <dgm:pt modelId="{F44E7338-AA98-D14A-A3DD-E0020EAD4BB9}" type="sibTrans" cxnId="{33255F60-A930-564D-A255-5407F4250020}">
      <dgm:prSet/>
      <dgm:spPr/>
      <dgm:t>
        <a:bodyPr/>
        <a:lstStyle/>
        <a:p>
          <a:endParaRPr lang="en-GB"/>
        </a:p>
      </dgm:t>
    </dgm:pt>
    <mc:AlternateContent xmlns:mc="http://schemas.openxmlformats.org/markup-compatibility/2006" xmlns:a14="http://schemas.microsoft.com/office/drawing/2010/main">
      <mc:Choice Requires="a14">
        <dgm:pt modelId="{0F61F7F9-8C61-AB4C-A74C-9A8B8CE21985}">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𝑁𝐷</m:t>
                        </m:r>
                      </m:sub>
                    </m:sSub>
                  </m:oMath>
                </m:oMathPara>
              </a14:m>
              <a:endParaRPr lang="en-GB" dirty="0"/>
            </a:p>
          </dgm:t>
        </dgm:pt>
      </mc:Choice>
      <mc:Fallback xmlns="">
        <dgm:pt modelId="{0F61F7F9-8C61-AB4C-A74C-9A8B8CE21985}">
          <dgm:prSet/>
          <dgm:spPr/>
          <dgm:t>
            <a:bodyPr/>
            <a:lstStyle/>
            <a:p>
              <a:r>
                <a:rPr lang="en-US" i="0">
                  <a:solidFill>
                    <a:schemeClr val="bg1"/>
                  </a:solidFill>
                  <a:latin typeface="Cambria Math" panose="02040503050406030204" pitchFamily="18" charset="0"/>
                </a:rPr>
                <a:t>𝑃_𝑁𝐷</a:t>
              </a:r>
              <a:endParaRPr lang="en-GB" dirty="0"/>
            </a:p>
          </dgm:t>
        </dgm:pt>
      </mc:Fallback>
    </mc:AlternateContent>
    <dgm:pt modelId="{61123582-B9C7-F847-BD23-A6A91974C113}" type="parTrans" cxnId="{BED5A65C-1149-E447-BD13-1910351F1CFA}">
      <dgm:prSet/>
      <dgm:spPr/>
      <dgm:t>
        <a:bodyPr/>
        <a:lstStyle/>
        <a:p>
          <a:endParaRPr lang="en-GB"/>
        </a:p>
      </dgm:t>
    </dgm:pt>
    <dgm:pt modelId="{AD0E3B0C-65A1-B64F-A01F-E26B7EF2420A}" type="sibTrans" cxnId="{BED5A65C-1149-E447-BD13-1910351F1CFA}">
      <dgm:prSet/>
      <dgm:spPr/>
      <dgm:t>
        <a:bodyPr/>
        <a:lstStyle/>
        <a:p>
          <a:endParaRPr lang="en-GB"/>
        </a:p>
      </dgm:t>
    </dgm:pt>
    <dgm:pt modelId="{0FB772B4-96A6-EF40-ABBC-24801A48D0FA}">
      <dgm:prSet/>
      <dgm:spPr/>
      <dgm:t>
        <a:bodyPr/>
        <a:lstStyle/>
        <a:p>
          <a:r>
            <a:rPr lang="en-GB" dirty="0"/>
            <a:t>b </a:t>
          </a:r>
        </a:p>
      </dgm:t>
    </dgm:pt>
    <dgm:pt modelId="{64DA8A0D-5267-924C-8BB5-C9EDDEC9EE89}" type="parTrans" cxnId="{6F686A9D-0C63-B347-8CA9-25C07A8B6E21}">
      <dgm:prSet/>
      <dgm:spPr/>
      <dgm:t>
        <a:bodyPr/>
        <a:lstStyle/>
        <a:p>
          <a:endParaRPr lang="en-GB"/>
        </a:p>
      </dgm:t>
    </dgm:pt>
    <dgm:pt modelId="{270E6A8A-5A60-7645-94C5-6B4BDA40A2C0}" type="sibTrans" cxnId="{6F686A9D-0C63-B347-8CA9-25C07A8B6E21}">
      <dgm:prSet/>
      <dgm:spPr/>
      <dgm:t>
        <a:bodyPr/>
        <a:lstStyle/>
        <a:p>
          <a:endParaRPr lang="en-GB"/>
        </a:p>
      </dgm:t>
    </dgm:pt>
    <mc:AlternateContent xmlns:mc="http://schemas.openxmlformats.org/markup-compatibility/2006" xmlns:a14="http://schemas.microsoft.com/office/drawing/2010/main">
      <mc:Choice Requires="a14">
        <dgm:pt modelId="{ECF687EF-9CCB-FF43-9651-56CE39650E16}">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𝑆</m:t>
                        </m:r>
                      </m:sub>
                    </m:sSub>
                  </m:oMath>
                </m:oMathPara>
              </a14:m>
              <a:endParaRPr lang="en-GB" dirty="0"/>
            </a:p>
          </dgm:t>
        </dgm:pt>
      </mc:Choice>
      <mc:Fallback xmlns="">
        <dgm:pt modelId="{ECF687EF-9CCB-FF43-9651-56CE39650E16}">
          <dgm:prSet/>
          <dgm:spPr/>
          <dgm:t>
            <a:bodyPr/>
            <a:lstStyle/>
            <a:p>
              <a:pPr/>
              <a:r>
                <a:rPr lang="en-US" i="0">
                  <a:solidFill>
                    <a:schemeClr val="bg1"/>
                  </a:solidFill>
                  <a:latin typeface="Cambria Math" panose="02040503050406030204" pitchFamily="18" charset="0"/>
                </a:rPr>
                <a:t>𝑃_</a:t>
              </a:r>
              <a:r>
                <a:rPr lang="en-US" b="0" i="0">
                  <a:solidFill>
                    <a:schemeClr val="bg1"/>
                  </a:solidFill>
                  <a:latin typeface="Cambria Math" panose="02040503050406030204" pitchFamily="18" charset="0"/>
                </a:rPr>
                <a:t>𝑆</a:t>
              </a:r>
              <a:endParaRPr lang="en-GB" dirty="0"/>
            </a:p>
          </dgm:t>
        </dgm:pt>
      </mc:Fallback>
    </mc:AlternateContent>
    <dgm:pt modelId="{C05B5D3B-8F6D-C346-A7E6-6AB316501F54}" type="parTrans" cxnId="{3B99D40B-41A1-5C42-B712-D410B3AF5565}">
      <dgm:prSet/>
      <dgm:spPr/>
      <dgm:t>
        <a:bodyPr/>
        <a:lstStyle/>
        <a:p>
          <a:endParaRPr lang="en-GB"/>
        </a:p>
      </dgm:t>
    </dgm:pt>
    <dgm:pt modelId="{0A50DCC0-8812-6145-A468-8A4B89000821}" type="sibTrans" cxnId="{3B99D40B-41A1-5C42-B712-D410B3AF5565}">
      <dgm:prSet/>
      <dgm:spPr/>
      <dgm:t>
        <a:bodyPr/>
        <a:lstStyle/>
        <a:p>
          <a:endParaRPr lang="en-GB"/>
        </a:p>
      </dgm:t>
    </dgm:pt>
    <dgm:pt modelId="{A3E5222A-1C4D-2A42-9297-E7BF5EF34E9E}">
      <dgm:prSet/>
      <dgm:spPr/>
      <dgm:t>
        <a:bodyPr/>
        <a:lstStyle/>
        <a:p>
          <a:r>
            <a:rPr lang="en-GB" dirty="0"/>
            <a:t>c </a:t>
          </a:r>
        </a:p>
      </dgm:t>
    </dgm:pt>
    <dgm:pt modelId="{CBE460EC-0DAC-0B4E-88FE-1D94CCD0515A}" type="parTrans" cxnId="{F758EFAD-9A0E-5E43-94C8-F07239384984}">
      <dgm:prSet/>
      <dgm:spPr/>
      <dgm:t>
        <a:bodyPr/>
        <a:lstStyle/>
        <a:p>
          <a:endParaRPr lang="en-GB"/>
        </a:p>
      </dgm:t>
    </dgm:pt>
    <dgm:pt modelId="{E0255EB9-495B-CB4B-B6CA-4ADD1311EBAC}" type="sibTrans" cxnId="{F758EFAD-9A0E-5E43-94C8-F07239384984}">
      <dgm:prSet/>
      <dgm:spPr/>
      <dgm:t>
        <a:bodyPr/>
        <a:lstStyle/>
        <a:p>
          <a:endParaRPr lang="en-GB"/>
        </a:p>
      </dgm:t>
    </dgm:pt>
    <mc:AlternateContent xmlns:mc="http://schemas.openxmlformats.org/markup-compatibility/2006" xmlns:a14="http://schemas.microsoft.com/office/drawing/2010/main">
      <mc:Choice Requires="a14">
        <dgm:pt modelId="{039141ED-8AE2-2F45-875B-DB33F634D829}">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𝐹𝑟</m:t>
                        </m:r>
                      </m:sub>
                    </m:sSub>
                  </m:oMath>
                </m:oMathPara>
              </a14:m>
              <a:endParaRPr lang="en-GB" dirty="0"/>
            </a:p>
          </dgm:t>
        </dgm:pt>
      </mc:Choice>
      <mc:Fallback xmlns="">
        <dgm:pt modelId="{039141ED-8AE2-2F45-875B-DB33F634D829}">
          <dgm:prSet/>
          <dgm:spPr/>
          <dgm:t>
            <a:bodyPr/>
            <a:lstStyle/>
            <a:p>
              <a:pPr/>
              <a:r>
                <a:rPr lang="en-US" i="0">
                  <a:solidFill>
                    <a:schemeClr val="bg1"/>
                  </a:solidFill>
                  <a:latin typeface="Cambria Math" panose="02040503050406030204" pitchFamily="18" charset="0"/>
                </a:rPr>
                <a:t>𝑃_</a:t>
              </a:r>
              <a:r>
                <a:rPr lang="en-US" b="0" i="0">
                  <a:solidFill>
                    <a:schemeClr val="bg1"/>
                  </a:solidFill>
                  <a:latin typeface="Cambria Math" panose="02040503050406030204" pitchFamily="18" charset="0"/>
                </a:rPr>
                <a:t>𝐹𝑟</a:t>
              </a:r>
              <a:endParaRPr lang="en-GB" dirty="0"/>
            </a:p>
          </dgm:t>
        </dgm:pt>
      </mc:Fallback>
    </mc:AlternateContent>
    <dgm:pt modelId="{A55718F4-E051-7647-B71B-33E65B29DD1B}" type="parTrans" cxnId="{C1308D05-CA45-0840-A3EE-A47FE8948BAA}">
      <dgm:prSet/>
      <dgm:spPr/>
      <dgm:t>
        <a:bodyPr/>
        <a:lstStyle/>
        <a:p>
          <a:endParaRPr lang="en-GB"/>
        </a:p>
      </dgm:t>
    </dgm:pt>
    <dgm:pt modelId="{827DAD8D-5633-D540-A05C-B8FC86BE41A1}" type="sibTrans" cxnId="{C1308D05-CA45-0840-A3EE-A47FE8948BAA}">
      <dgm:prSet/>
      <dgm:spPr/>
      <dgm:t>
        <a:bodyPr/>
        <a:lstStyle/>
        <a:p>
          <a:endParaRPr lang="en-GB"/>
        </a:p>
      </dgm:t>
    </dgm:pt>
    <dgm:pt modelId="{CB1B9B0C-5A08-5E4A-80A1-E8248D429947}">
      <dgm:prSet/>
      <dgm:spPr/>
      <dgm:t>
        <a:bodyPr/>
        <a:lstStyle/>
        <a:p>
          <a:r>
            <a:rPr lang="en-GB" dirty="0"/>
            <a:t>d </a:t>
          </a:r>
        </a:p>
      </dgm:t>
    </dgm:pt>
    <dgm:pt modelId="{0385E754-7A11-7040-BAC7-8A88C6C41A7E}" type="parTrans" cxnId="{DC9AD783-AF07-0B45-A883-E2734A32B4F0}">
      <dgm:prSet/>
      <dgm:spPr/>
      <dgm:t>
        <a:bodyPr/>
        <a:lstStyle/>
        <a:p>
          <a:endParaRPr lang="en-GB"/>
        </a:p>
      </dgm:t>
    </dgm:pt>
    <dgm:pt modelId="{77C6EC8C-70DA-DE4B-A3AB-B45C8079572A}" type="sibTrans" cxnId="{DC9AD783-AF07-0B45-A883-E2734A32B4F0}">
      <dgm:prSet/>
      <dgm:spPr/>
      <dgm:t>
        <a:bodyPr/>
        <a:lstStyle/>
        <a:p>
          <a:endParaRPr lang="en-GB"/>
        </a:p>
      </dgm:t>
    </dgm:pt>
    <mc:AlternateContent xmlns:mc="http://schemas.openxmlformats.org/markup-compatibility/2006" xmlns:a14="http://schemas.microsoft.com/office/drawing/2010/main">
      <mc:Choice Requires="a14">
        <dgm:pt modelId="{DF7C37D7-0078-A947-8910-F4A05DB6A76A}">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𝐹𝑜</m:t>
                        </m:r>
                      </m:sub>
                    </m:sSub>
                  </m:oMath>
                </m:oMathPara>
              </a14:m>
              <a:endParaRPr lang="en-GB" dirty="0"/>
            </a:p>
          </dgm:t>
        </dgm:pt>
      </mc:Choice>
      <mc:Fallback xmlns="">
        <dgm:pt modelId="{DF7C37D7-0078-A947-8910-F4A05DB6A76A}">
          <dgm:prSet/>
          <dgm:spPr/>
          <dgm:t>
            <a:bodyPr/>
            <a:lstStyle/>
            <a:p>
              <a:pPr/>
              <a:r>
                <a:rPr lang="en-US" i="0">
                  <a:solidFill>
                    <a:schemeClr val="bg1"/>
                  </a:solidFill>
                  <a:latin typeface="Cambria Math" panose="02040503050406030204" pitchFamily="18" charset="0"/>
                </a:rPr>
                <a:t>𝑃_</a:t>
              </a:r>
              <a:r>
                <a:rPr lang="en-US" b="0" i="0">
                  <a:solidFill>
                    <a:schemeClr val="bg1"/>
                  </a:solidFill>
                  <a:latin typeface="Cambria Math" panose="02040503050406030204" pitchFamily="18" charset="0"/>
                </a:rPr>
                <a:t>𝐹𝑜</a:t>
              </a:r>
              <a:endParaRPr lang="en-GB" dirty="0"/>
            </a:p>
          </dgm:t>
        </dgm:pt>
      </mc:Fallback>
    </mc:AlternateContent>
    <dgm:pt modelId="{723016BA-5A5A-8C4A-9CB2-FD6D36D5D379}" type="parTrans" cxnId="{D1098F42-A0A7-D246-B998-4B72A53E8949}">
      <dgm:prSet/>
      <dgm:spPr/>
      <dgm:t>
        <a:bodyPr/>
        <a:lstStyle/>
        <a:p>
          <a:endParaRPr lang="en-GB"/>
        </a:p>
      </dgm:t>
    </dgm:pt>
    <dgm:pt modelId="{21333241-F9B3-C24C-9BF9-1248793608F5}" type="sibTrans" cxnId="{D1098F42-A0A7-D246-B998-4B72A53E8949}">
      <dgm:prSet/>
      <dgm:spPr/>
      <dgm:t>
        <a:bodyPr/>
        <a:lstStyle/>
        <a:p>
          <a:endParaRPr lang="en-GB"/>
        </a:p>
      </dgm:t>
    </dgm:pt>
    <dgm:pt modelId="{B6667466-572F-F845-8B37-81AD1DB7F974}" type="pres">
      <dgm:prSet presAssocID="{ABDDAB71-F71D-6E49-A33D-F01C7C74C4AD}" presName="cycle" presStyleCnt="0">
        <dgm:presLayoutVars>
          <dgm:chMax val="1"/>
          <dgm:dir/>
          <dgm:animLvl val="ctr"/>
          <dgm:resizeHandles val="exact"/>
        </dgm:presLayoutVars>
      </dgm:prSet>
      <dgm:spPr/>
    </dgm:pt>
    <dgm:pt modelId="{3FA05C96-01E7-4944-AA0D-BC7433562815}" type="pres">
      <dgm:prSet presAssocID="{BEBA9DD7-9E66-C849-94FE-50A4518CBB1E}" presName="centerShape" presStyleLbl="node0" presStyleIdx="0" presStyleCnt="1"/>
      <dgm:spPr/>
    </dgm:pt>
    <dgm:pt modelId="{8617214E-37AB-ED44-9A87-5A913B2FF27D}" type="pres">
      <dgm:prSet presAssocID="{C248794B-194B-2B40-A424-8DA928F3B166}" presName="parTrans" presStyleLbl="bgSibTrans2D1" presStyleIdx="0" presStyleCnt="4"/>
      <dgm:spPr/>
    </dgm:pt>
    <dgm:pt modelId="{4FCC282A-F66B-0F4E-AC87-06F3A5AEF966}" type="pres">
      <dgm:prSet presAssocID="{9B18DE1E-B6C2-A34A-A073-394521A80064}" presName="node" presStyleLbl="node1" presStyleIdx="0" presStyleCnt="4">
        <dgm:presLayoutVars>
          <dgm:bulletEnabled val="1"/>
        </dgm:presLayoutVars>
      </dgm:prSet>
      <dgm:spPr/>
    </dgm:pt>
    <dgm:pt modelId="{27FA0947-1FD7-F94E-8D8F-6155B336BA93}" type="pres">
      <dgm:prSet presAssocID="{14F95FA4-02F4-6E4A-820D-0F41070F1DD3}" presName="parTrans" presStyleLbl="bgSibTrans2D1" presStyleIdx="1" presStyleCnt="4"/>
      <dgm:spPr/>
    </dgm:pt>
    <dgm:pt modelId="{B5CC26A6-822F-354C-AE9C-7C9087B5D92F}" type="pres">
      <dgm:prSet presAssocID="{EED4D527-4C76-AD41-BACE-E2220064A3B2}" presName="node" presStyleLbl="node1" presStyleIdx="1" presStyleCnt="4">
        <dgm:presLayoutVars>
          <dgm:bulletEnabled val="1"/>
        </dgm:presLayoutVars>
      </dgm:prSet>
      <dgm:spPr/>
    </dgm:pt>
    <dgm:pt modelId="{037CF9DC-072B-7B41-A549-A6CFA770D0F8}" type="pres">
      <dgm:prSet presAssocID="{B8A030F8-B309-F746-90D5-F766BA6E9D9F}" presName="parTrans" presStyleLbl="bgSibTrans2D1" presStyleIdx="2" presStyleCnt="4"/>
      <dgm:spPr/>
    </dgm:pt>
    <dgm:pt modelId="{DB0E1A72-F783-1745-A1D6-DFB03B43860B}" type="pres">
      <dgm:prSet presAssocID="{34AB4E83-E5B0-E74F-BDC0-EC276F9E2E9E}" presName="node" presStyleLbl="node1" presStyleIdx="2" presStyleCnt="4">
        <dgm:presLayoutVars>
          <dgm:bulletEnabled val="1"/>
        </dgm:presLayoutVars>
      </dgm:prSet>
      <dgm:spPr/>
    </dgm:pt>
    <dgm:pt modelId="{784AABC5-227B-B749-8938-1B2C7DECECD3}" type="pres">
      <dgm:prSet presAssocID="{6F72A113-8F51-3C43-9D4E-E1258F6B83F6}" presName="parTrans" presStyleLbl="bgSibTrans2D1" presStyleIdx="3" presStyleCnt="4"/>
      <dgm:spPr/>
    </dgm:pt>
    <dgm:pt modelId="{257B00CD-8F7A-B344-8DCC-00ECCDEF93EE}" type="pres">
      <dgm:prSet presAssocID="{F0AE4164-18FD-1D4D-8DC7-153A552C0F92}" presName="node" presStyleLbl="node1" presStyleIdx="3" presStyleCnt="4">
        <dgm:presLayoutVars>
          <dgm:bulletEnabled val="1"/>
        </dgm:presLayoutVars>
      </dgm:prSet>
      <dgm:spPr/>
    </dgm:pt>
  </dgm:ptLst>
  <dgm:cxnLst>
    <dgm:cxn modelId="{23D5EC03-0D91-1D49-B436-CDDF7C03C012}" type="presOf" srcId="{CB1B9B0C-5A08-5E4A-80A1-E8248D429947}" destId="{257B00CD-8F7A-B344-8DCC-00ECCDEF93EE}" srcOrd="0" destOrd="1" presId="urn:microsoft.com/office/officeart/2005/8/layout/radial4"/>
    <dgm:cxn modelId="{C1308D05-CA45-0840-A3EE-A47FE8948BAA}" srcId="{34AB4E83-E5B0-E74F-BDC0-EC276F9E2E9E}" destId="{039141ED-8AE2-2F45-875B-DB33F634D829}" srcOrd="1" destOrd="0" parTransId="{A55718F4-E051-7647-B71B-33E65B29DD1B}" sibTransId="{827DAD8D-5633-D540-A05C-B8FC86BE41A1}"/>
    <dgm:cxn modelId="{7C56E708-E35C-E641-8EEF-6A0FAE51649A}" srcId="{BEBA9DD7-9E66-C849-94FE-50A4518CBB1E}" destId="{F0AE4164-18FD-1D4D-8DC7-153A552C0F92}" srcOrd="3" destOrd="0" parTransId="{6F72A113-8F51-3C43-9D4E-E1258F6B83F6}" sibTransId="{3A92FD9D-7481-4F45-9D5D-AC7A2166D792}"/>
    <dgm:cxn modelId="{3B99D40B-41A1-5C42-B712-D410B3AF5565}" srcId="{EED4D527-4C76-AD41-BACE-E2220064A3B2}" destId="{ECF687EF-9CCB-FF43-9651-56CE39650E16}" srcOrd="1" destOrd="0" parTransId="{C05B5D3B-8F6D-C346-A7E6-6AB316501F54}" sibTransId="{0A50DCC0-8812-6145-A468-8A4B89000821}"/>
    <dgm:cxn modelId="{789C7C0D-2C7A-BD4C-97A7-D4E3B9F399CB}" srcId="{ABDDAB71-F71D-6E49-A33D-F01C7C74C4AD}" destId="{BEBA9DD7-9E66-C849-94FE-50A4518CBB1E}" srcOrd="0" destOrd="0" parTransId="{37910936-E785-C54C-B531-55F613FF5C1B}" sibTransId="{A37930A2-7ED7-214C-9324-942E9260B0A9}"/>
    <dgm:cxn modelId="{B89B672C-EDE7-3547-ACEE-4E84BF5087D5}" type="presOf" srcId="{DF7C37D7-0078-A947-8910-F4A05DB6A76A}" destId="{257B00CD-8F7A-B344-8DCC-00ECCDEF93EE}" srcOrd="0" destOrd="2" presId="urn:microsoft.com/office/officeart/2005/8/layout/radial4"/>
    <dgm:cxn modelId="{EE8E8232-1D9B-5647-8B18-536DF079AC2B}" type="presOf" srcId="{0FB772B4-96A6-EF40-ABBC-24801A48D0FA}" destId="{B5CC26A6-822F-354C-AE9C-7C9087B5D92F}" srcOrd="0" destOrd="1" presId="urn:microsoft.com/office/officeart/2005/8/layout/radial4"/>
    <dgm:cxn modelId="{A2253333-58E7-DF4C-8E8E-770FD184B4CA}" type="presOf" srcId="{14F95FA4-02F4-6E4A-820D-0F41070F1DD3}" destId="{27FA0947-1FD7-F94E-8D8F-6155B336BA93}" srcOrd="0" destOrd="0" presId="urn:microsoft.com/office/officeart/2005/8/layout/radial4"/>
    <dgm:cxn modelId="{D1098F42-A0A7-D246-B998-4B72A53E8949}" srcId="{F0AE4164-18FD-1D4D-8DC7-153A552C0F92}" destId="{DF7C37D7-0078-A947-8910-F4A05DB6A76A}" srcOrd="1" destOrd="0" parTransId="{723016BA-5A5A-8C4A-9CB2-FD6D36D5D379}" sibTransId="{21333241-F9B3-C24C-9BF9-1248793608F5}"/>
    <dgm:cxn modelId="{51DE6850-D28F-0041-9E51-A91C96839FE9}" type="presOf" srcId="{EED4D527-4C76-AD41-BACE-E2220064A3B2}" destId="{B5CC26A6-822F-354C-AE9C-7C9087B5D92F}" srcOrd="0" destOrd="0" presId="urn:microsoft.com/office/officeart/2005/8/layout/radial4"/>
    <dgm:cxn modelId="{BED5A65C-1149-E447-BD13-1910351F1CFA}" srcId="{9B18DE1E-B6C2-A34A-A073-394521A80064}" destId="{0F61F7F9-8C61-AB4C-A74C-9A8B8CE21985}" srcOrd="1" destOrd="0" parTransId="{61123582-B9C7-F847-BD23-A6A91974C113}" sibTransId="{AD0E3B0C-65A1-B64F-A01F-E26B7EF2420A}"/>
    <dgm:cxn modelId="{33255F60-A930-564D-A255-5407F4250020}" srcId="{9B18DE1E-B6C2-A34A-A073-394521A80064}" destId="{51CA3476-A89E-3A45-97E6-2E4282E027AE}" srcOrd="0" destOrd="0" parTransId="{1B53D9C7-41BA-F34F-AF15-9FEBA482310A}" sibTransId="{F44E7338-AA98-D14A-A3DD-E0020EAD4BB9}"/>
    <dgm:cxn modelId="{D112087F-A673-A748-90DD-0788ED324909}" type="presOf" srcId="{ECF687EF-9CCB-FF43-9651-56CE39650E16}" destId="{B5CC26A6-822F-354C-AE9C-7C9087B5D92F}" srcOrd="0" destOrd="2" presId="urn:microsoft.com/office/officeart/2005/8/layout/radial4"/>
    <dgm:cxn modelId="{DC9AD783-AF07-0B45-A883-E2734A32B4F0}" srcId="{F0AE4164-18FD-1D4D-8DC7-153A552C0F92}" destId="{CB1B9B0C-5A08-5E4A-80A1-E8248D429947}" srcOrd="0" destOrd="0" parTransId="{0385E754-7A11-7040-BAC7-8A88C6C41A7E}" sibTransId="{77C6EC8C-70DA-DE4B-A3AB-B45C8079572A}"/>
    <dgm:cxn modelId="{008AA68A-B20A-AA49-BC67-546B88080944}" type="presOf" srcId="{BEBA9DD7-9E66-C849-94FE-50A4518CBB1E}" destId="{3FA05C96-01E7-4944-AA0D-BC7433562815}" srcOrd="0" destOrd="0" presId="urn:microsoft.com/office/officeart/2005/8/layout/radial4"/>
    <dgm:cxn modelId="{4CB4DB93-2555-2243-ADBF-BA4E470BE134}" type="presOf" srcId="{C248794B-194B-2B40-A424-8DA928F3B166}" destId="{8617214E-37AB-ED44-9A87-5A913B2FF27D}" srcOrd="0" destOrd="0" presId="urn:microsoft.com/office/officeart/2005/8/layout/radial4"/>
    <dgm:cxn modelId="{C3D69F96-1539-3247-AA82-DBA256F12A4C}" type="presOf" srcId="{34AB4E83-E5B0-E74F-BDC0-EC276F9E2E9E}" destId="{DB0E1A72-F783-1745-A1D6-DFB03B43860B}" srcOrd="0" destOrd="0" presId="urn:microsoft.com/office/officeart/2005/8/layout/radial4"/>
    <dgm:cxn modelId="{22944397-0229-7A48-B051-250838A9FFBF}" type="presOf" srcId="{0F61F7F9-8C61-AB4C-A74C-9A8B8CE21985}" destId="{4FCC282A-F66B-0F4E-AC87-06F3A5AEF966}" srcOrd="0" destOrd="2" presId="urn:microsoft.com/office/officeart/2005/8/layout/radial4"/>
    <dgm:cxn modelId="{6F686A9D-0C63-B347-8CA9-25C07A8B6E21}" srcId="{EED4D527-4C76-AD41-BACE-E2220064A3B2}" destId="{0FB772B4-96A6-EF40-ABBC-24801A48D0FA}" srcOrd="0" destOrd="0" parTransId="{64DA8A0D-5267-924C-8BB5-C9EDDEC9EE89}" sibTransId="{270E6A8A-5A60-7645-94C5-6B4BDA40A2C0}"/>
    <dgm:cxn modelId="{68030B9E-758A-C044-8461-143EE89C5492}" type="presOf" srcId="{ABDDAB71-F71D-6E49-A33D-F01C7C74C4AD}" destId="{B6667466-572F-F845-8B37-81AD1DB7F974}" srcOrd="0" destOrd="0" presId="urn:microsoft.com/office/officeart/2005/8/layout/radial4"/>
    <dgm:cxn modelId="{0A99E2A7-E238-914D-8C07-40960BA11743}" srcId="{BEBA9DD7-9E66-C849-94FE-50A4518CBB1E}" destId="{34AB4E83-E5B0-E74F-BDC0-EC276F9E2E9E}" srcOrd="2" destOrd="0" parTransId="{B8A030F8-B309-F746-90D5-F766BA6E9D9F}" sibTransId="{48B3BB86-8FD5-684A-870D-8EBF460842ED}"/>
    <dgm:cxn modelId="{A6A256A9-047A-6C48-98A5-C1AF8AD0FD5C}" srcId="{BEBA9DD7-9E66-C849-94FE-50A4518CBB1E}" destId="{9B18DE1E-B6C2-A34A-A073-394521A80064}" srcOrd="0" destOrd="0" parTransId="{C248794B-194B-2B40-A424-8DA928F3B166}" sibTransId="{5202C20C-4D28-8042-92D0-52444766C114}"/>
    <dgm:cxn modelId="{F758EFAD-9A0E-5E43-94C8-F07239384984}" srcId="{34AB4E83-E5B0-E74F-BDC0-EC276F9E2E9E}" destId="{A3E5222A-1C4D-2A42-9297-E7BF5EF34E9E}" srcOrd="0" destOrd="0" parTransId="{CBE460EC-0DAC-0B4E-88FE-1D94CCD0515A}" sibTransId="{E0255EB9-495B-CB4B-B6CA-4ADD1311EBAC}"/>
    <dgm:cxn modelId="{4251CCB0-A8FE-EA44-A3B5-C380F04E531E}" type="presOf" srcId="{9B18DE1E-B6C2-A34A-A073-394521A80064}" destId="{4FCC282A-F66B-0F4E-AC87-06F3A5AEF966}" srcOrd="0" destOrd="0" presId="urn:microsoft.com/office/officeart/2005/8/layout/radial4"/>
    <dgm:cxn modelId="{591600B4-F590-F04E-A068-575773F8D492}" type="presOf" srcId="{B8A030F8-B309-F746-90D5-F766BA6E9D9F}" destId="{037CF9DC-072B-7B41-A549-A6CFA770D0F8}" srcOrd="0" destOrd="0" presId="urn:microsoft.com/office/officeart/2005/8/layout/radial4"/>
    <dgm:cxn modelId="{92D731BE-1849-BB49-8827-8A6DD7D0E585}" type="presOf" srcId="{6F72A113-8F51-3C43-9D4E-E1258F6B83F6}" destId="{784AABC5-227B-B749-8938-1B2C7DECECD3}" srcOrd="0" destOrd="0" presId="urn:microsoft.com/office/officeart/2005/8/layout/radial4"/>
    <dgm:cxn modelId="{644852C4-35CB-0545-9B45-604CFC4680AA}" srcId="{BEBA9DD7-9E66-C849-94FE-50A4518CBB1E}" destId="{EED4D527-4C76-AD41-BACE-E2220064A3B2}" srcOrd="1" destOrd="0" parTransId="{14F95FA4-02F4-6E4A-820D-0F41070F1DD3}" sibTransId="{A6DD0909-BA13-9245-BFF6-28FAD0DF4AD1}"/>
    <dgm:cxn modelId="{E967EECC-212D-C84B-A0E4-D420F6D29FCE}" type="presOf" srcId="{039141ED-8AE2-2F45-875B-DB33F634D829}" destId="{DB0E1A72-F783-1745-A1D6-DFB03B43860B}" srcOrd="0" destOrd="2" presId="urn:microsoft.com/office/officeart/2005/8/layout/radial4"/>
    <dgm:cxn modelId="{0E1924CD-A32F-8243-AD80-E9F85F390558}" type="presOf" srcId="{51CA3476-A89E-3A45-97E6-2E4282E027AE}" destId="{4FCC282A-F66B-0F4E-AC87-06F3A5AEF966}" srcOrd="0" destOrd="1" presId="urn:microsoft.com/office/officeart/2005/8/layout/radial4"/>
    <dgm:cxn modelId="{72FF84CF-295C-F44D-9718-60E3C034917F}" type="presOf" srcId="{A3E5222A-1C4D-2A42-9297-E7BF5EF34E9E}" destId="{DB0E1A72-F783-1745-A1D6-DFB03B43860B}" srcOrd="0" destOrd="1" presId="urn:microsoft.com/office/officeart/2005/8/layout/radial4"/>
    <dgm:cxn modelId="{067FC2E3-C5DE-E140-B802-47598160516D}" type="presOf" srcId="{F0AE4164-18FD-1D4D-8DC7-153A552C0F92}" destId="{257B00CD-8F7A-B344-8DCC-00ECCDEF93EE}" srcOrd="0" destOrd="0" presId="urn:microsoft.com/office/officeart/2005/8/layout/radial4"/>
    <dgm:cxn modelId="{4A91543A-0BB3-7740-8543-1524513D11A0}" type="presParOf" srcId="{B6667466-572F-F845-8B37-81AD1DB7F974}" destId="{3FA05C96-01E7-4944-AA0D-BC7433562815}" srcOrd="0" destOrd="0" presId="urn:microsoft.com/office/officeart/2005/8/layout/radial4"/>
    <dgm:cxn modelId="{D2C4B15B-C8F9-7143-B85A-9526D5F3EEA8}" type="presParOf" srcId="{B6667466-572F-F845-8B37-81AD1DB7F974}" destId="{8617214E-37AB-ED44-9A87-5A913B2FF27D}" srcOrd="1" destOrd="0" presId="urn:microsoft.com/office/officeart/2005/8/layout/radial4"/>
    <dgm:cxn modelId="{4D9BA4F2-2BF1-964D-8809-FEBB0D847F3A}" type="presParOf" srcId="{B6667466-572F-F845-8B37-81AD1DB7F974}" destId="{4FCC282A-F66B-0F4E-AC87-06F3A5AEF966}" srcOrd="2" destOrd="0" presId="urn:microsoft.com/office/officeart/2005/8/layout/radial4"/>
    <dgm:cxn modelId="{701F60D0-7AAB-BD40-8EE8-681FAC51997A}" type="presParOf" srcId="{B6667466-572F-F845-8B37-81AD1DB7F974}" destId="{27FA0947-1FD7-F94E-8D8F-6155B336BA93}" srcOrd="3" destOrd="0" presId="urn:microsoft.com/office/officeart/2005/8/layout/radial4"/>
    <dgm:cxn modelId="{84A12EAA-B6EA-7A4F-903C-AEFEB4E6C5AA}" type="presParOf" srcId="{B6667466-572F-F845-8B37-81AD1DB7F974}" destId="{B5CC26A6-822F-354C-AE9C-7C9087B5D92F}" srcOrd="4" destOrd="0" presId="urn:microsoft.com/office/officeart/2005/8/layout/radial4"/>
    <dgm:cxn modelId="{8301F5D4-77A8-814D-9135-63B11E312E84}" type="presParOf" srcId="{B6667466-572F-F845-8B37-81AD1DB7F974}" destId="{037CF9DC-072B-7B41-A549-A6CFA770D0F8}" srcOrd="5" destOrd="0" presId="urn:microsoft.com/office/officeart/2005/8/layout/radial4"/>
    <dgm:cxn modelId="{E7C065B6-F6A9-7547-9333-B4224F886F9B}" type="presParOf" srcId="{B6667466-572F-F845-8B37-81AD1DB7F974}" destId="{DB0E1A72-F783-1745-A1D6-DFB03B43860B}" srcOrd="6" destOrd="0" presId="urn:microsoft.com/office/officeart/2005/8/layout/radial4"/>
    <dgm:cxn modelId="{29405700-297C-FD44-B29E-769F67833497}" type="presParOf" srcId="{B6667466-572F-F845-8B37-81AD1DB7F974}" destId="{784AABC5-227B-B749-8938-1B2C7DECECD3}" srcOrd="7" destOrd="0" presId="urn:microsoft.com/office/officeart/2005/8/layout/radial4"/>
    <dgm:cxn modelId="{F4A13750-4710-6E42-ADF6-10F0618457B4}" type="presParOf" srcId="{B6667466-572F-F845-8B37-81AD1DB7F974}" destId="{257B00CD-8F7A-B344-8DCC-00ECCDEF93EE}" srcOrd="8"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9DE506-6575-40A7-8D5D-DFD1A1DE753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3DCE611-5057-4840-809C-56747A76600C}">
      <dgm:prSet/>
      <dgm:spPr/>
      <dgm:t>
        <a:bodyPr/>
        <a:lstStyle/>
        <a:p>
          <a:r>
            <a:rPr lang="el-GR"/>
            <a:t>Διάνυσμα 10 διαστάσεων</a:t>
          </a:r>
          <a:endParaRPr lang="en-US"/>
        </a:p>
      </dgm:t>
    </dgm:pt>
    <dgm:pt modelId="{DCCB2DE3-BCA6-44C3-AE04-9DD41C629AFA}" type="parTrans" cxnId="{88E5F5F7-9A58-4E63-A35A-8A533BE06FCB}">
      <dgm:prSet/>
      <dgm:spPr/>
      <dgm:t>
        <a:bodyPr/>
        <a:lstStyle/>
        <a:p>
          <a:endParaRPr lang="en-US"/>
        </a:p>
      </dgm:t>
    </dgm:pt>
    <dgm:pt modelId="{337DB3BD-484B-4D5C-9D17-D23BF074DECD}" type="sibTrans" cxnId="{88E5F5F7-9A58-4E63-A35A-8A533BE06FCB}">
      <dgm:prSet/>
      <dgm:spPr/>
      <dgm:t>
        <a:bodyPr/>
        <a:lstStyle/>
        <a:p>
          <a:endParaRPr lang="en-US"/>
        </a:p>
      </dgm:t>
    </dgm:pt>
    <dgm:pt modelId="{565FC20B-A482-49B5-9F8E-D74AA3D9861F}">
      <dgm:prSet/>
      <dgm:spPr/>
      <dgm:t>
        <a:bodyPr/>
        <a:lstStyle/>
        <a:p>
          <a:r>
            <a:rPr lang="el-GR"/>
            <a:t>Αποστάσεις (</a:t>
          </a:r>
          <a:r>
            <a:rPr lang="en-US"/>
            <a:t>Degree of Separations)</a:t>
          </a:r>
          <a:r>
            <a:rPr lang="el-GR"/>
            <a:t> κόμβου</a:t>
          </a:r>
          <a:r>
            <a:rPr lang="en-US"/>
            <a:t> </a:t>
          </a:r>
          <a:r>
            <a:rPr lang="el-GR"/>
            <a:t>από τα 5 κόμματα και τους αντίστοιχους αρχηγούς τους.</a:t>
          </a:r>
          <a:br>
            <a:rPr lang="el-GR"/>
          </a:br>
          <a:br>
            <a:rPr lang="el-GR"/>
          </a:br>
          <a:endParaRPr lang="en-US"/>
        </a:p>
      </dgm:t>
    </dgm:pt>
    <dgm:pt modelId="{FF4EB791-5A6A-4FD4-B7A7-B52A05D8800A}" type="parTrans" cxnId="{153E7C86-5654-4371-AC8B-712BD4754827}">
      <dgm:prSet/>
      <dgm:spPr/>
      <dgm:t>
        <a:bodyPr/>
        <a:lstStyle/>
        <a:p>
          <a:endParaRPr lang="en-US"/>
        </a:p>
      </dgm:t>
    </dgm:pt>
    <dgm:pt modelId="{A544796B-708A-435A-9C52-DEF90BAD9445}" type="sibTrans" cxnId="{153E7C86-5654-4371-AC8B-712BD4754827}">
      <dgm:prSet/>
      <dgm:spPr/>
      <dgm:t>
        <a:bodyPr/>
        <a:lstStyle/>
        <a:p>
          <a:endParaRPr lang="en-US"/>
        </a:p>
      </dgm:t>
    </dgm:pt>
    <dgm:pt modelId="{809C6576-C319-44E9-ABAB-FC030B05A4DC}">
      <dgm:prSet/>
      <dgm:spPr/>
      <dgm:t>
        <a:bodyPr/>
        <a:lstStyle/>
        <a:p>
          <a:r>
            <a:rPr lang="el-GR"/>
            <a:t>Υπολογισμός αποστάσεων:</a:t>
          </a:r>
          <a:endParaRPr lang="en-US"/>
        </a:p>
      </dgm:t>
    </dgm:pt>
    <dgm:pt modelId="{A130FB56-6BF3-40B7-9603-97ECCD51BF1F}" type="parTrans" cxnId="{88931A59-36BC-4B78-9EF6-11D46A4BE068}">
      <dgm:prSet/>
      <dgm:spPr/>
      <dgm:t>
        <a:bodyPr/>
        <a:lstStyle/>
        <a:p>
          <a:endParaRPr lang="en-US"/>
        </a:p>
      </dgm:t>
    </dgm:pt>
    <dgm:pt modelId="{39AF87D4-0B49-4AA4-81E8-7B009870F67C}" type="sibTrans" cxnId="{88931A59-36BC-4B78-9EF6-11D46A4BE068}">
      <dgm:prSet/>
      <dgm:spPr/>
      <dgm:t>
        <a:bodyPr/>
        <a:lstStyle/>
        <a:p>
          <a:endParaRPr lang="en-US"/>
        </a:p>
      </dgm:t>
    </dgm:pt>
    <dgm:pt modelId="{465049E4-B8A4-4E1E-A576-70480BD4E4EE}">
      <dgm:prSet/>
      <dgm:spPr/>
      <dgm:t>
        <a:bodyPr/>
        <a:lstStyle/>
        <a:p>
          <a:r>
            <a:rPr lang="el-GR"/>
            <a:t>πιθανοκρατική έκδοση αλγορίθμου </a:t>
          </a:r>
          <a:r>
            <a:rPr lang="en-US"/>
            <a:t>Degree of Separation in Social Networks.</a:t>
          </a:r>
        </a:p>
      </dgm:t>
    </dgm:pt>
    <dgm:pt modelId="{0588DF27-BEEF-4AC1-B3F0-D401D670D4F5}" type="parTrans" cxnId="{03F40E27-9B22-43EB-8A17-4E378BDB666D}">
      <dgm:prSet/>
      <dgm:spPr/>
      <dgm:t>
        <a:bodyPr/>
        <a:lstStyle/>
        <a:p>
          <a:endParaRPr lang="en-US"/>
        </a:p>
      </dgm:t>
    </dgm:pt>
    <dgm:pt modelId="{24B1C80A-A61B-49A2-A821-B0AD36E2D596}" type="sibTrans" cxnId="{03F40E27-9B22-43EB-8A17-4E378BDB666D}">
      <dgm:prSet/>
      <dgm:spPr/>
      <dgm:t>
        <a:bodyPr/>
        <a:lstStyle/>
        <a:p>
          <a:endParaRPr lang="en-US"/>
        </a:p>
      </dgm:t>
    </dgm:pt>
    <dgm:pt modelId="{B4824166-B3EE-4DD5-8BD4-A95DFCFAE2A1}">
      <dgm:prSet/>
      <dgm:spPr/>
      <dgm:t>
        <a:bodyPr/>
        <a:lstStyle/>
        <a:p>
          <a:r>
            <a:rPr lang="el-GR"/>
            <a:t>Τροποποίηση αλγορίθμου ώστε:</a:t>
          </a:r>
          <a:endParaRPr lang="en-US"/>
        </a:p>
      </dgm:t>
    </dgm:pt>
    <dgm:pt modelId="{A0609988-CC3C-4D4A-975C-03A195C43BE9}" type="parTrans" cxnId="{B3526DF9-9CD2-4A87-AA68-737B57B806D0}">
      <dgm:prSet/>
      <dgm:spPr/>
      <dgm:t>
        <a:bodyPr/>
        <a:lstStyle/>
        <a:p>
          <a:endParaRPr lang="en-US"/>
        </a:p>
      </dgm:t>
    </dgm:pt>
    <dgm:pt modelId="{8E427D89-B034-40C9-B6E1-2CAC2BA396DF}" type="sibTrans" cxnId="{B3526DF9-9CD2-4A87-AA68-737B57B806D0}">
      <dgm:prSet/>
      <dgm:spPr/>
      <dgm:t>
        <a:bodyPr/>
        <a:lstStyle/>
        <a:p>
          <a:endParaRPr lang="en-US"/>
        </a:p>
      </dgm:t>
    </dgm:pt>
    <dgm:pt modelId="{9A2A600F-80F7-4187-A26F-A05380585F73}">
      <dgm:prSet/>
      <dgm:spPr/>
      <dgm:t>
        <a:bodyPr/>
        <a:lstStyle/>
        <a:p>
          <a:r>
            <a:rPr lang="el-GR"/>
            <a:t>Αν ο αριθμός φίλων είναι 0, τότε η απόσταση είναι -1</a:t>
          </a:r>
          <a:endParaRPr lang="en-US"/>
        </a:p>
      </dgm:t>
    </dgm:pt>
    <dgm:pt modelId="{7DB26F4E-C356-49AA-8057-00CA783A8D66}" type="parTrans" cxnId="{DD6953F4-EA10-4C30-9181-A91B54EC43B8}">
      <dgm:prSet/>
      <dgm:spPr/>
      <dgm:t>
        <a:bodyPr/>
        <a:lstStyle/>
        <a:p>
          <a:endParaRPr lang="en-US"/>
        </a:p>
      </dgm:t>
    </dgm:pt>
    <dgm:pt modelId="{A3A679B1-817F-43E0-B740-13DD3C647948}" type="sibTrans" cxnId="{DD6953F4-EA10-4C30-9181-A91B54EC43B8}">
      <dgm:prSet/>
      <dgm:spPr/>
      <dgm:t>
        <a:bodyPr/>
        <a:lstStyle/>
        <a:p>
          <a:endParaRPr lang="en-US"/>
        </a:p>
      </dgm:t>
    </dgm:pt>
    <dgm:pt modelId="{47A5EFE6-B13B-439B-9FF2-E16D469A94A5}">
      <dgm:prSet/>
      <dgm:spPr/>
      <dgm:t>
        <a:bodyPr/>
        <a:lstStyle/>
        <a:p>
          <a:r>
            <a:rPr lang="el-GR"/>
            <a:t>Σε περίπτωση σφάλματος με προέλευση τον αλγόριθμο, θέτουμε την απόσταση ίσων με -2. </a:t>
          </a:r>
          <a:endParaRPr lang="en-US"/>
        </a:p>
      </dgm:t>
    </dgm:pt>
    <dgm:pt modelId="{6750FF91-E6DC-4BA0-AD74-6B738D73FB0E}" type="parTrans" cxnId="{70CBCE46-651D-47B0-8CBD-4DA0C5000803}">
      <dgm:prSet/>
      <dgm:spPr/>
      <dgm:t>
        <a:bodyPr/>
        <a:lstStyle/>
        <a:p>
          <a:endParaRPr lang="en-US"/>
        </a:p>
      </dgm:t>
    </dgm:pt>
    <dgm:pt modelId="{1DFABD78-6C63-4B03-A148-F3707BBD5974}" type="sibTrans" cxnId="{70CBCE46-651D-47B0-8CBD-4DA0C5000803}">
      <dgm:prSet/>
      <dgm:spPr/>
      <dgm:t>
        <a:bodyPr/>
        <a:lstStyle/>
        <a:p>
          <a:endParaRPr lang="en-US"/>
        </a:p>
      </dgm:t>
    </dgm:pt>
    <dgm:pt modelId="{14D96B58-CE41-2647-8757-E44883AB4561}" type="pres">
      <dgm:prSet presAssocID="{8C9DE506-6575-40A7-8D5D-DFD1A1DE7534}" presName="linear" presStyleCnt="0">
        <dgm:presLayoutVars>
          <dgm:dir/>
          <dgm:animLvl val="lvl"/>
          <dgm:resizeHandles val="exact"/>
        </dgm:presLayoutVars>
      </dgm:prSet>
      <dgm:spPr/>
    </dgm:pt>
    <dgm:pt modelId="{44303D35-0B8B-4F4E-ADDF-FC1422B87613}" type="pres">
      <dgm:prSet presAssocID="{53DCE611-5057-4840-809C-56747A76600C}" presName="parentLin" presStyleCnt="0"/>
      <dgm:spPr/>
    </dgm:pt>
    <dgm:pt modelId="{0B3E88AE-6076-804F-A565-79FB29FBBC67}" type="pres">
      <dgm:prSet presAssocID="{53DCE611-5057-4840-809C-56747A76600C}" presName="parentLeftMargin" presStyleLbl="node1" presStyleIdx="0" presStyleCnt="3"/>
      <dgm:spPr/>
    </dgm:pt>
    <dgm:pt modelId="{BB9563C1-62E0-184D-B2F2-F14A107832CB}" type="pres">
      <dgm:prSet presAssocID="{53DCE611-5057-4840-809C-56747A76600C}" presName="parentText" presStyleLbl="node1" presStyleIdx="0" presStyleCnt="3">
        <dgm:presLayoutVars>
          <dgm:chMax val="0"/>
          <dgm:bulletEnabled val="1"/>
        </dgm:presLayoutVars>
      </dgm:prSet>
      <dgm:spPr/>
    </dgm:pt>
    <dgm:pt modelId="{7553E94F-5AA2-B54E-A6FF-81D20C75DDEB}" type="pres">
      <dgm:prSet presAssocID="{53DCE611-5057-4840-809C-56747A76600C}" presName="negativeSpace" presStyleCnt="0"/>
      <dgm:spPr/>
    </dgm:pt>
    <dgm:pt modelId="{6BEBD628-476A-B249-9CD8-B8FB0C70C257}" type="pres">
      <dgm:prSet presAssocID="{53DCE611-5057-4840-809C-56747A76600C}" presName="childText" presStyleLbl="conFgAcc1" presStyleIdx="0" presStyleCnt="3">
        <dgm:presLayoutVars>
          <dgm:bulletEnabled val="1"/>
        </dgm:presLayoutVars>
      </dgm:prSet>
      <dgm:spPr/>
    </dgm:pt>
    <dgm:pt modelId="{63AAC96A-9DAC-FC4D-B777-1568983527B1}" type="pres">
      <dgm:prSet presAssocID="{337DB3BD-484B-4D5C-9D17-D23BF074DECD}" presName="spaceBetweenRectangles" presStyleCnt="0"/>
      <dgm:spPr/>
    </dgm:pt>
    <dgm:pt modelId="{5BDF0C00-89F7-FD49-B444-E7A0BD7B4647}" type="pres">
      <dgm:prSet presAssocID="{809C6576-C319-44E9-ABAB-FC030B05A4DC}" presName="parentLin" presStyleCnt="0"/>
      <dgm:spPr/>
    </dgm:pt>
    <dgm:pt modelId="{F2854A7E-8D5B-B146-BFBC-2042D10D99A7}" type="pres">
      <dgm:prSet presAssocID="{809C6576-C319-44E9-ABAB-FC030B05A4DC}" presName="parentLeftMargin" presStyleLbl="node1" presStyleIdx="0" presStyleCnt="3"/>
      <dgm:spPr/>
    </dgm:pt>
    <dgm:pt modelId="{1F675D56-69A4-124C-89E6-53AA2FCF2965}" type="pres">
      <dgm:prSet presAssocID="{809C6576-C319-44E9-ABAB-FC030B05A4DC}" presName="parentText" presStyleLbl="node1" presStyleIdx="1" presStyleCnt="3">
        <dgm:presLayoutVars>
          <dgm:chMax val="0"/>
          <dgm:bulletEnabled val="1"/>
        </dgm:presLayoutVars>
      </dgm:prSet>
      <dgm:spPr/>
    </dgm:pt>
    <dgm:pt modelId="{1438727B-84C5-2F4D-BDB8-98B553412985}" type="pres">
      <dgm:prSet presAssocID="{809C6576-C319-44E9-ABAB-FC030B05A4DC}" presName="negativeSpace" presStyleCnt="0"/>
      <dgm:spPr/>
    </dgm:pt>
    <dgm:pt modelId="{A0DF01BE-4167-8E47-BC50-EC16ACEA7AD0}" type="pres">
      <dgm:prSet presAssocID="{809C6576-C319-44E9-ABAB-FC030B05A4DC}" presName="childText" presStyleLbl="conFgAcc1" presStyleIdx="1" presStyleCnt="3">
        <dgm:presLayoutVars>
          <dgm:bulletEnabled val="1"/>
        </dgm:presLayoutVars>
      </dgm:prSet>
      <dgm:spPr/>
    </dgm:pt>
    <dgm:pt modelId="{F04762A6-283B-B64E-BDE4-ABD541543BC9}" type="pres">
      <dgm:prSet presAssocID="{39AF87D4-0B49-4AA4-81E8-7B009870F67C}" presName="spaceBetweenRectangles" presStyleCnt="0"/>
      <dgm:spPr/>
    </dgm:pt>
    <dgm:pt modelId="{28392AB0-145B-9346-A0A8-345FAF3A63DD}" type="pres">
      <dgm:prSet presAssocID="{B4824166-B3EE-4DD5-8BD4-A95DFCFAE2A1}" presName="parentLin" presStyleCnt="0"/>
      <dgm:spPr/>
    </dgm:pt>
    <dgm:pt modelId="{EFA44F60-A416-254B-8D62-AF7D4230FFBD}" type="pres">
      <dgm:prSet presAssocID="{B4824166-B3EE-4DD5-8BD4-A95DFCFAE2A1}" presName="parentLeftMargin" presStyleLbl="node1" presStyleIdx="1" presStyleCnt="3"/>
      <dgm:spPr/>
    </dgm:pt>
    <dgm:pt modelId="{C873FE72-93CF-4846-B8BF-37A2C8AD9221}" type="pres">
      <dgm:prSet presAssocID="{B4824166-B3EE-4DD5-8BD4-A95DFCFAE2A1}" presName="parentText" presStyleLbl="node1" presStyleIdx="2" presStyleCnt="3">
        <dgm:presLayoutVars>
          <dgm:chMax val="0"/>
          <dgm:bulletEnabled val="1"/>
        </dgm:presLayoutVars>
      </dgm:prSet>
      <dgm:spPr/>
    </dgm:pt>
    <dgm:pt modelId="{6BD1F58C-EA4B-514C-B934-6D647DA3D152}" type="pres">
      <dgm:prSet presAssocID="{B4824166-B3EE-4DD5-8BD4-A95DFCFAE2A1}" presName="negativeSpace" presStyleCnt="0"/>
      <dgm:spPr/>
    </dgm:pt>
    <dgm:pt modelId="{28A35A50-FE22-214B-8215-6F3D27689367}" type="pres">
      <dgm:prSet presAssocID="{B4824166-B3EE-4DD5-8BD4-A95DFCFAE2A1}" presName="childText" presStyleLbl="conFgAcc1" presStyleIdx="2" presStyleCnt="3">
        <dgm:presLayoutVars>
          <dgm:bulletEnabled val="1"/>
        </dgm:presLayoutVars>
      </dgm:prSet>
      <dgm:spPr/>
    </dgm:pt>
  </dgm:ptLst>
  <dgm:cxnLst>
    <dgm:cxn modelId="{CF0DAD10-F6FA-7348-8034-EC499D21246F}" type="presOf" srcId="{465049E4-B8A4-4E1E-A576-70480BD4E4EE}" destId="{A0DF01BE-4167-8E47-BC50-EC16ACEA7AD0}" srcOrd="0" destOrd="0" presId="urn:microsoft.com/office/officeart/2005/8/layout/list1"/>
    <dgm:cxn modelId="{F7986619-07BC-1740-B0EB-88143B578816}" type="presOf" srcId="{9A2A600F-80F7-4187-A26F-A05380585F73}" destId="{28A35A50-FE22-214B-8215-6F3D27689367}" srcOrd="0" destOrd="0" presId="urn:microsoft.com/office/officeart/2005/8/layout/list1"/>
    <dgm:cxn modelId="{170F3D1D-46BA-6E44-BF88-F0FC20B41D92}" type="presOf" srcId="{53DCE611-5057-4840-809C-56747A76600C}" destId="{0B3E88AE-6076-804F-A565-79FB29FBBC67}" srcOrd="0" destOrd="0" presId="urn:microsoft.com/office/officeart/2005/8/layout/list1"/>
    <dgm:cxn modelId="{0F79C91D-52B8-354D-9974-A637559C8F92}" type="presOf" srcId="{8C9DE506-6575-40A7-8D5D-DFD1A1DE7534}" destId="{14D96B58-CE41-2647-8757-E44883AB4561}" srcOrd="0" destOrd="0" presId="urn:microsoft.com/office/officeart/2005/8/layout/list1"/>
    <dgm:cxn modelId="{8E3CD71F-B5E8-F940-B9E7-05A8D9BCFBE0}" type="presOf" srcId="{809C6576-C319-44E9-ABAB-FC030B05A4DC}" destId="{F2854A7E-8D5B-B146-BFBC-2042D10D99A7}" srcOrd="0" destOrd="0" presId="urn:microsoft.com/office/officeart/2005/8/layout/list1"/>
    <dgm:cxn modelId="{03F40E27-9B22-43EB-8A17-4E378BDB666D}" srcId="{809C6576-C319-44E9-ABAB-FC030B05A4DC}" destId="{465049E4-B8A4-4E1E-A576-70480BD4E4EE}" srcOrd="0" destOrd="0" parTransId="{0588DF27-BEEF-4AC1-B3F0-D401D670D4F5}" sibTransId="{24B1C80A-A61B-49A2-A821-B0AD36E2D596}"/>
    <dgm:cxn modelId="{70CBCE46-651D-47B0-8CBD-4DA0C5000803}" srcId="{B4824166-B3EE-4DD5-8BD4-A95DFCFAE2A1}" destId="{47A5EFE6-B13B-439B-9FF2-E16D469A94A5}" srcOrd="1" destOrd="0" parTransId="{6750FF91-E6DC-4BA0-AD74-6B738D73FB0E}" sibTransId="{1DFABD78-6C63-4B03-A148-F3707BBD5974}"/>
    <dgm:cxn modelId="{F2541C55-9E0C-5744-8E05-D90B8F00D75C}" type="presOf" srcId="{809C6576-C319-44E9-ABAB-FC030B05A4DC}" destId="{1F675D56-69A4-124C-89E6-53AA2FCF2965}" srcOrd="1" destOrd="0" presId="urn:microsoft.com/office/officeart/2005/8/layout/list1"/>
    <dgm:cxn modelId="{88931A59-36BC-4B78-9EF6-11D46A4BE068}" srcId="{8C9DE506-6575-40A7-8D5D-DFD1A1DE7534}" destId="{809C6576-C319-44E9-ABAB-FC030B05A4DC}" srcOrd="1" destOrd="0" parTransId="{A130FB56-6BF3-40B7-9603-97ECCD51BF1F}" sibTransId="{39AF87D4-0B49-4AA4-81E8-7B009870F67C}"/>
    <dgm:cxn modelId="{774EC15B-9E0C-564E-9D58-CC16D060D63A}" type="presOf" srcId="{565FC20B-A482-49B5-9F8E-D74AA3D9861F}" destId="{6BEBD628-476A-B249-9CD8-B8FB0C70C257}" srcOrd="0" destOrd="0" presId="urn:microsoft.com/office/officeart/2005/8/layout/list1"/>
    <dgm:cxn modelId="{3E1C5169-51D2-4548-8EBC-030D860323C4}" type="presOf" srcId="{53DCE611-5057-4840-809C-56747A76600C}" destId="{BB9563C1-62E0-184D-B2F2-F14A107832CB}" srcOrd="1" destOrd="0" presId="urn:microsoft.com/office/officeart/2005/8/layout/list1"/>
    <dgm:cxn modelId="{566EDA7E-88E2-9545-93C3-1EE0B64D9FC5}" type="presOf" srcId="{B4824166-B3EE-4DD5-8BD4-A95DFCFAE2A1}" destId="{EFA44F60-A416-254B-8D62-AF7D4230FFBD}" srcOrd="0" destOrd="0" presId="urn:microsoft.com/office/officeart/2005/8/layout/list1"/>
    <dgm:cxn modelId="{153E7C86-5654-4371-AC8B-712BD4754827}" srcId="{53DCE611-5057-4840-809C-56747A76600C}" destId="{565FC20B-A482-49B5-9F8E-D74AA3D9861F}" srcOrd="0" destOrd="0" parTransId="{FF4EB791-5A6A-4FD4-B7A7-B52A05D8800A}" sibTransId="{A544796B-708A-435A-9C52-DEF90BAD9445}"/>
    <dgm:cxn modelId="{626FBD87-580E-354C-BB97-B01BB2C28682}" type="presOf" srcId="{47A5EFE6-B13B-439B-9FF2-E16D469A94A5}" destId="{28A35A50-FE22-214B-8215-6F3D27689367}" srcOrd="0" destOrd="1" presId="urn:microsoft.com/office/officeart/2005/8/layout/list1"/>
    <dgm:cxn modelId="{D492A0BC-483E-6440-8D6C-6DFBDFF0BCCD}" type="presOf" srcId="{B4824166-B3EE-4DD5-8BD4-A95DFCFAE2A1}" destId="{C873FE72-93CF-4846-B8BF-37A2C8AD9221}" srcOrd="1" destOrd="0" presId="urn:microsoft.com/office/officeart/2005/8/layout/list1"/>
    <dgm:cxn modelId="{DD6953F4-EA10-4C30-9181-A91B54EC43B8}" srcId="{B4824166-B3EE-4DD5-8BD4-A95DFCFAE2A1}" destId="{9A2A600F-80F7-4187-A26F-A05380585F73}" srcOrd="0" destOrd="0" parTransId="{7DB26F4E-C356-49AA-8057-00CA783A8D66}" sibTransId="{A3A679B1-817F-43E0-B740-13DD3C647948}"/>
    <dgm:cxn modelId="{88E5F5F7-9A58-4E63-A35A-8A533BE06FCB}" srcId="{8C9DE506-6575-40A7-8D5D-DFD1A1DE7534}" destId="{53DCE611-5057-4840-809C-56747A76600C}" srcOrd="0" destOrd="0" parTransId="{DCCB2DE3-BCA6-44C3-AE04-9DD41C629AFA}" sibTransId="{337DB3BD-484B-4D5C-9D17-D23BF074DECD}"/>
    <dgm:cxn modelId="{B3526DF9-9CD2-4A87-AA68-737B57B806D0}" srcId="{8C9DE506-6575-40A7-8D5D-DFD1A1DE7534}" destId="{B4824166-B3EE-4DD5-8BD4-A95DFCFAE2A1}" srcOrd="2" destOrd="0" parTransId="{A0609988-CC3C-4D4A-975C-03A195C43BE9}" sibTransId="{8E427D89-B034-40C9-B6E1-2CAC2BA396DF}"/>
    <dgm:cxn modelId="{41274423-B989-604B-8BC1-917C7492BC21}" type="presParOf" srcId="{14D96B58-CE41-2647-8757-E44883AB4561}" destId="{44303D35-0B8B-4F4E-ADDF-FC1422B87613}" srcOrd="0" destOrd="0" presId="urn:microsoft.com/office/officeart/2005/8/layout/list1"/>
    <dgm:cxn modelId="{C2B475CF-3D6D-B245-96B2-68FE77FBD961}" type="presParOf" srcId="{44303D35-0B8B-4F4E-ADDF-FC1422B87613}" destId="{0B3E88AE-6076-804F-A565-79FB29FBBC67}" srcOrd="0" destOrd="0" presId="urn:microsoft.com/office/officeart/2005/8/layout/list1"/>
    <dgm:cxn modelId="{75BE3224-1601-AC4A-B076-D0F2DA530AE8}" type="presParOf" srcId="{44303D35-0B8B-4F4E-ADDF-FC1422B87613}" destId="{BB9563C1-62E0-184D-B2F2-F14A107832CB}" srcOrd="1" destOrd="0" presId="urn:microsoft.com/office/officeart/2005/8/layout/list1"/>
    <dgm:cxn modelId="{126204A3-145E-064A-BFF7-BA11918C3527}" type="presParOf" srcId="{14D96B58-CE41-2647-8757-E44883AB4561}" destId="{7553E94F-5AA2-B54E-A6FF-81D20C75DDEB}" srcOrd="1" destOrd="0" presId="urn:microsoft.com/office/officeart/2005/8/layout/list1"/>
    <dgm:cxn modelId="{278067B4-942A-3C45-BE81-6233C961D66A}" type="presParOf" srcId="{14D96B58-CE41-2647-8757-E44883AB4561}" destId="{6BEBD628-476A-B249-9CD8-B8FB0C70C257}" srcOrd="2" destOrd="0" presId="urn:microsoft.com/office/officeart/2005/8/layout/list1"/>
    <dgm:cxn modelId="{8076126C-094B-9F44-83DF-7957FE82F34B}" type="presParOf" srcId="{14D96B58-CE41-2647-8757-E44883AB4561}" destId="{63AAC96A-9DAC-FC4D-B777-1568983527B1}" srcOrd="3" destOrd="0" presId="urn:microsoft.com/office/officeart/2005/8/layout/list1"/>
    <dgm:cxn modelId="{62C7C5D1-41D0-D84E-9DB3-B86651FD6E1D}" type="presParOf" srcId="{14D96B58-CE41-2647-8757-E44883AB4561}" destId="{5BDF0C00-89F7-FD49-B444-E7A0BD7B4647}" srcOrd="4" destOrd="0" presId="urn:microsoft.com/office/officeart/2005/8/layout/list1"/>
    <dgm:cxn modelId="{FE68338C-3991-564D-B6DC-9682E212E0D7}" type="presParOf" srcId="{5BDF0C00-89F7-FD49-B444-E7A0BD7B4647}" destId="{F2854A7E-8D5B-B146-BFBC-2042D10D99A7}" srcOrd="0" destOrd="0" presId="urn:microsoft.com/office/officeart/2005/8/layout/list1"/>
    <dgm:cxn modelId="{F0148335-2EA1-F940-98D1-0C7A4308CC8A}" type="presParOf" srcId="{5BDF0C00-89F7-FD49-B444-E7A0BD7B4647}" destId="{1F675D56-69A4-124C-89E6-53AA2FCF2965}" srcOrd="1" destOrd="0" presId="urn:microsoft.com/office/officeart/2005/8/layout/list1"/>
    <dgm:cxn modelId="{0F10DE80-CE6C-EB46-AA49-B48603962AFF}" type="presParOf" srcId="{14D96B58-CE41-2647-8757-E44883AB4561}" destId="{1438727B-84C5-2F4D-BDB8-98B553412985}" srcOrd="5" destOrd="0" presId="urn:microsoft.com/office/officeart/2005/8/layout/list1"/>
    <dgm:cxn modelId="{1654CA57-9591-4E4B-90B8-73C7D32CB290}" type="presParOf" srcId="{14D96B58-CE41-2647-8757-E44883AB4561}" destId="{A0DF01BE-4167-8E47-BC50-EC16ACEA7AD0}" srcOrd="6" destOrd="0" presId="urn:microsoft.com/office/officeart/2005/8/layout/list1"/>
    <dgm:cxn modelId="{D363AB5F-945A-5442-9C0F-B6AFD937F4E7}" type="presParOf" srcId="{14D96B58-CE41-2647-8757-E44883AB4561}" destId="{F04762A6-283B-B64E-BDE4-ABD541543BC9}" srcOrd="7" destOrd="0" presId="urn:microsoft.com/office/officeart/2005/8/layout/list1"/>
    <dgm:cxn modelId="{B2AF9003-DC5A-F74F-A584-CE671E03E0FA}" type="presParOf" srcId="{14D96B58-CE41-2647-8757-E44883AB4561}" destId="{28392AB0-145B-9346-A0A8-345FAF3A63DD}" srcOrd="8" destOrd="0" presId="urn:microsoft.com/office/officeart/2005/8/layout/list1"/>
    <dgm:cxn modelId="{FFE6A6FC-9130-B24A-9B51-C626E59B65B9}" type="presParOf" srcId="{28392AB0-145B-9346-A0A8-345FAF3A63DD}" destId="{EFA44F60-A416-254B-8D62-AF7D4230FFBD}" srcOrd="0" destOrd="0" presId="urn:microsoft.com/office/officeart/2005/8/layout/list1"/>
    <dgm:cxn modelId="{B4DA08BC-5AB4-A24C-B00A-277884803418}" type="presParOf" srcId="{28392AB0-145B-9346-A0A8-345FAF3A63DD}" destId="{C873FE72-93CF-4846-B8BF-37A2C8AD9221}" srcOrd="1" destOrd="0" presId="urn:microsoft.com/office/officeart/2005/8/layout/list1"/>
    <dgm:cxn modelId="{F43860CB-9C6F-1E44-82F1-80070281A809}" type="presParOf" srcId="{14D96B58-CE41-2647-8757-E44883AB4561}" destId="{6BD1F58C-EA4B-514C-B934-6D647DA3D152}" srcOrd="9" destOrd="0" presId="urn:microsoft.com/office/officeart/2005/8/layout/list1"/>
    <dgm:cxn modelId="{12E59414-791A-BD4F-9325-5A9CD04ED4D6}" type="presParOf" srcId="{14D96B58-CE41-2647-8757-E44883AB4561}" destId="{28A35A50-FE22-214B-8215-6F3D2768936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ABC1723-515A-4F8B-881E-B4CF0C41841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7E6AC0E0-B92D-481A-AB7D-AFBBC62C9DF8}">
      <dgm:prSet/>
      <dgm:spPr/>
      <dgm:t>
        <a:bodyPr/>
        <a:lstStyle/>
        <a:p>
          <a:r>
            <a:rPr lang="en-US"/>
            <a:t>100 </a:t>
          </a:r>
          <a:r>
            <a:rPr lang="el-GR"/>
            <a:t>Ελληνικά ξενοδοχεία:</a:t>
          </a:r>
          <a:endParaRPr lang="en-US"/>
        </a:p>
      </dgm:t>
    </dgm:pt>
    <dgm:pt modelId="{16DA3305-6BBE-42FF-A427-6997FAAF9CFD}" type="parTrans" cxnId="{5A0D7AA3-B1A9-4E17-8A8C-E450CEEB48B6}">
      <dgm:prSet/>
      <dgm:spPr/>
      <dgm:t>
        <a:bodyPr/>
        <a:lstStyle/>
        <a:p>
          <a:endParaRPr lang="en-US"/>
        </a:p>
      </dgm:t>
    </dgm:pt>
    <dgm:pt modelId="{A2D17DEF-C358-4848-9832-36A9066A6FE9}" type="sibTrans" cxnId="{5A0D7AA3-B1A9-4E17-8A8C-E450CEEB48B6}">
      <dgm:prSet/>
      <dgm:spPr/>
      <dgm:t>
        <a:bodyPr/>
        <a:lstStyle/>
        <a:p>
          <a:endParaRPr lang="en-US"/>
        </a:p>
      </dgm:t>
    </dgm:pt>
    <dgm:pt modelId="{C7AC640D-95D2-448E-9144-821EB2902F0E}">
      <dgm:prSet/>
      <dgm:spPr/>
      <dgm:t>
        <a:bodyPr/>
        <a:lstStyle/>
        <a:p>
          <a:r>
            <a:rPr lang="en-US"/>
            <a:t>City</a:t>
          </a:r>
        </a:p>
      </dgm:t>
    </dgm:pt>
    <dgm:pt modelId="{C5A93408-3C3D-47A2-9D60-8FFF63CB93EB}" type="parTrans" cxnId="{9543B0E6-0CA7-47F8-AC94-AD913435E1C3}">
      <dgm:prSet/>
      <dgm:spPr/>
      <dgm:t>
        <a:bodyPr/>
        <a:lstStyle/>
        <a:p>
          <a:endParaRPr lang="en-US"/>
        </a:p>
      </dgm:t>
    </dgm:pt>
    <dgm:pt modelId="{25709EBA-1DE4-4AD8-87F6-A36809C3AA78}" type="sibTrans" cxnId="{9543B0E6-0CA7-47F8-AC94-AD913435E1C3}">
      <dgm:prSet/>
      <dgm:spPr/>
      <dgm:t>
        <a:bodyPr/>
        <a:lstStyle/>
        <a:p>
          <a:endParaRPr lang="en-US"/>
        </a:p>
      </dgm:t>
    </dgm:pt>
    <dgm:pt modelId="{C1703731-9919-4AB0-A3A6-AFC8EE9887E0}">
      <dgm:prSet/>
      <dgm:spPr/>
      <dgm:t>
        <a:bodyPr/>
        <a:lstStyle/>
        <a:p>
          <a:r>
            <a:rPr lang="en-US"/>
            <a:t>Name</a:t>
          </a:r>
        </a:p>
      </dgm:t>
    </dgm:pt>
    <dgm:pt modelId="{FB37E16C-C8FA-4875-B028-A9F4641CE388}" type="parTrans" cxnId="{F79DC13F-0360-42BC-BE9B-9AD2B94F49D2}">
      <dgm:prSet/>
      <dgm:spPr/>
      <dgm:t>
        <a:bodyPr/>
        <a:lstStyle/>
        <a:p>
          <a:endParaRPr lang="en-US"/>
        </a:p>
      </dgm:t>
    </dgm:pt>
    <dgm:pt modelId="{191989ED-16A0-4A6D-A435-910D544C4EFE}" type="sibTrans" cxnId="{F79DC13F-0360-42BC-BE9B-9AD2B94F49D2}">
      <dgm:prSet/>
      <dgm:spPr/>
      <dgm:t>
        <a:bodyPr/>
        <a:lstStyle/>
        <a:p>
          <a:endParaRPr lang="en-US"/>
        </a:p>
      </dgm:t>
    </dgm:pt>
    <dgm:pt modelId="{61BE177D-ECEF-447D-833B-294130B50218}">
      <dgm:prSet/>
      <dgm:spPr/>
      <dgm:t>
        <a:bodyPr/>
        <a:lstStyle/>
        <a:p>
          <a:r>
            <a:rPr lang="en-US"/>
            <a:t>Website</a:t>
          </a:r>
        </a:p>
      </dgm:t>
    </dgm:pt>
    <dgm:pt modelId="{E8D8C71B-3B61-4551-BD7A-36E11EDE614E}" type="parTrans" cxnId="{2DF742EB-452D-4C89-8039-854EF9D237C5}">
      <dgm:prSet/>
      <dgm:spPr/>
      <dgm:t>
        <a:bodyPr/>
        <a:lstStyle/>
        <a:p>
          <a:endParaRPr lang="en-US"/>
        </a:p>
      </dgm:t>
    </dgm:pt>
    <dgm:pt modelId="{B81B8DCF-F655-453B-991B-A9593785849F}" type="sibTrans" cxnId="{2DF742EB-452D-4C89-8039-854EF9D237C5}">
      <dgm:prSet/>
      <dgm:spPr/>
      <dgm:t>
        <a:bodyPr/>
        <a:lstStyle/>
        <a:p>
          <a:endParaRPr lang="en-US"/>
        </a:p>
      </dgm:t>
    </dgm:pt>
    <dgm:pt modelId="{DAA984D0-9278-4F47-833A-A532BB9B9E26}">
      <dgm:prSet/>
      <dgm:spPr/>
      <dgm:t>
        <a:bodyPr/>
        <a:lstStyle/>
        <a:p>
          <a:r>
            <a:rPr lang="en-US"/>
            <a:t>Twitter</a:t>
          </a:r>
        </a:p>
      </dgm:t>
    </dgm:pt>
    <dgm:pt modelId="{9F068C3F-D1AE-4F20-9555-970DE7E32B3C}" type="parTrans" cxnId="{09E7AF3A-4D4F-4A2D-84B6-D3DD00F548CC}">
      <dgm:prSet/>
      <dgm:spPr/>
      <dgm:t>
        <a:bodyPr/>
        <a:lstStyle/>
        <a:p>
          <a:endParaRPr lang="en-US"/>
        </a:p>
      </dgm:t>
    </dgm:pt>
    <dgm:pt modelId="{4113B9ED-AB10-4F21-A905-F54362277957}" type="sibTrans" cxnId="{09E7AF3A-4D4F-4A2D-84B6-D3DD00F548CC}">
      <dgm:prSet/>
      <dgm:spPr/>
      <dgm:t>
        <a:bodyPr/>
        <a:lstStyle/>
        <a:p>
          <a:endParaRPr lang="en-US"/>
        </a:p>
      </dgm:t>
    </dgm:pt>
    <dgm:pt modelId="{9B9B20F6-82A7-401E-8DE0-F0616D077C8B}">
      <dgm:prSet/>
      <dgm:spPr/>
      <dgm:t>
        <a:bodyPr/>
        <a:lstStyle/>
        <a:p>
          <a:r>
            <a:rPr lang="en-US"/>
            <a:t>Facebook</a:t>
          </a:r>
        </a:p>
      </dgm:t>
    </dgm:pt>
    <dgm:pt modelId="{02286CF5-CAAC-4691-A392-B555726EC466}" type="parTrans" cxnId="{3CED642C-D690-44EF-B984-E6CABC9BF3B0}">
      <dgm:prSet/>
      <dgm:spPr/>
      <dgm:t>
        <a:bodyPr/>
        <a:lstStyle/>
        <a:p>
          <a:endParaRPr lang="en-US"/>
        </a:p>
      </dgm:t>
    </dgm:pt>
    <dgm:pt modelId="{59575643-1BD9-45BA-8E07-C0B8E2D6681F}" type="sibTrans" cxnId="{3CED642C-D690-44EF-B984-E6CABC9BF3B0}">
      <dgm:prSet/>
      <dgm:spPr/>
      <dgm:t>
        <a:bodyPr/>
        <a:lstStyle/>
        <a:p>
          <a:endParaRPr lang="en-US"/>
        </a:p>
      </dgm:t>
    </dgm:pt>
    <dgm:pt modelId="{AEEA939B-8C53-4C4B-8583-4E9A5BDFEBA9}">
      <dgm:prSet/>
      <dgm:spPr/>
      <dgm:t>
        <a:bodyPr/>
        <a:lstStyle/>
        <a:p>
          <a:r>
            <a:rPr lang="el-GR"/>
            <a:t>Λογαριασμ</a:t>
          </a:r>
          <a:r>
            <a:rPr lang="en-US"/>
            <a:t>ό</a:t>
          </a:r>
          <a:r>
            <a:rPr lang="el-GR"/>
            <a:t>ς </a:t>
          </a:r>
          <a:r>
            <a:rPr lang="en-US"/>
            <a:t>Twitter</a:t>
          </a:r>
        </a:p>
      </dgm:t>
    </dgm:pt>
    <dgm:pt modelId="{EF6F073D-73BE-467D-9C10-A54ED7B60A92}" type="parTrans" cxnId="{6AC0876A-7780-4577-9C87-4585EDCC3D0B}">
      <dgm:prSet/>
      <dgm:spPr/>
      <dgm:t>
        <a:bodyPr/>
        <a:lstStyle/>
        <a:p>
          <a:endParaRPr lang="en-US"/>
        </a:p>
      </dgm:t>
    </dgm:pt>
    <dgm:pt modelId="{CDE96C2D-627B-4974-B757-1B1835272861}" type="sibTrans" cxnId="{6AC0876A-7780-4577-9C87-4585EDCC3D0B}">
      <dgm:prSet/>
      <dgm:spPr/>
      <dgm:t>
        <a:bodyPr/>
        <a:lstStyle/>
        <a:p>
          <a:endParaRPr lang="en-US"/>
        </a:p>
      </dgm:t>
    </dgm:pt>
    <dgm:pt modelId="{83ECEDF5-FC6E-40A0-9C60-E19B27E19438}">
      <dgm:prSet/>
      <dgm:spPr/>
      <dgm:t>
        <a:bodyPr/>
        <a:lstStyle/>
        <a:p>
          <a:r>
            <a:rPr lang="en-US"/>
            <a:t>32 έ</a:t>
          </a:r>
          <a:r>
            <a:rPr lang="el-GR"/>
            <a:t>χουν λογαριασμό</a:t>
          </a:r>
          <a:endParaRPr lang="en-US"/>
        </a:p>
      </dgm:t>
    </dgm:pt>
    <dgm:pt modelId="{6B5CFC91-841C-4542-9981-49B445312D8B}" type="parTrans" cxnId="{52136ABB-34B5-448C-9125-DA9E38D1B45D}">
      <dgm:prSet/>
      <dgm:spPr/>
      <dgm:t>
        <a:bodyPr/>
        <a:lstStyle/>
        <a:p>
          <a:endParaRPr lang="en-US"/>
        </a:p>
      </dgm:t>
    </dgm:pt>
    <dgm:pt modelId="{5C5A7C7A-1333-4005-9E1A-1CEDD083FC6A}" type="sibTrans" cxnId="{52136ABB-34B5-448C-9125-DA9E38D1B45D}">
      <dgm:prSet/>
      <dgm:spPr/>
      <dgm:t>
        <a:bodyPr/>
        <a:lstStyle/>
        <a:p>
          <a:endParaRPr lang="en-US"/>
        </a:p>
      </dgm:t>
    </dgm:pt>
    <dgm:pt modelId="{DBB17842-EE31-4BDB-BC53-9EB36AF902EF}">
      <dgm:prSet/>
      <dgm:spPr/>
      <dgm:t>
        <a:bodyPr/>
        <a:lstStyle/>
        <a:p>
          <a:r>
            <a:rPr lang="el-GR"/>
            <a:t>68 δεν έχουν λογαριασμό</a:t>
          </a:r>
          <a:endParaRPr lang="en-US"/>
        </a:p>
      </dgm:t>
    </dgm:pt>
    <dgm:pt modelId="{72F33FCF-39FB-4041-949A-00BE1065180F}" type="parTrans" cxnId="{6C2CBFE2-68C6-4445-B6A4-CBFB639D9A13}">
      <dgm:prSet/>
      <dgm:spPr/>
      <dgm:t>
        <a:bodyPr/>
        <a:lstStyle/>
        <a:p>
          <a:endParaRPr lang="en-US"/>
        </a:p>
      </dgm:t>
    </dgm:pt>
    <dgm:pt modelId="{6DE66E22-FFD9-4247-8565-A57F074C6247}" type="sibTrans" cxnId="{6C2CBFE2-68C6-4445-B6A4-CBFB639D9A13}">
      <dgm:prSet/>
      <dgm:spPr/>
      <dgm:t>
        <a:bodyPr/>
        <a:lstStyle/>
        <a:p>
          <a:endParaRPr lang="en-US"/>
        </a:p>
      </dgm:t>
    </dgm:pt>
    <dgm:pt modelId="{328F51D3-A54D-45D9-B095-B1DC0CCB7239}">
      <dgm:prSet/>
      <dgm:spPr/>
      <dgm:t>
        <a:bodyPr/>
        <a:lstStyle/>
        <a:p>
          <a:r>
            <a:rPr lang="el-GR"/>
            <a:t>Λογαριασμός </a:t>
          </a:r>
          <a:r>
            <a:rPr lang="en-US"/>
            <a:t>Facebook</a:t>
          </a:r>
        </a:p>
      </dgm:t>
    </dgm:pt>
    <dgm:pt modelId="{483848F8-A904-4377-9671-5D2223B5B3BC}" type="parTrans" cxnId="{2CB54450-58A0-49DD-A988-36BDEC6BAE06}">
      <dgm:prSet/>
      <dgm:spPr/>
      <dgm:t>
        <a:bodyPr/>
        <a:lstStyle/>
        <a:p>
          <a:endParaRPr lang="en-US"/>
        </a:p>
      </dgm:t>
    </dgm:pt>
    <dgm:pt modelId="{F13BEF29-7E49-4AEE-991F-1490708FAA56}" type="sibTrans" cxnId="{2CB54450-58A0-49DD-A988-36BDEC6BAE06}">
      <dgm:prSet/>
      <dgm:spPr/>
      <dgm:t>
        <a:bodyPr/>
        <a:lstStyle/>
        <a:p>
          <a:endParaRPr lang="en-US"/>
        </a:p>
      </dgm:t>
    </dgm:pt>
    <dgm:pt modelId="{3B657C17-84E4-4217-8CB2-579967B0625A}">
      <dgm:prSet/>
      <dgm:spPr/>
      <dgm:t>
        <a:bodyPr/>
        <a:lstStyle/>
        <a:p>
          <a:r>
            <a:rPr lang="en-US"/>
            <a:t>78 </a:t>
          </a:r>
          <a:r>
            <a:rPr lang="el-GR"/>
            <a:t>έχουν λογαριασμό</a:t>
          </a:r>
          <a:endParaRPr lang="en-US"/>
        </a:p>
      </dgm:t>
    </dgm:pt>
    <dgm:pt modelId="{D5861642-B9E6-4A56-9D14-485D7DBCE751}" type="parTrans" cxnId="{BC7E46A5-5E82-49E1-8CB0-1D49786FECBA}">
      <dgm:prSet/>
      <dgm:spPr/>
      <dgm:t>
        <a:bodyPr/>
        <a:lstStyle/>
        <a:p>
          <a:endParaRPr lang="en-US"/>
        </a:p>
      </dgm:t>
    </dgm:pt>
    <dgm:pt modelId="{1D2588CB-240B-47F6-8A34-5A4447A70F2E}" type="sibTrans" cxnId="{BC7E46A5-5E82-49E1-8CB0-1D49786FECBA}">
      <dgm:prSet/>
      <dgm:spPr/>
      <dgm:t>
        <a:bodyPr/>
        <a:lstStyle/>
        <a:p>
          <a:endParaRPr lang="en-US"/>
        </a:p>
      </dgm:t>
    </dgm:pt>
    <dgm:pt modelId="{007CF22A-7AF8-4CFD-A5D3-97A112C6ADC1}">
      <dgm:prSet/>
      <dgm:spPr/>
      <dgm:t>
        <a:bodyPr/>
        <a:lstStyle/>
        <a:p>
          <a:r>
            <a:rPr lang="el-GR"/>
            <a:t>22 δεν έχουν λογαριασμό</a:t>
          </a:r>
          <a:endParaRPr lang="en-US"/>
        </a:p>
      </dgm:t>
    </dgm:pt>
    <dgm:pt modelId="{93A4F48F-E369-47E4-8AC2-B6EF86A54641}" type="parTrans" cxnId="{6363E859-FB08-4D5E-9DE4-910B229C0700}">
      <dgm:prSet/>
      <dgm:spPr/>
      <dgm:t>
        <a:bodyPr/>
        <a:lstStyle/>
        <a:p>
          <a:endParaRPr lang="en-US"/>
        </a:p>
      </dgm:t>
    </dgm:pt>
    <dgm:pt modelId="{AF6EFA6F-C2F8-483A-B2FF-89E92CE82506}" type="sibTrans" cxnId="{6363E859-FB08-4D5E-9DE4-910B229C0700}">
      <dgm:prSet/>
      <dgm:spPr/>
      <dgm:t>
        <a:bodyPr/>
        <a:lstStyle/>
        <a:p>
          <a:endParaRPr lang="en-US"/>
        </a:p>
      </dgm:t>
    </dgm:pt>
    <dgm:pt modelId="{663DDC21-972E-1446-9BD4-F1D192E91F14}" type="pres">
      <dgm:prSet presAssocID="{2ABC1723-515A-4F8B-881E-B4CF0C41841C}" presName="linear" presStyleCnt="0">
        <dgm:presLayoutVars>
          <dgm:dir/>
          <dgm:animLvl val="lvl"/>
          <dgm:resizeHandles val="exact"/>
        </dgm:presLayoutVars>
      </dgm:prSet>
      <dgm:spPr/>
    </dgm:pt>
    <dgm:pt modelId="{336DC962-B87D-E645-8326-217529C457C0}" type="pres">
      <dgm:prSet presAssocID="{7E6AC0E0-B92D-481A-AB7D-AFBBC62C9DF8}" presName="parentLin" presStyleCnt="0"/>
      <dgm:spPr/>
    </dgm:pt>
    <dgm:pt modelId="{25DBA51F-689F-4646-9926-95FB0BD247C0}" type="pres">
      <dgm:prSet presAssocID="{7E6AC0E0-B92D-481A-AB7D-AFBBC62C9DF8}" presName="parentLeftMargin" presStyleLbl="node1" presStyleIdx="0" presStyleCnt="3"/>
      <dgm:spPr/>
    </dgm:pt>
    <dgm:pt modelId="{A507D292-7B48-5841-AB39-77D45357974F}" type="pres">
      <dgm:prSet presAssocID="{7E6AC0E0-B92D-481A-AB7D-AFBBC62C9DF8}" presName="parentText" presStyleLbl="node1" presStyleIdx="0" presStyleCnt="3">
        <dgm:presLayoutVars>
          <dgm:chMax val="0"/>
          <dgm:bulletEnabled val="1"/>
        </dgm:presLayoutVars>
      </dgm:prSet>
      <dgm:spPr/>
    </dgm:pt>
    <dgm:pt modelId="{F6D49CE1-DBFE-1446-882D-F0D77079DE2C}" type="pres">
      <dgm:prSet presAssocID="{7E6AC0E0-B92D-481A-AB7D-AFBBC62C9DF8}" presName="negativeSpace" presStyleCnt="0"/>
      <dgm:spPr/>
    </dgm:pt>
    <dgm:pt modelId="{9CEECDD1-D2EF-4A40-8537-CD450869DF47}" type="pres">
      <dgm:prSet presAssocID="{7E6AC0E0-B92D-481A-AB7D-AFBBC62C9DF8}" presName="childText" presStyleLbl="conFgAcc1" presStyleIdx="0" presStyleCnt="3">
        <dgm:presLayoutVars>
          <dgm:bulletEnabled val="1"/>
        </dgm:presLayoutVars>
      </dgm:prSet>
      <dgm:spPr/>
    </dgm:pt>
    <dgm:pt modelId="{A6D09D3D-E902-6D41-8D1D-CC2598723D21}" type="pres">
      <dgm:prSet presAssocID="{A2D17DEF-C358-4848-9832-36A9066A6FE9}" presName="spaceBetweenRectangles" presStyleCnt="0"/>
      <dgm:spPr/>
    </dgm:pt>
    <dgm:pt modelId="{7B132180-EEFD-1342-9F2B-D899F1EA9516}" type="pres">
      <dgm:prSet presAssocID="{AEEA939B-8C53-4C4B-8583-4E9A5BDFEBA9}" presName="parentLin" presStyleCnt="0"/>
      <dgm:spPr/>
    </dgm:pt>
    <dgm:pt modelId="{6474B6E1-5D4E-6D4C-A061-F1033AC809FD}" type="pres">
      <dgm:prSet presAssocID="{AEEA939B-8C53-4C4B-8583-4E9A5BDFEBA9}" presName="parentLeftMargin" presStyleLbl="node1" presStyleIdx="0" presStyleCnt="3"/>
      <dgm:spPr/>
    </dgm:pt>
    <dgm:pt modelId="{60A755DF-E885-6245-A31C-DF41C52BB9E4}" type="pres">
      <dgm:prSet presAssocID="{AEEA939B-8C53-4C4B-8583-4E9A5BDFEBA9}" presName="parentText" presStyleLbl="node1" presStyleIdx="1" presStyleCnt="3">
        <dgm:presLayoutVars>
          <dgm:chMax val="0"/>
          <dgm:bulletEnabled val="1"/>
        </dgm:presLayoutVars>
      </dgm:prSet>
      <dgm:spPr/>
    </dgm:pt>
    <dgm:pt modelId="{C7F2A850-FE71-0C48-A090-E18AB4739199}" type="pres">
      <dgm:prSet presAssocID="{AEEA939B-8C53-4C4B-8583-4E9A5BDFEBA9}" presName="negativeSpace" presStyleCnt="0"/>
      <dgm:spPr/>
    </dgm:pt>
    <dgm:pt modelId="{D25BFEFB-DE69-7B46-B726-93DD0DF57B72}" type="pres">
      <dgm:prSet presAssocID="{AEEA939B-8C53-4C4B-8583-4E9A5BDFEBA9}" presName="childText" presStyleLbl="conFgAcc1" presStyleIdx="1" presStyleCnt="3">
        <dgm:presLayoutVars>
          <dgm:bulletEnabled val="1"/>
        </dgm:presLayoutVars>
      </dgm:prSet>
      <dgm:spPr/>
    </dgm:pt>
    <dgm:pt modelId="{52F0FAD7-AB0D-CD45-A3F4-5942D541337D}" type="pres">
      <dgm:prSet presAssocID="{CDE96C2D-627B-4974-B757-1B1835272861}" presName="spaceBetweenRectangles" presStyleCnt="0"/>
      <dgm:spPr/>
    </dgm:pt>
    <dgm:pt modelId="{C41A682C-7486-EE48-8851-5BBC062ECF0D}" type="pres">
      <dgm:prSet presAssocID="{328F51D3-A54D-45D9-B095-B1DC0CCB7239}" presName="parentLin" presStyleCnt="0"/>
      <dgm:spPr/>
    </dgm:pt>
    <dgm:pt modelId="{F0B5417D-FDD8-6F4D-BFDB-7C43A713E924}" type="pres">
      <dgm:prSet presAssocID="{328F51D3-A54D-45D9-B095-B1DC0CCB7239}" presName="parentLeftMargin" presStyleLbl="node1" presStyleIdx="1" presStyleCnt="3"/>
      <dgm:spPr/>
    </dgm:pt>
    <dgm:pt modelId="{800CC597-BAE1-3846-A1B1-8EA14F441A71}" type="pres">
      <dgm:prSet presAssocID="{328F51D3-A54D-45D9-B095-B1DC0CCB7239}" presName="parentText" presStyleLbl="node1" presStyleIdx="2" presStyleCnt="3">
        <dgm:presLayoutVars>
          <dgm:chMax val="0"/>
          <dgm:bulletEnabled val="1"/>
        </dgm:presLayoutVars>
      </dgm:prSet>
      <dgm:spPr/>
    </dgm:pt>
    <dgm:pt modelId="{B9C6BFD9-368B-AF4D-839B-97A508042256}" type="pres">
      <dgm:prSet presAssocID="{328F51D3-A54D-45D9-B095-B1DC0CCB7239}" presName="negativeSpace" presStyleCnt="0"/>
      <dgm:spPr/>
    </dgm:pt>
    <dgm:pt modelId="{B9A5266B-59BE-AF42-9AD2-D5A8CB90A9EF}" type="pres">
      <dgm:prSet presAssocID="{328F51D3-A54D-45D9-B095-B1DC0CCB7239}" presName="childText" presStyleLbl="conFgAcc1" presStyleIdx="2" presStyleCnt="3">
        <dgm:presLayoutVars>
          <dgm:bulletEnabled val="1"/>
        </dgm:presLayoutVars>
      </dgm:prSet>
      <dgm:spPr/>
    </dgm:pt>
  </dgm:ptLst>
  <dgm:cxnLst>
    <dgm:cxn modelId="{D9D1F009-D2A9-6A4E-BFF4-494916D18BB8}" type="presOf" srcId="{83ECEDF5-FC6E-40A0-9C60-E19B27E19438}" destId="{D25BFEFB-DE69-7B46-B726-93DD0DF57B72}" srcOrd="0" destOrd="0" presId="urn:microsoft.com/office/officeart/2005/8/layout/list1"/>
    <dgm:cxn modelId="{4D8A220C-56C1-B04E-BDD6-CD9A3D95B9EE}" type="presOf" srcId="{7E6AC0E0-B92D-481A-AB7D-AFBBC62C9DF8}" destId="{A507D292-7B48-5841-AB39-77D45357974F}" srcOrd="1" destOrd="0" presId="urn:microsoft.com/office/officeart/2005/8/layout/list1"/>
    <dgm:cxn modelId="{3C723E13-A8DA-394F-8EB2-C51646090E20}" type="presOf" srcId="{7E6AC0E0-B92D-481A-AB7D-AFBBC62C9DF8}" destId="{25DBA51F-689F-4646-9926-95FB0BD247C0}" srcOrd="0" destOrd="0" presId="urn:microsoft.com/office/officeart/2005/8/layout/list1"/>
    <dgm:cxn modelId="{49B0932B-7EAA-284E-8509-10FDADB2ECCC}" type="presOf" srcId="{2ABC1723-515A-4F8B-881E-B4CF0C41841C}" destId="{663DDC21-972E-1446-9BD4-F1D192E91F14}" srcOrd="0" destOrd="0" presId="urn:microsoft.com/office/officeart/2005/8/layout/list1"/>
    <dgm:cxn modelId="{3CED642C-D690-44EF-B984-E6CABC9BF3B0}" srcId="{7E6AC0E0-B92D-481A-AB7D-AFBBC62C9DF8}" destId="{9B9B20F6-82A7-401E-8DE0-F0616D077C8B}" srcOrd="4" destOrd="0" parTransId="{02286CF5-CAAC-4691-A392-B555726EC466}" sibTransId="{59575643-1BD9-45BA-8E07-C0B8E2D6681F}"/>
    <dgm:cxn modelId="{E546DB39-5489-734F-8D29-1B7CCE926EF2}" type="presOf" srcId="{328F51D3-A54D-45D9-B095-B1DC0CCB7239}" destId="{800CC597-BAE1-3846-A1B1-8EA14F441A71}" srcOrd="1" destOrd="0" presId="urn:microsoft.com/office/officeart/2005/8/layout/list1"/>
    <dgm:cxn modelId="{09E7AF3A-4D4F-4A2D-84B6-D3DD00F548CC}" srcId="{7E6AC0E0-B92D-481A-AB7D-AFBBC62C9DF8}" destId="{DAA984D0-9278-4F47-833A-A532BB9B9E26}" srcOrd="3" destOrd="0" parTransId="{9F068C3F-D1AE-4F20-9555-970DE7E32B3C}" sibTransId="{4113B9ED-AB10-4F21-A905-F54362277957}"/>
    <dgm:cxn modelId="{F79DC13F-0360-42BC-BE9B-9AD2B94F49D2}" srcId="{7E6AC0E0-B92D-481A-AB7D-AFBBC62C9DF8}" destId="{C1703731-9919-4AB0-A3A6-AFC8EE9887E0}" srcOrd="1" destOrd="0" parTransId="{FB37E16C-C8FA-4875-B028-A9F4641CE388}" sibTransId="{191989ED-16A0-4A6D-A435-910D544C4EFE}"/>
    <dgm:cxn modelId="{B5549844-B6CE-F947-AB92-AF7D10DAFC1A}" type="presOf" srcId="{C1703731-9919-4AB0-A3A6-AFC8EE9887E0}" destId="{9CEECDD1-D2EF-4A40-8537-CD450869DF47}" srcOrd="0" destOrd="1" presId="urn:microsoft.com/office/officeart/2005/8/layout/list1"/>
    <dgm:cxn modelId="{2CB54450-58A0-49DD-A988-36BDEC6BAE06}" srcId="{2ABC1723-515A-4F8B-881E-B4CF0C41841C}" destId="{328F51D3-A54D-45D9-B095-B1DC0CCB7239}" srcOrd="2" destOrd="0" parTransId="{483848F8-A904-4377-9671-5D2223B5B3BC}" sibTransId="{F13BEF29-7E49-4AEE-991F-1490708FAA56}"/>
    <dgm:cxn modelId="{6363E859-FB08-4D5E-9DE4-910B229C0700}" srcId="{328F51D3-A54D-45D9-B095-B1DC0CCB7239}" destId="{007CF22A-7AF8-4CFD-A5D3-97A112C6ADC1}" srcOrd="1" destOrd="0" parTransId="{93A4F48F-E369-47E4-8AC2-B6EF86A54641}" sibTransId="{AF6EFA6F-C2F8-483A-B2FF-89E92CE82506}"/>
    <dgm:cxn modelId="{3869D25D-81D9-A74E-8499-FE12E02906CE}" type="presOf" srcId="{328F51D3-A54D-45D9-B095-B1DC0CCB7239}" destId="{F0B5417D-FDD8-6F4D-BFDB-7C43A713E924}" srcOrd="0" destOrd="0" presId="urn:microsoft.com/office/officeart/2005/8/layout/list1"/>
    <dgm:cxn modelId="{9F57A862-FA36-6047-982B-CDF374ECD5B5}" type="presOf" srcId="{DBB17842-EE31-4BDB-BC53-9EB36AF902EF}" destId="{D25BFEFB-DE69-7B46-B726-93DD0DF57B72}" srcOrd="0" destOrd="1" presId="urn:microsoft.com/office/officeart/2005/8/layout/list1"/>
    <dgm:cxn modelId="{6F399366-A631-FC48-8610-B8437A15BF62}" type="presOf" srcId="{9B9B20F6-82A7-401E-8DE0-F0616D077C8B}" destId="{9CEECDD1-D2EF-4A40-8537-CD450869DF47}" srcOrd="0" destOrd="4" presId="urn:microsoft.com/office/officeart/2005/8/layout/list1"/>
    <dgm:cxn modelId="{6AC0876A-7780-4577-9C87-4585EDCC3D0B}" srcId="{2ABC1723-515A-4F8B-881E-B4CF0C41841C}" destId="{AEEA939B-8C53-4C4B-8583-4E9A5BDFEBA9}" srcOrd="1" destOrd="0" parTransId="{EF6F073D-73BE-467D-9C10-A54ED7B60A92}" sibTransId="{CDE96C2D-627B-4974-B757-1B1835272861}"/>
    <dgm:cxn modelId="{811B5E92-7090-D741-B976-8C3A1F480675}" type="presOf" srcId="{C7AC640D-95D2-448E-9144-821EB2902F0E}" destId="{9CEECDD1-D2EF-4A40-8537-CD450869DF47}" srcOrd="0" destOrd="0" presId="urn:microsoft.com/office/officeart/2005/8/layout/list1"/>
    <dgm:cxn modelId="{5A0D7AA3-B1A9-4E17-8A8C-E450CEEB48B6}" srcId="{2ABC1723-515A-4F8B-881E-B4CF0C41841C}" destId="{7E6AC0E0-B92D-481A-AB7D-AFBBC62C9DF8}" srcOrd="0" destOrd="0" parTransId="{16DA3305-6BBE-42FF-A427-6997FAAF9CFD}" sibTransId="{A2D17DEF-C358-4848-9832-36A9066A6FE9}"/>
    <dgm:cxn modelId="{D0CF83A4-9F02-FE45-BFEB-4DBD4D932410}" type="presOf" srcId="{AEEA939B-8C53-4C4B-8583-4E9A5BDFEBA9}" destId="{6474B6E1-5D4E-6D4C-A061-F1033AC809FD}" srcOrd="0" destOrd="0" presId="urn:microsoft.com/office/officeart/2005/8/layout/list1"/>
    <dgm:cxn modelId="{E7A6C3A4-840B-BF4D-99F9-24F4F033282D}" type="presOf" srcId="{DAA984D0-9278-4F47-833A-A532BB9B9E26}" destId="{9CEECDD1-D2EF-4A40-8537-CD450869DF47}" srcOrd="0" destOrd="3" presId="urn:microsoft.com/office/officeart/2005/8/layout/list1"/>
    <dgm:cxn modelId="{BC7E46A5-5E82-49E1-8CB0-1D49786FECBA}" srcId="{328F51D3-A54D-45D9-B095-B1DC0CCB7239}" destId="{3B657C17-84E4-4217-8CB2-579967B0625A}" srcOrd="0" destOrd="0" parTransId="{D5861642-B9E6-4A56-9D14-485D7DBCE751}" sibTransId="{1D2588CB-240B-47F6-8A34-5A4447A70F2E}"/>
    <dgm:cxn modelId="{52136ABB-34B5-448C-9125-DA9E38D1B45D}" srcId="{AEEA939B-8C53-4C4B-8583-4E9A5BDFEBA9}" destId="{83ECEDF5-FC6E-40A0-9C60-E19B27E19438}" srcOrd="0" destOrd="0" parTransId="{6B5CFC91-841C-4542-9981-49B445312D8B}" sibTransId="{5C5A7C7A-1333-4005-9E1A-1CEDD083FC6A}"/>
    <dgm:cxn modelId="{D92AADC7-2E3C-1046-8329-5733CA022763}" type="presOf" srcId="{61BE177D-ECEF-447D-833B-294130B50218}" destId="{9CEECDD1-D2EF-4A40-8537-CD450869DF47}" srcOrd="0" destOrd="2" presId="urn:microsoft.com/office/officeart/2005/8/layout/list1"/>
    <dgm:cxn modelId="{2BE8CCCA-0978-B943-815E-A5A261130D1A}" type="presOf" srcId="{007CF22A-7AF8-4CFD-A5D3-97A112C6ADC1}" destId="{B9A5266B-59BE-AF42-9AD2-D5A8CB90A9EF}" srcOrd="0" destOrd="1" presId="urn:microsoft.com/office/officeart/2005/8/layout/list1"/>
    <dgm:cxn modelId="{41BFAFD0-1ADD-114D-B986-D9D48223118F}" type="presOf" srcId="{3B657C17-84E4-4217-8CB2-579967B0625A}" destId="{B9A5266B-59BE-AF42-9AD2-D5A8CB90A9EF}" srcOrd="0" destOrd="0" presId="urn:microsoft.com/office/officeart/2005/8/layout/list1"/>
    <dgm:cxn modelId="{DACB17DD-CD4D-BC4E-B612-4B5C5319FBD4}" type="presOf" srcId="{AEEA939B-8C53-4C4B-8583-4E9A5BDFEBA9}" destId="{60A755DF-E885-6245-A31C-DF41C52BB9E4}" srcOrd="1" destOrd="0" presId="urn:microsoft.com/office/officeart/2005/8/layout/list1"/>
    <dgm:cxn modelId="{6C2CBFE2-68C6-4445-B6A4-CBFB639D9A13}" srcId="{AEEA939B-8C53-4C4B-8583-4E9A5BDFEBA9}" destId="{DBB17842-EE31-4BDB-BC53-9EB36AF902EF}" srcOrd="1" destOrd="0" parTransId="{72F33FCF-39FB-4041-949A-00BE1065180F}" sibTransId="{6DE66E22-FFD9-4247-8565-A57F074C6247}"/>
    <dgm:cxn modelId="{9543B0E6-0CA7-47F8-AC94-AD913435E1C3}" srcId="{7E6AC0E0-B92D-481A-AB7D-AFBBC62C9DF8}" destId="{C7AC640D-95D2-448E-9144-821EB2902F0E}" srcOrd="0" destOrd="0" parTransId="{C5A93408-3C3D-47A2-9D60-8FFF63CB93EB}" sibTransId="{25709EBA-1DE4-4AD8-87F6-A36809C3AA78}"/>
    <dgm:cxn modelId="{2DF742EB-452D-4C89-8039-854EF9D237C5}" srcId="{7E6AC0E0-B92D-481A-AB7D-AFBBC62C9DF8}" destId="{61BE177D-ECEF-447D-833B-294130B50218}" srcOrd="2" destOrd="0" parTransId="{E8D8C71B-3B61-4551-BD7A-36E11EDE614E}" sibTransId="{B81B8DCF-F655-453B-991B-A9593785849F}"/>
    <dgm:cxn modelId="{7ECDB5B5-98CD-404B-971B-4E5E44112373}" type="presParOf" srcId="{663DDC21-972E-1446-9BD4-F1D192E91F14}" destId="{336DC962-B87D-E645-8326-217529C457C0}" srcOrd="0" destOrd="0" presId="urn:microsoft.com/office/officeart/2005/8/layout/list1"/>
    <dgm:cxn modelId="{00798DE2-D313-E848-A3DF-5DC8CDC49F0F}" type="presParOf" srcId="{336DC962-B87D-E645-8326-217529C457C0}" destId="{25DBA51F-689F-4646-9926-95FB0BD247C0}" srcOrd="0" destOrd="0" presId="urn:microsoft.com/office/officeart/2005/8/layout/list1"/>
    <dgm:cxn modelId="{EDC976D6-A6A7-8446-AA9C-1F23C6497616}" type="presParOf" srcId="{336DC962-B87D-E645-8326-217529C457C0}" destId="{A507D292-7B48-5841-AB39-77D45357974F}" srcOrd="1" destOrd="0" presId="urn:microsoft.com/office/officeart/2005/8/layout/list1"/>
    <dgm:cxn modelId="{2D9B2D2E-CCE7-544F-AC84-F95134A52CCE}" type="presParOf" srcId="{663DDC21-972E-1446-9BD4-F1D192E91F14}" destId="{F6D49CE1-DBFE-1446-882D-F0D77079DE2C}" srcOrd="1" destOrd="0" presId="urn:microsoft.com/office/officeart/2005/8/layout/list1"/>
    <dgm:cxn modelId="{D7844A19-FF0E-D744-B121-40E0B3D4CA3B}" type="presParOf" srcId="{663DDC21-972E-1446-9BD4-F1D192E91F14}" destId="{9CEECDD1-D2EF-4A40-8537-CD450869DF47}" srcOrd="2" destOrd="0" presId="urn:microsoft.com/office/officeart/2005/8/layout/list1"/>
    <dgm:cxn modelId="{4233E0D0-994A-D044-88B4-E82104BADE1A}" type="presParOf" srcId="{663DDC21-972E-1446-9BD4-F1D192E91F14}" destId="{A6D09D3D-E902-6D41-8D1D-CC2598723D21}" srcOrd="3" destOrd="0" presId="urn:microsoft.com/office/officeart/2005/8/layout/list1"/>
    <dgm:cxn modelId="{2FA5B70C-2AF6-994C-9554-F2BA73BFF524}" type="presParOf" srcId="{663DDC21-972E-1446-9BD4-F1D192E91F14}" destId="{7B132180-EEFD-1342-9F2B-D899F1EA9516}" srcOrd="4" destOrd="0" presId="urn:microsoft.com/office/officeart/2005/8/layout/list1"/>
    <dgm:cxn modelId="{3A65AEA7-CFC7-C944-9C9D-9E297EE8F1AF}" type="presParOf" srcId="{7B132180-EEFD-1342-9F2B-D899F1EA9516}" destId="{6474B6E1-5D4E-6D4C-A061-F1033AC809FD}" srcOrd="0" destOrd="0" presId="urn:microsoft.com/office/officeart/2005/8/layout/list1"/>
    <dgm:cxn modelId="{AD904B30-D329-5F4C-8933-B7EB50BDDD43}" type="presParOf" srcId="{7B132180-EEFD-1342-9F2B-D899F1EA9516}" destId="{60A755DF-E885-6245-A31C-DF41C52BB9E4}" srcOrd="1" destOrd="0" presId="urn:microsoft.com/office/officeart/2005/8/layout/list1"/>
    <dgm:cxn modelId="{D0837543-27F3-BA4E-ADB5-90FC163878AD}" type="presParOf" srcId="{663DDC21-972E-1446-9BD4-F1D192E91F14}" destId="{C7F2A850-FE71-0C48-A090-E18AB4739199}" srcOrd="5" destOrd="0" presId="urn:microsoft.com/office/officeart/2005/8/layout/list1"/>
    <dgm:cxn modelId="{AAC9F399-4117-6E4F-8C35-3010F548268D}" type="presParOf" srcId="{663DDC21-972E-1446-9BD4-F1D192E91F14}" destId="{D25BFEFB-DE69-7B46-B726-93DD0DF57B72}" srcOrd="6" destOrd="0" presId="urn:microsoft.com/office/officeart/2005/8/layout/list1"/>
    <dgm:cxn modelId="{C1DEE945-BF38-FD45-9009-241FD348A019}" type="presParOf" srcId="{663DDC21-972E-1446-9BD4-F1D192E91F14}" destId="{52F0FAD7-AB0D-CD45-A3F4-5942D541337D}" srcOrd="7" destOrd="0" presId="urn:microsoft.com/office/officeart/2005/8/layout/list1"/>
    <dgm:cxn modelId="{A320A56A-E386-C649-85B1-2D5B627B3F1C}" type="presParOf" srcId="{663DDC21-972E-1446-9BD4-F1D192E91F14}" destId="{C41A682C-7486-EE48-8851-5BBC062ECF0D}" srcOrd="8" destOrd="0" presId="urn:microsoft.com/office/officeart/2005/8/layout/list1"/>
    <dgm:cxn modelId="{131024DC-DD18-874B-B833-506B9F44BF01}" type="presParOf" srcId="{C41A682C-7486-EE48-8851-5BBC062ECF0D}" destId="{F0B5417D-FDD8-6F4D-BFDB-7C43A713E924}" srcOrd="0" destOrd="0" presId="urn:microsoft.com/office/officeart/2005/8/layout/list1"/>
    <dgm:cxn modelId="{458ABC6E-85BF-1E49-BFE8-FEBEF2DC2A90}" type="presParOf" srcId="{C41A682C-7486-EE48-8851-5BBC062ECF0D}" destId="{800CC597-BAE1-3846-A1B1-8EA14F441A71}" srcOrd="1" destOrd="0" presId="urn:microsoft.com/office/officeart/2005/8/layout/list1"/>
    <dgm:cxn modelId="{43CB02E6-0B6C-4C4B-B328-646F4D524BD2}" type="presParOf" srcId="{663DDC21-972E-1446-9BD4-F1D192E91F14}" destId="{B9C6BFD9-368B-AF4D-839B-97A508042256}" srcOrd="9" destOrd="0" presId="urn:microsoft.com/office/officeart/2005/8/layout/list1"/>
    <dgm:cxn modelId="{E4964C76-8E3E-A747-97CA-A9C3BBA92F07}" type="presParOf" srcId="{663DDC21-972E-1446-9BD4-F1D192E91F14}" destId="{B9A5266B-59BE-AF42-9AD2-D5A8CB90A9E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BE3CCF-A26F-4B74-931F-3C0165B039E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213A42B-BE3D-40B4-B032-8D230EBDD3CA}">
      <dgm:prSet/>
      <dgm:spPr/>
      <dgm:t>
        <a:bodyPr/>
        <a:lstStyle/>
        <a:p>
          <a:r>
            <a:rPr lang="en-US" dirty="0" err="1"/>
            <a:t>Υψηλές</a:t>
          </a:r>
          <a:r>
            <a:rPr lang="en-US" dirty="0"/>
            <a:t> α</a:t>
          </a:r>
          <a:r>
            <a:rPr lang="en-US" dirty="0" err="1"/>
            <a:t>κρί</a:t>
          </a:r>
          <a:r>
            <a:rPr lang="en-US" dirty="0"/>
            <a:t>β</a:t>
          </a:r>
          <a:r>
            <a:rPr lang="en-US" dirty="0" err="1"/>
            <a:t>ειες</a:t>
          </a:r>
          <a:r>
            <a:rPr lang="en-US" dirty="0"/>
            <a:t> </a:t>
          </a:r>
          <a:r>
            <a:rPr lang="en-US" dirty="0" err="1"/>
            <a:t>μοντέλων</a:t>
          </a:r>
          <a:r>
            <a:rPr lang="en-US" dirty="0"/>
            <a:t> </a:t>
          </a:r>
          <a:r>
            <a:rPr lang="el-GR" dirty="0"/>
            <a:t>με</a:t>
          </a:r>
          <a:r>
            <a:rPr lang="en-US" dirty="0"/>
            <a:t> </a:t>
          </a:r>
          <a:r>
            <a:rPr lang="en-US" dirty="0" err="1"/>
            <a:t>γλωσσολογικά</a:t>
          </a:r>
          <a:r>
            <a:rPr lang="en-US" dirty="0"/>
            <a:t> </a:t>
          </a:r>
          <a:r>
            <a:rPr lang="en-US" dirty="0" err="1"/>
            <a:t>χ</a:t>
          </a:r>
          <a:r>
            <a:rPr lang="en-US" dirty="0"/>
            <a:t>α</a:t>
          </a:r>
          <a:r>
            <a:rPr lang="en-US" dirty="0" err="1"/>
            <a:t>ρ</a:t>
          </a:r>
          <a:r>
            <a:rPr lang="en-US" dirty="0"/>
            <a:t>α</a:t>
          </a:r>
          <a:r>
            <a:rPr lang="en-US" dirty="0" err="1"/>
            <a:t>κτηριστικά</a:t>
          </a:r>
          <a:r>
            <a:rPr lang="en-US" dirty="0"/>
            <a:t> </a:t>
          </a:r>
          <a:r>
            <a:rPr lang="en-US" dirty="0" err="1"/>
            <a:t>κόμ</a:t>
          </a:r>
          <a:r>
            <a:rPr lang="en-US" dirty="0"/>
            <a:t>β</a:t>
          </a:r>
          <a:r>
            <a:rPr lang="en-US" dirty="0" err="1"/>
            <a:t>ων</a:t>
          </a:r>
          <a:endParaRPr lang="en-US" dirty="0"/>
        </a:p>
      </dgm:t>
    </dgm:pt>
    <dgm:pt modelId="{67E47203-F157-40BB-A85D-6852366F31B4}" type="parTrans" cxnId="{37E34270-B896-4AA8-9BA8-B54B17D306D2}">
      <dgm:prSet/>
      <dgm:spPr/>
      <dgm:t>
        <a:bodyPr/>
        <a:lstStyle/>
        <a:p>
          <a:endParaRPr lang="en-US"/>
        </a:p>
      </dgm:t>
    </dgm:pt>
    <dgm:pt modelId="{BF76B6D2-0F2D-434A-BC7D-0E78B1876FDF}" type="sibTrans" cxnId="{37E34270-B896-4AA8-9BA8-B54B17D306D2}">
      <dgm:prSet/>
      <dgm:spPr/>
      <dgm:t>
        <a:bodyPr/>
        <a:lstStyle/>
        <a:p>
          <a:endParaRPr lang="en-US"/>
        </a:p>
      </dgm:t>
    </dgm:pt>
    <dgm:pt modelId="{25541B28-C97E-4D10-BB97-E9F9A0700CB1}">
      <dgm:prSet/>
      <dgm:spPr/>
      <dgm:t>
        <a:bodyPr/>
        <a:lstStyle/>
        <a:p>
          <a:r>
            <a:rPr lang="en-US" dirty="0" err="1"/>
            <a:t>Γλωσσολογικά</a:t>
          </a:r>
          <a:r>
            <a:rPr lang="en-US" dirty="0"/>
            <a:t> </a:t>
          </a:r>
          <a:r>
            <a:rPr lang="en-US" dirty="0" err="1"/>
            <a:t>χ</a:t>
          </a:r>
          <a:r>
            <a:rPr lang="en-US" dirty="0"/>
            <a:t>α</a:t>
          </a:r>
          <a:r>
            <a:rPr lang="en-US" dirty="0" err="1"/>
            <a:t>ρ</a:t>
          </a:r>
          <a:r>
            <a:rPr lang="en-US" dirty="0"/>
            <a:t>α</a:t>
          </a:r>
          <a:r>
            <a:rPr lang="en-US" dirty="0" err="1"/>
            <a:t>κτηριστικά</a:t>
          </a:r>
          <a:r>
            <a:rPr lang="en-US" dirty="0"/>
            <a:t> </a:t>
          </a:r>
          <a:r>
            <a:rPr lang="en-US" dirty="0" err="1"/>
            <a:t>δεν</a:t>
          </a:r>
          <a:r>
            <a:rPr lang="en-US" dirty="0"/>
            <a:t> </a:t>
          </a:r>
          <a:r>
            <a:rPr lang="en-US" dirty="0" err="1"/>
            <a:t>είν</a:t>
          </a:r>
          <a:r>
            <a:rPr lang="en-US" dirty="0"/>
            <a:t>α</a:t>
          </a:r>
          <a:r>
            <a:rPr lang="en-US" dirty="0" err="1"/>
            <a:t>ι</a:t>
          </a:r>
          <a:r>
            <a:rPr lang="en-US" dirty="0"/>
            <a:t> π</a:t>
          </a:r>
          <a:r>
            <a:rPr lang="en-US" dirty="0" err="1"/>
            <a:t>άντ</a:t>
          </a:r>
          <a:r>
            <a:rPr lang="en-US" dirty="0"/>
            <a:t>α </a:t>
          </a:r>
          <a:r>
            <a:rPr lang="en-US" dirty="0" err="1"/>
            <a:t>δι</a:t>
          </a:r>
          <a:r>
            <a:rPr lang="en-US" dirty="0"/>
            <a:t>α</a:t>
          </a:r>
          <a:r>
            <a:rPr lang="en-US" dirty="0" err="1"/>
            <a:t>θέσιμ</a:t>
          </a:r>
          <a:r>
            <a:rPr lang="en-US" dirty="0"/>
            <a:t>α.</a:t>
          </a:r>
        </a:p>
      </dgm:t>
    </dgm:pt>
    <dgm:pt modelId="{1910633E-05A6-4D55-9A11-3FC0D79B6A70}" type="parTrans" cxnId="{A280B198-A6A5-477A-BB08-433DF2800F36}">
      <dgm:prSet/>
      <dgm:spPr/>
      <dgm:t>
        <a:bodyPr/>
        <a:lstStyle/>
        <a:p>
          <a:endParaRPr lang="en-US"/>
        </a:p>
      </dgm:t>
    </dgm:pt>
    <dgm:pt modelId="{CA050993-3F86-496B-8592-9786E258A01B}" type="sibTrans" cxnId="{A280B198-A6A5-477A-BB08-433DF2800F36}">
      <dgm:prSet/>
      <dgm:spPr/>
      <dgm:t>
        <a:bodyPr/>
        <a:lstStyle/>
        <a:p>
          <a:endParaRPr lang="en-US"/>
        </a:p>
      </dgm:t>
    </dgm:pt>
    <dgm:pt modelId="{A81270D5-5E65-45E5-9F8E-40A0E3146D7E}">
      <dgm:prSet/>
      <dgm:spPr/>
      <dgm:t>
        <a:bodyPr/>
        <a:lstStyle/>
        <a:p>
          <a:r>
            <a:rPr lang="en-US" dirty="0" err="1"/>
            <a:t>Συνδυ</a:t>
          </a:r>
          <a:r>
            <a:rPr lang="en-US" dirty="0"/>
            <a:t>α</a:t>
          </a:r>
          <a:r>
            <a:rPr lang="en-US" dirty="0" err="1"/>
            <a:t>σμός</a:t>
          </a:r>
          <a:r>
            <a:rPr lang="en-US" dirty="0"/>
            <a:t> </a:t>
          </a:r>
          <a:r>
            <a:rPr lang="en-US" dirty="0" err="1"/>
            <a:t>χ</a:t>
          </a:r>
          <a:r>
            <a:rPr lang="en-US" dirty="0"/>
            <a:t>α</a:t>
          </a:r>
          <a:r>
            <a:rPr lang="en-US" dirty="0" err="1"/>
            <a:t>ρ</a:t>
          </a:r>
          <a:r>
            <a:rPr lang="en-US" dirty="0"/>
            <a:t>α</a:t>
          </a:r>
          <a:r>
            <a:rPr lang="en-US" dirty="0" err="1"/>
            <a:t>κτηριστικών</a:t>
          </a:r>
          <a:r>
            <a:rPr lang="en-US" dirty="0"/>
            <a:t> </a:t>
          </a:r>
          <a:r>
            <a:rPr lang="el-GR" dirty="0"/>
            <a:t>με</a:t>
          </a:r>
          <a:r>
            <a:rPr lang="en-US" dirty="0"/>
            <a:t> soft voting</a:t>
          </a:r>
        </a:p>
      </dgm:t>
    </dgm:pt>
    <dgm:pt modelId="{AE36B097-4ABD-4B2E-9BFA-B67D2B6E1E17}" type="parTrans" cxnId="{19D30183-DA29-43E4-9FFE-5E3732A0A45E}">
      <dgm:prSet/>
      <dgm:spPr/>
      <dgm:t>
        <a:bodyPr/>
        <a:lstStyle/>
        <a:p>
          <a:endParaRPr lang="en-US"/>
        </a:p>
      </dgm:t>
    </dgm:pt>
    <dgm:pt modelId="{6B4ACCD4-27C6-4C9C-A169-5C850B24638D}" type="sibTrans" cxnId="{19D30183-DA29-43E4-9FFE-5E3732A0A45E}">
      <dgm:prSet/>
      <dgm:spPr/>
      <dgm:t>
        <a:bodyPr/>
        <a:lstStyle/>
        <a:p>
          <a:endParaRPr lang="en-US"/>
        </a:p>
      </dgm:t>
    </dgm:pt>
    <dgm:pt modelId="{8DF1D311-A087-F94D-A289-B944839FD364}">
      <dgm:prSet/>
      <dgm:spPr/>
      <dgm:t>
        <a:bodyPr/>
        <a:lstStyle/>
        <a:p>
          <a:r>
            <a:rPr lang="el-GR" dirty="0"/>
            <a:t>Σύγκριση </a:t>
          </a:r>
          <a:r>
            <a:rPr lang="en-US" dirty="0"/>
            <a:t>Word Vectorizers</a:t>
          </a:r>
          <a:endParaRPr lang="en-GB" dirty="0"/>
        </a:p>
      </dgm:t>
    </dgm:pt>
    <dgm:pt modelId="{A2B39ADC-AA31-6146-8214-7B4F3136FDA0}" type="parTrans" cxnId="{B6F7A188-28A9-8442-BDB0-9075C8EE4665}">
      <dgm:prSet/>
      <dgm:spPr/>
      <dgm:t>
        <a:bodyPr/>
        <a:lstStyle/>
        <a:p>
          <a:endParaRPr lang="en-GB"/>
        </a:p>
      </dgm:t>
    </dgm:pt>
    <dgm:pt modelId="{6B5B87BE-B00B-EE49-96C8-E6E5BFC35760}" type="sibTrans" cxnId="{B6F7A188-28A9-8442-BDB0-9075C8EE4665}">
      <dgm:prSet/>
      <dgm:spPr/>
      <dgm:t>
        <a:bodyPr/>
        <a:lstStyle/>
        <a:p>
          <a:endParaRPr lang="en-GB"/>
        </a:p>
      </dgm:t>
    </dgm:pt>
    <dgm:pt modelId="{EE0A6E79-82ED-F140-8C2F-ED188F9DFBDC}">
      <dgm:prSet/>
      <dgm:spPr/>
      <dgm:t>
        <a:bodyPr/>
        <a:lstStyle/>
        <a:p>
          <a:r>
            <a:rPr lang="el-GR" dirty="0"/>
            <a:t>Τεχνικές επεξεργασίας φυσικής γλώσσας δεν βελτιώνουν απαραίτητα τις μετρικές</a:t>
          </a:r>
          <a:endParaRPr lang="en-GB" dirty="0"/>
        </a:p>
      </dgm:t>
    </dgm:pt>
    <dgm:pt modelId="{094C3E42-7AE2-9549-AA31-AD3A4C2615ED}" type="parTrans" cxnId="{797AFE38-7969-544F-A970-073D93C3D96D}">
      <dgm:prSet/>
      <dgm:spPr/>
      <dgm:t>
        <a:bodyPr/>
        <a:lstStyle/>
        <a:p>
          <a:endParaRPr lang="en-GB"/>
        </a:p>
      </dgm:t>
    </dgm:pt>
    <dgm:pt modelId="{0FAD5832-2EFD-5F49-8A7F-203A746390CE}" type="sibTrans" cxnId="{797AFE38-7969-544F-A970-073D93C3D96D}">
      <dgm:prSet/>
      <dgm:spPr/>
      <dgm:t>
        <a:bodyPr/>
        <a:lstStyle/>
        <a:p>
          <a:endParaRPr lang="en-GB"/>
        </a:p>
      </dgm:t>
    </dgm:pt>
    <dgm:pt modelId="{7F99624F-AD6B-6D4E-B837-51F2EFC4B33E}" type="pres">
      <dgm:prSet presAssocID="{38BE3CCF-A26F-4B74-931F-3C0165B039EB}" presName="diagram" presStyleCnt="0">
        <dgm:presLayoutVars>
          <dgm:dir/>
          <dgm:resizeHandles val="exact"/>
        </dgm:presLayoutVars>
      </dgm:prSet>
      <dgm:spPr/>
    </dgm:pt>
    <dgm:pt modelId="{69480C15-3FD0-5043-A898-4FF011E49F24}" type="pres">
      <dgm:prSet presAssocID="{E213A42B-BE3D-40B4-B032-8D230EBDD3CA}" presName="node" presStyleLbl="node1" presStyleIdx="0" presStyleCnt="5">
        <dgm:presLayoutVars>
          <dgm:bulletEnabled val="1"/>
        </dgm:presLayoutVars>
      </dgm:prSet>
      <dgm:spPr/>
    </dgm:pt>
    <dgm:pt modelId="{A147B8F9-9B4F-224C-81CA-881D06B92B10}" type="pres">
      <dgm:prSet presAssocID="{BF76B6D2-0F2D-434A-BC7D-0E78B1876FDF}" presName="sibTrans" presStyleCnt="0"/>
      <dgm:spPr/>
    </dgm:pt>
    <dgm:pt modelId="{6EEDB31C-F307-FA44-8297-1B8E64ACFC63}" type="pres">
      <dgm:prSet presAssocID="{EE0A6E79-82ED-F140-8C2F-ED188F9DFBDC}" presName="node" presStyleLbl="node1" presStyleIdx="1" presStyleCnt="5">
        <dgm:presLayoutVars>
          <dgm:bulletEnabled val="1"/>
        </dgm:presLayoutVars>
      </dgm:prSet>
      <dgm:spPr/>
    </dgm:pt>
    <dgm:pt modelId="{04F5E7AC-F04B-C643-BC3F-94E4CEE12A08}" type="pres">
      <dgm:prSet presAssocID="{0FAD5832-2EFD-5F49-8A7F-203A746390CE}" presName="sibTrans" presStyleCnt="0"/>
      <dgm:spPr/>
    </dgm:pt>
    <dgm:pt modelId="{BB0E9D37-8325-874F-B302-67CDE2B8D742}" type="pres">
      <dgm:prSet presAssocID="{8DF1D311-A087-F94D-A289-B944839FD364}" presName="node" presStyleLbl="node1" presStyleIdx="2" presStyleCnt="5">
        <dgm:presLayoutVars>
          <dgm:bulletEnabled val="1"/>
        </dgm:presLayoutVars>
      </dgm:prSet>
      <dgm:spPr/>
    </dgm:pt>
    <dgm:pt modelId="{87D6FE32-D56B-E542-8529-D679CE6F9A00}" type="pres">
      <dgm:prSet presAssocID="{6B5B87BE-B00B-EE49-96C8-E6E5BFC35760}" presName="sibTrans" presStyleCnt="0"/>
      <dgm:spPr/>
    </dgm:pt>
    <dgm:pt modelId="{A9B6169B-6D5A-CC4A-A687-819DD0B9FA28}" type="pres">
      <dgm:prSet presAssocID="{25541B28-C97E-4D10-BB97-E9F9A0700CB1}" presName="node" presStyleLbl="node1" presStyleIdx="3" presStyleCnt="5">
        <dgm:presLayoutVars>
          <dgm:bulletEnabled val="1"/>
        </dgm:presLayoutVars>
      </dgm:prSet>
      <dgm:spPr/>
    </dgm:pt>
    <dgm:pt modelId="{9B069420-A887-304D-9DC9-DE0DC4133244}" type="pres">
      <dgm:prSet presAssocID="{CA050993-3F86-496B-8592-9786E258A01B}" presName="sibTrans" presStyleCnt="0"/>
      <dgm:spPr/>
    </dgm:pt>
    <dgm:pt modelId="{1099D8D7-C714-A243-9A1C-28BBA868A6F4}" type="pres">
      <dgm:prSet presAssocID="{A81270D5-5E65-45E5-9F8E-40A0E3146D7E}" presName="node" presStyleLbl="node1" presStyleIdx="4" presStyleCnt="5">
        <dgm:presLayoutVars>
          <dgm:bulletEnabled val="1"/>
        </dgm:presLayoutVars>
      </dgm:prSet>
      <dgm:spPr/>
    </dgm:pt>
  </dgm:ptLst>
  <dgm:cxnLst>
    <dgm:cxn modelId="{DF2F1318-B84D-E64C-892B-C7F1180F2D43}" type="presOf" srcId="{EE0A6E79-82ED-F140-8C2F-ED188F9DFBDC}" destId="{6EEDB31C-F307-FA44-8297-1B8E64ACFC63}" srcOrd="0" destOrd="0" presId="urn:microsoft.com/office/officeart/2005/8/layout/default"/>
    <dgm:cxn modelId="{797AFE38-7969-544F-A970-073D93C3D96D}" srcId="{38BE3CCF-A26F-4B74-931F-3C0165B039EB}" destId="{EE0A6E79-82ED-F140-8C2F-ED188F9DFBDC}" srcOrd="1" destOrd="0" parTransId="{094C3E42-7AE2-9549-AA31-AD3A4C2615ED}" sibTransId="{0FAD5832-2EFD-5F49-8A7F-203A746390CE}"/>
    <dgm:cxn modelId="{08B53C47-BBAC-9B46-B776-A1B48B3260B7}" type="presOf" srcId="{E213A42B-BE3D-40B4-B032-8D230EBDD3CA}" destId="{69480C15-3FD0-5043-A898-4FF011E49F24}" srcOrd="0" destOrd="0" presId="urn:microsoft.com/office/officeart/2005/8/layout/default"/>
    <dgm:cxn modelId="{4B587268-CE8B-0740-839B-2D52E1AAF093}" type="presOf" srcId="{25541B28-C97E-4D10-BB97-E9F9A0700CB1}" destId="{A9B6169B-6D5A-CC4A-A687-819DD0B9FA28}" srcOrd="0" destOrd="0" presId="urn:microsoft.com/office/officeart/2005/8/layout/default"/>
    <dgm:cxn modelId="{E2865269-6493-9545-BA68-B39AAC0A158E}" type="presOf" srcId="{38BE3CCF-A26F-4B74-931F-3C0165B039EB}" destId="{7F99624F-AD6B-6D4E-B837-51F2EFC4B33E}" srcOrd="0" destOrd="0" presId="urn:microsoft.com/office/officeart/2005/8/layout/default"/>
    <dgm:cxn modelId="{37E34270-B896-4AA8-9BA8-B54B17D306D2}" srcId="{38BE3CCF-A26F-4B74-931F-3C0165B039EB}" destId="{E213A42B-BE3D-40B4-B032-8D230EBDD3CA}" srcOrd="0" destOrd="0" parTransId="{67E47203-F157-40BB-A85D-6852366F31B4}" sibTransId="{BF76B6D2-0F2D-434A-BC7D-0E78B1876FDF}"/>
    <dgm:cxn modelId="{19D30183-DA29-43E4-9FFE-5E3732A0A45E}" srcId="{38BE3CCF-A26F-4B74-931F-3C0165B039EB}" destId="{A81270D5-5E65-45E5-9F8E-40A0E3146D7E}" srcOrd="4" destOrd="0" parTransId="{AE36B097-4ABD-4B2E-9BFA-B67D2B6E1E17}" sibTransId="{6B4ACCD4-27C6-4C9C-A169-5C850B24638D}"/>
    <dgm:cxn modelId="{B6F7A188-28A9-8442-BDB0-9075C8EE4665}" srcId="{38BE3CCF-A26F-4B74-931F-3C0165B039EB}" destId="{8DF1D311-A087-F94D-A289-B944839FD364}" srcOrd="2" destOrd="0" parTransId="{A2B39ADC-AA31-6146-8214-7B4F3136FDA0}" sibTransId="{6B5B87BE-B00B-EE49-96C8-E6E5BFC35760}"/>
    <dgm:cxn modelId="{A280B198-A6A5-477A-BB08-433DF2800F36}" srcId="{38BE3CCF-A26F-4B74-931F-3C0165B039EB}" destId="{25541B28-C97E-4D10-BB97-E9F9A0700CB1}" srcOrd="3" destOrd="0" parTransId="{1910633E-05A6-4D55-9A11-3FC0D79B6A70}" sibTransId="{CA050993-3F86-496B-8592-9786E258A01B}"/>
    <dgm:cxn modelId="{724E82EA-FEBD-D74D-BD90-2F9C38EE8636}" type="presOf" srcId="{8DF1D311-A087-F94D-A289-B944839FD364}" destId="{BB0E9D37-8325-874F-B302-67CDE2B8D742}" srcOrd="0" destOrd="0" presId="urn:microsoft.com/office/officeart/2005/8/layout/default"/>
    <dgm:cxn modelId="{8FAF42F0-58CA-3846-8C57-2B2C409B6987}" type="presOf" srcId="{A81270D5-5E65-45E5-9F8E-40A0E3146D7E}" destId="{1099D8D7-C714-A243-9A1C-28BBA868A6F4}" srcOrd="0" destOrd="0" presId="urn:microsoft.com/office/officeart/2005/8/layout/default"/>
    <dgm:cxn modelId="{8F9F80B7-6DFE-714B-92F3-F66A5484B649}" type="presParOf" srcId="{7F99624F-AD6B-6D4E-B837-51F2EFC4B33E}" destId="{69480C15-3FD0-5043-A898-4FF011E49F24}" srcOrd="0" destOrd="0" presId="urn:microsoft.com/office/officeart/2005/8/layout/default"/>
    <dgm:cxn modelId="{C5CF55BF-522A-F64A-9433-838EE43F9BE3}" type="presParOf" srcId="{7F99624F-AD6B-6D4E-B837-51F2EFC4B33E}" destId="{A147B8F9-9B4F-224C-81CA-881D06B92B10}" srcOrd="1" destOrd="0" presId="urn:microsoft.com/office/officeart/2005/8/layout/default"/>
    <dgm:cxn modelId="{9401323B-8B76-8C4F-AC5D-C23AD7B6DA99}" type="presParOf" srcId="{7F99624F-AD6B-6D4E-B837-51F2EFC4B33E}" destId="{6EEDB31C-F307-FA44-8297-1B8E64ACFC63}" srcOrd="2" destOrd="0" presId="urn:microsoft.com/office/officeart/2005/8/layout/default"/>
    <dgm:cxn modelId="{B9A9244D-18EE-9745-9F93-AC4FB2F2AF1D}" type="presParOf" srcId="{7F99624F-AD6B-6D4E-B837-51F2EFC4B33E}" destId="{04F5E7AC-F04B-C643-BC3F-94E4CEE12A08}" srcOrd="3" destOrd="0" presId="urn:microsoft.com/office/officeart/2005/8/layout/default"/>
    <dgm:cxn modelId="{4C8AD10D-57EA-E443-9CF1-6B0614CB666E}" type="presParOf" srcId="{7F99624F-AD6B-6D4E-B837-51F2EFC4B33E}" destId="{BB0E9D37-8325-874F-B302-67CDE2B8D742}" srcOrd="4" destOrd="0" presId="urn:microsoft.com/office/officeart/2005/8/layout/default"/>
    <dgm:cxn modelId="{A3815B4F-9990-A442-AA55-4E12A92D55DD}" type="presParOf" srcId="{7F99624F-AD6B-6D4E-B837-51F2EFC4B33E}" destId="{87D6FE32-D56B-E542-8529-D679CE6F9A00}" srcOrd="5" destOrd="0" presId="urn:microsoft.com/office/officeart/2005/8/layout/default"/>
    <dgm:cxn modelId="{F42AEF93-2A2B-5C4B-A335-2AB44B6FD1FB}" type="presParOf" srcId="{7F99624F-AD6B-6D4E-B837-51F2EFC4B33E}" destId="{A9B6169B-6D5A-CC4A-A687-819DD0B9FA28}" srcOrd="6" destOrd="0" presId="urn:microsoft.com/office/officeart/2005/8/layout/default"/>
    <dgm:cxn modelId="{72664011-1E1B-6F4E-A7F2-7B96A4FAF1A8}" type="presParOf" srcId="{7F99624F-AD6B-6D4E-B837-51F2EFC4B33E}" destId="{9B069420-A887-304D-9DC9-DE0DC4133244}" srcOrd="7" destOrd="0" presId="urn:microsoft.com/office/officeart/2005/8/layout/default"/>
    <dgm:cxn modelId="{82B663F9-6E46-1845-BA72-132103AB762C}" type="presParOf" srcId="{7F99624F-AD6B-6D4E-B837-51F2EFC4B33E}" destId="{1099D8D7-C714-A243-9A1C-28BBA868A6F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BDDAB71-F71D-6E49-A33D-F01C7C74C4AD}" type="doc">
      <dgm:prSet loTypeId="urn:microsoft.com/office/officeart/2005/8/layout/radial4" loCatId="process" qsTypeId="urn:microsoft.com/office/officeart/2005/8/quickstyle/3d1" qsCatId="3D" csTypeId="urn:microsoft.com/office/officeart/2005/8/colors/accent0_3" csCatId="mainScheme" phldr="1"/>
      <dgm:spPr/>
      <dgm:t>
        <a:bodyPr/>
        <a:lstStyle/>
        <a:p>
          <a:endParaRPr lang="en-GB"/>
        </a:p>
      </dgm:t>
    </dgm:pt>
    <dgm:pt modelId="{BEBA9DD7-9E66-C849-94FE-50A4518CBB1E}">
      <dgm:prSet phldrT="[Text]"/>
      <dgm:spPr>
        <a:blipFill>
          <a:blip xmlns:r="http://schemas.openxmlformats.org/officeDocument/2006/relationships" r:embed="rId1"/>
          <a:stretch>
            <a:fillRect l="-7018"/>
          </a:stretch>
        </a:blipFill>
      </dgm:spPr>
      <dgm:t>
        <a:bodyPr/>
        <a:lstStyle/>
        <a:p>
          <a:r>
            <a:rPr lang="en-GR">
              <a:noFill/>
            </a:rPr>
            <a:t> </a:t>
          </a:r>
        </a:p>
      </dgm:t>
    </dgm:pt>
    <dgm:pt modelId="{37910936-E785-C54C-B531-55F613FF5C1B}" type="parTrans" cxnId="{789C7C0D-2C7A-BD4C-97A7-D4E3B9F399CB}">
      <dgm:prSet/>
      <dgm:spPr/>
      <dgm:t>
        <a:bodyPr/>
        <a:lstStyle/>
        <a:p>
          <a:endParaRPr lang="en-GB"/>
        </a:p>
      </dgm:t>
    </dgm:pt>
    <dgm:pt modelId="{A37930A2-7ED7-214C-9324-942E9260B0A9}" type="sibTrans" cxnId="{789C7C0D-2C7A-BD4C-97A7-D4E3B9F399CB}">
      <dgm:prSet/>
      <dgm:spPr/>
    </dgm:pt>
    <dgm:pt modelId="{EED4D527-4C76-AD41-BACE-E2220064A3B2}">
      <dgm:prSet phldrT="[Text]"/>
      <dgm:spPr>
        <a:blipFill>
          <a:blip xmlns:r="http://schemas.openxmlformats.org/officeDocument/2006/relationships" r:embed="rId2"/>
          <a:stretch>
            <a:fillRect l="-5556" t="-2299"/>
          </a:stretch>
        </a:blipFill>
      </dgm:spPr>
      <dgm:t>
        <a:bodyPr/>
        <a:lstStyle/>
        <a:p>
          <a:r>
            <a:rPr lang="en-GR">
              <a:noFill/>
            </a:rPr>
            <a:t> </a:t>
          </a:r>
        </a:p>
      </dgm:t>
    </dgm:pt>
    <dgm:pt modelId="{14F95FA4-02F4-6E4A-820D-0F41070F1DD3}" type="parTrans" cxnId="{644852C4-35CB-0545-9B45-604CFC4680AA}">
      <dgm:prSet/>
      <dgm:spPr/>
      <dgm:t>
        <a:bodyPr/>
        <a:lstStyle/>
        <a:p>
          <a:endParaRPr lang="en-GB"/>
        </a:p>
      </dgm:t>
    </dgm:pt>
    <dgm:pt modelId="{A6DD0909-BA13-9245-BFF6-28FAD0DF4AD1}" type="sibTrans" cxnId="{644852C4-35CB-0545-9B45-604CFC4680AA}">
      <dgm:prSet/>
      <dgm:spPr/>
      <dgm:t>
        <a:bodyPr/>
        <a:lstStyle/>
        <a:p>
          <a:endParaRPr lang="en-GB"/>
        </a:p>
      </dgm:t>
    </dgm:pt>
    <dgm:pt modelId="{34AB4E83-E5B0-E74F-BDC0-EC276F9E2E9E}">
      <dgm:prSet phldrT="[Text]"/>
      <dgm:spPr>
        <a:blipFill>
          <a:blip xmlns:r="http://schemas.openxmlformats.org/officeDocument/2006/relationships" r:embed="rId3"/>
          <a:stretch>
            <a:fillRect l="-4630" t="-2299"/>
          </a:stretch>
        </a:blipFill>
      </dgm:spPr>
      <dgm:t>
        <a:bodyPr/>
        <a:lstStyle/>
        <a:p>
          <a:r>
            <a:rPr lang="en-GR">
              <a:noFill/>
            </a:rPr>
            <a:t> </a:t>
          </a:r>
        </a:p>
      </dgm:t>
    </dgm:pt>
    <dgm:pt modelId="{B8A030F8-B309-F746-90D5-F766BA6E9D9F}" type="parTrans" cxnId="{0A99E2A7-E238-914D-8C07-40960BA11743}">
      <dgm:prSet/>
      <dgm:spPr/>
      <dgm:t>
        <a:bodyPr/>
        <a:lstStyle/>
        <a:p>
          <a:endParaRPr lang="en-GB"/>
        </a:p>
      </dgm:t>
    </dgm:pt>
    <dgm:pt modelId="{48B3BB86-8FD5-684A-870D-8EBF460842ED}" type="sibTrans" cxnId="{0A99E2A7-E238-914D-8C07-40960BA11743}">
      <dgm:prSet/>
      <dgm:spPr/>
      <dgm:t>
        <a:bodyPr/>
        <a:lstStyle/>
        <a:p>
          <a:endParaRPr lang="en-GB"/>
        </a:p>
      </dgm:t>
    </dgm:pt>
    <dgm:pt modelId="{F0AE4164-18FD-1D4D-8DC7-153A552C0F92}">
      <dgm:prSet phldrT="[Text]"/>
      <dgm:spPr>
        <a:blipFill>
          <a:blip xmlns:r="http://schemas.openxmlformats.org/officeDocument/2006/relationships" r:embed="rId4"/>
          <a:stretch>
            <a:fillRect l="-5556" t="-3448"/>
          </a:stretch>
        </a:blipFill>
      </dgm:spPr>
      <dgm:t>
        <a:bodyPr/>
        <a:lstStyle/>
        <a:p>
          <a:r>
            <a:rPr lang="en-GR">
              <a:noFill/>
            </a:rPr>
            <a:t> </a:t>
          </a:r>
        </a:p>
      </dgm:t>
    </dgm:pt>
    <dgm:pt modelId="{6F72A113-8F51-3C43-9D4E-E1258F6B83F6}" type="parTrans" cxnId="{7C56E708-E35C-E641-8EEF-6A0FAE51649A}">
      <dgm:prSet/>
      <dgm:spPr/>
      <dgm:t>
        <a:bodyPr/>
        <a:lstStyle/>
        <a:p>
          <a:endParaRPr lang="en-GB"/>
        </a:p>
      </dgm:t>
    </dgm:pt>
    <dgm:pt modelId="{3A92FD9D-7481-4F45-9D5D-AC7A2166D792}" type="sibTrans" cxnId="{7C56E708-E35C-E641-8EEF-6A0FAE51649A}">
      <dgm:prSet/>
      <dgm:spPr/>
      <dgm:t>
        <a:bodyPr/>
        <a:lstStyle/>
        <a:p>
          <a:endParaRPr lang="en-GB"/>
        </a:p>
      </dgm:t>
    </dgm:pt>
    <dgm:pt modelId="{9B18DE1E-B6C2-A34A-A073-394521A80064}">
      <dgm:prSet phldrT="[Text]"/>
      <dgm:spPr>
        <a:blipFill>
          <a:blip xmlns:r="http://schemas.openxmlformats.org/officeDocument/2006/relationships" r:embed="rId5"/>
          <a:stretch>
            <a:fillRect l="-4630" t="-3448" r="-5556"/>
          </a:stretch>
        </a:blipFill>
      </dgm:spPr>
      <dgm:t>
        <a:bodyPr/>
        <a:lstStyle/>
        <a:p>
          <a:r>
            <a:rPr lang="en-GR">
              <a:noFill/>
            </a:rPr>
            <a:t> </a:t>
          </a:r>
        </a:p>
      </dgm:t>
    </dgm:pt>
    <dgm:pt modelId="{C248794B-194B-2B40-A424-8DA928F3B166}" type="parTrans" cxnId="{A6A256A9-047A-6C48-98A5-C1AF8AD0FD5C}">
      <dgm:prSet/>
      <dgm:spPr/>
      <dgm:t>
        <a:bodyPr/>
        <a:lstStyle/>
        <a:p>
          <a:endParaRPr lang="en-GB"/>
        </a:p>
      </dgm:t>
    </dgm:pt>
    <dgm:pt modelId="{5202C20C-4D28-8042-92D0-52444766C114}" type="sibTrans" cxnId="{A6A256A9-047A-6C48-98A5-C1AF8AD0FD5C}">
      <dgm:prSet/>
      <dgm:spPr/>
      <dgm:t>
        <a:bodyPr/>
        <a:lstStyle/>
        <a:p>
          <a:endParaRPr lang="en-GB"/>
        </a:p>
      </dgm:t>
    </dgm:pt>
    <dgm:pt modelId="{51CA3476-A89E-3A45-97E6-2E4282E027AE}">
      <dgm:prSet/>
      <dgm:spPr/>
      <dgm:t>
        <a:bodyPr/>
        <a:lstStyle/>
        <a:p>
          <a:r>
            <a:rPr lang="en-GR">
              <a:noFill/>
            </a:rPr>
            <a:t> </a:t>
          </a:r>
        </a:p>
      </dgm:t>
    </dgm:pt>
    <dgm:pt modelId="{1B53D9C7-41BA-F34F-AF15-9FEBA482310A}" type="parTrans" cxnId="{33255F60-A930-564D-A255-5407F4250020}">
      <dgm:prSet/>
      <dgm:spPr/>
      <dgm:t>
        <a:bodyPr/>
        <a:lstStyle/>
        <a:p>
          <a:endParaRPr lang="en-GB"/>
        </a:p>
      </dgm:t>
    </dgm:pt>
    <dgm:pt modelId="{F44E7338-AA98-D14A-A3DD-E0020EAD4BB9}" type="sibTrans" cxnId="{33255F60-A930-564D-A255-5407F4250020}">
      <dgm:prSet/>
      <dgm:spPr/>
      <dgm:t>
        <a:bodyPr/>
        <a:lstStyle/>
        <a:p>
          <a:endParaRPr lang="en-GB"/>
        </a:p>
      </dgm:t>
    </dgm:pt>
    <dgm:pt modelId="{0F61F7F9-8C61-AB4C-A74C-9A8B8CE21985}">
      <dgm:prSet/>
      <dgm:spPr/>
      <dgm:t>
        <a:bodyPr/>
        <a:lstStyle/>
        <a:p>
          <a:r>
            <a:rPr lang="en-GR">
              <a:noFill/>
            </a:rPr>
            <a:t> </a:t>
          </a:r>
        </a:p>
      </dgm:t>
    </dgm:pt>
    <dgm:pt modelId="{61123582-B9C7-F847-BD23-A6A91974C113}" type="parTrans" cxnId="{BED5A65C-1149-E447-BD13-1910351F1CFA}">
      <dgm:prSet/>
      <dgm:spPr/>
      <dgm:t>
        <a:bodyPr/>
        <a:lstStyle/>
        <a:p>
          <a:endParaRPr lang="en-GB"/>
        </a:p>
      </dgm:t>
    </dgm:pt>
    <dgm:pt modelId="{AD0E3B0C-65A1-B64F-A01F-E26B7EF2420A}" type="sibTrans" cxnId="{BED5A65C-1149-E447-BD13-1910351F1CFA}">
      <dgm:prSet/>
      <dgm:spPr/>
      <dgm:t>
        <a:bodyPr/>
        <a:lstStyle/>
        <a:p>
          <a:endParaRPr lang="en-GB"/>
        </a:p>
      </dgm:t>
    </dgm:pt>
    <dgm:pt modelId="{0FB772B4-96A6-EF40-ABBC-24801A48D0FA}">
      <dgm:prSet/>
      <dgm:spPr/>
      <dgm:t>
        <a:bodyPr/>
        <a:lstStyle/>
        <a:p>
          <a:r>
            <a:rPr lang="en-GR">
              <a:noFill/>
            </a:rPr>
            <a:t> </a:t>
          </a:r>
        </a:p>
      </dgm:t>
    </dgm:pt>
    <dgm:pt modelId="{64DA8A0D-5267-924C-8BB5-C9EDDEC9EE89}" type="parTrans" cxnId="{6F686A9D-0C63-B347-8CA9-25C07A8B6E21}">
      <dgm:prSet/>
      <dgm:spPr/>
      <dgm:t>
        <a:bodyPr/>
        <a:lstStyle/>
        <a:p>
          <a:endParaRPr lang="en-GB"/>
        </a:p>
      </dgm:t>
    </dgm:pt>
    <dgm:pt modelId="{270E6A8A-5A60-7645-94C5-6B4BDA40A2C0}" type="sibTrans" cxnId="{6F686A9D-0C63-B347-8CA9-25C07A8B6E21}">
      <dgm:prSet/>
      <dgm:spPr/>
      <dgm:t>
        <a:bodyPr/>
        <a:lstStyle/>
        <a:p>
          <a:endParaRPr lang="en-GB"/>
        </a:p>
      </dgm:t>
    </dgm:pt>
    <dgm:pt modelId="{ECF687EF-9CCB-FF43-9651-56CE39650E16}">
      <dgm:prSet/>
      <dgm:spPr/>
      <dgm:t>
        <a:bodyPr/>
        <a:lstStyle/>
        <a:p>
          <a:r>
            <a:rPr lang="en-GR">
              <a:noFill/>
            </a:rPr>
            <a:t> </a:t>
          </a:r>
        </a:p>
      </dgm:t>
    </dgm:pt>
    <dgm:pt modelId="{C05B5D3B-8F6D-C346-A7E6-6AB316501F54}" type="parTrans" cxnId="{3B99D40B-41A1-5C42-B712-D410B3AF5565}">
      <dgm:prSet/>
      <dgm:spPr/>
      <dgm:t>
        <a:bodyPr/>
        <a:lstStyle/>
        <a:p>
          <a:endParaRPr lang="en-GB"/>
        </a:p>
      </dgm:t>
    </dgm:pt>
    <dgm:pt modelId="{0A50DCC0-8812-6145-A468-8A4B89000821}" type="sibTrans" cxnId="{3B99D40B-41A1-5C42-B712-D410B3AF5565}">
      <dgm:prSet/>
      <dgm:spPr/>
      <dgm:t>
        <a:bodyPr/>
        <a:lstStyle/>
        <a:p>
          <a:endParaRPr lang="en-GB"/>
        </a:p>
      </dgm:t>
    </dgm:pt>
    <dgm:pt modelId="{A3E5222A-1C4D-2A42-9297-E7BF5EF34E9E}">
      <dgm:prSet/>
      <dgm:spPr/>
      <dgm:t>
        <a:bodyPr/>
        <a:lstStyle/>
        <a:p>
          <a:r>
            <a:rPr lang="en-GR">
              <a:noFill/>
            </a:rPr>
            <a:t> </a:t>
          </a:r>
        </a:p>
      </dgm:t>
    </dgm:pt>
    <dgm:pt modelId="{CBE460EC-0DAC-0B4E-88FE-1D94CCD0515A}" type="parTrans" cxnId="{F758EFAD-9A0E-5E43-94C8-F07239384984}">
      <dgm:prSet/>
      <dgm:spPr/>
      <dgm:t>
        <a:bodyPr/>
        <a:lstStyle/>
        <a:p>
          <a:endParaRPr lang="en-GB"/>
        </a:p>
      </dgm:t>
    </dgm:pt>
    <dgm:pt modelId="{E0255EB9-495B-CB4B-B6CA-4ADD1311EBAC}" type="sibTrans" cxnId="{F758EFAD-9A0E-5E43-94C8-F07239384984}">
      <dgm:prSet/>
      <dgm:spPr/>
      <dgm:t>
        <a:bodyPr/>
        <a:lstStyle/>
        <a:p>
          <a:endParaRPr lang="en-GB"/>
        </a:p>
      </dgm:t>
    </dgm:pt>
    <dgm:pt modelId="{039141ED-8AE2-2F45-875B-DB33F634D829}">
      <dgm:prSet/>
      <dgm:spPr/>
      <dgm:t>
        <a:bodyPr/>
        <a:lstStyle/>
        <a:p>
          <a:r>
            <a:rPr lang="en-GR">
              <a:noFill/>
            </a:rPr>
            <a:t> </a:t>
          </a:r>
        </a:p>
      </dgm:t>
    </dgm:pt>
    <dgm:pt modelId="{A55718F4-E051-7647-B71B-33E65B29DD1B}" type="parTrans" cxnId="{C1308D05-CA45-0840-A3EE-A47FE8948BAA}">
      <dgm:prSet/>
      <dgm:spPr/>
      <dgm:t>
        <a:bodyPr/>
        <a:lstStyle/>
        <a:p>
          <a:endParaRPr lang="en-GB"/>
        </a:p>
      </dgm:t>
    </dgm:pt>
    <dgm:pt modelId="{827DAD8D-5633-D540-A05C-B8FC86BE41A1}" type="sibTrans" cxnId="{C1308D05-CA45-0840-A3EE-A47FE8948BAA}">
      <dgm:prSet/>
      <dgm:spPr/>
      <dgm:t>
        <a:bodyPr/>
        <a:lstStyle/>
        <a:p>
          <a:endParaRPr lang="en-GB"/>
        </a:p>
      </dgm:t>
    </dgm:pt>
    <dgm:pt modelId="{CB1B9B0C-5A08-5E4A-80A1-E8248D429947}">
      <dgm:prSet/>
      <dgm:spPr/>
      <dgm:t>
        <a:bodyPr/>
        <a:lstStyle/>
        <a:p>
          <a:r>
            <a:rPr lang="en-GR">
              <a:noFill/>
            </a:rPr>
            <a:t> </a:t>
          </a:r>
        </a:p>
      </dgm:t>
    </dgm:pt>
    <dgm:pt modelId="{0385E754-7A11-7040-BAC7-8A88C6C41A7E}" type="parTrans" cxnId="{DC9AD783-AF07-0B45-A883-E2734A32B4F0}">
      <dgm:prSet/>
      <dgm:spPr/>
      <dgm:t>
        <a:bodyPr/>
        <a:lstStyle/>
        <a:p>
          <a:endParaRPr lang="en-GB"/>
        </a:p>
      </dgm:t>
    </dgm:pt>
    <dgm:pt modelId="{77C6EC8C-70DA-DE4B-A3AB-B45C8079572A}" type="sibTrans" cxnId="{DC9AD783-AF07-0B45-A883-E2734A32B4F0}">
      <dgm:prSet/>
      <dgm:spPr/>
      <dgm:t>
        <a:bodyPr/>
        <a:lstStyle/>
        <a:p>
          <a:endParaRPr lang="en-GB"/>
        </a:p>
      </dgm:t>
    </dgm:pt>
    <dgm:pt modelId="{DF7C37D7-0078-A947-8910-F4A05DB6A76A}">
      <dgm:prSet/>
      <dgm:spPr/>
      <dgm:t>
        <a:bodyPr/>
        <a:lstStyle/>
        <a:p>
          <a:r>
            <a:rPr lang="en-GR">
              <a:noFill/>
            </a:rPr>
            <a:t> </a:t>
          </a:r>
        </a:p>
      </dgm:t>
    </dgm:pt>
    <dgm:pt modelId="{723016BA-5A5A-8C4A-9CB2-FD6D36D5D379}" type="parTrans" cxnId="{D1098F42-A0A7-D246-B998-4B72A53E8949}">
      <dgm:prSet/>
      <dgm:spPr/>
      <dgm:t>
        <a:bodyPr/>
        <a:lstStyle/>
        <a:p>
          <a:endParaRPr lang="en-GB"/>
        </a:p>
      </dgm:t>
    </dgm:pt>
    <dgm:pt modelId="{21333241-F9B3-C24C-9BF9-1248793608F5}" type="sibTrans" cxnId="{D1098F42-A0A7-D246-B998-4B72A53E8949}">
      <dgm:prSet/>
      <dgm:spPr/>
      <dgm:t>
        <a:bodyPr/>
        <a:lstStyle/>
        <a:p>
          <a:endParaRPr lang="en-GB"/>
        </a:p>
      </dgm:t>
    </dgm:pt>
    <dgm:pt modelId="{B6667466-572F-F845-8B37-81AD1DB7F974}" type="pres">
      <dgm:prSet presAssocID="{ABDDAB71-F71D-6E49-A33D-F01C7C74C4AD}" presName="cycle" presStyleCnt="0">
        <dgm:presLayoutVars>
          <dgm:chMax val="1"/>
          <dgm:dir/>
          <dgm:animLvl val="ctr"/>
          <dgm:resizeHandles val="exact"/>
        </dgm:presLayoutVars>
      </dgm:prSet>
      <dgm:spPr/>
    </dgm:pt>
    <dgm:pt modelId="{3FA05C96-01E7-4944-AA0D-BC7433562815}" type="pres">
      <dgm:prSet presAssocID="{BEBA9DD7-9E66-C849-94FE-50A4518CBB1E}" presName="centerShape" presStyleLbl="node0" presStyleIdx="0" presStyleCnt="1"/>
      <dgm:spPr/>
    </dgm:pt>
    <dgm:pt modelId="{8617214E-37AB-ED44-9A87-5A913B2FF27D}" type="pres">
      <dgm:prSet presAssocID="{C248794B-194B-2B40-A424-8DA928F3B166}" presName="parTrans" presStyleLbl="bgSibTrans2D1" presStyleIdx="0" presStyleCnt="4"/>
      <dgm:spPr/>
    </dgm:pt>
    <dgm:pt modelId="{4FCC282A-F66B-0F4E-AC87-06F3A5AEF966}" type="pres">
      <dgm:prSet presAssocID="{9B18DE1E-B6C2-A34A-A073-394521A80064}" presName="node" presStyleLbl="node1" presStyleIdx="0" presStyleCnt="4">
        <dgm:presLayoutVars>
          <dgm:bulletEnabled val="1"/>
        </dgm:presLayoutVars>
      </dgm:prSet>
      <dgm:spPr/>
    </dgm:pt>
    <dgm:pt modelId="{27FA0947-1FD7-F94E-8D8F-6155B336BA93}" type="pres">
      <dgm:prSet presAssocID="{14F95FA4-02F4-6E4A-820D-0F41070F1DD3}" presName="parTrans" presStyleLbl="bgSibTrans2D1" presStyleIdx="1" presStyleCnt="4"/>
      <dgm:spPr/>
    </dgm:pt>
    <dgm:pt modelId="{B5CC26A6-822F-354C-AE9C-7C9087B5D92F}" type="pres">
      <dgm:prSet presAssocID="{EED4D527-4C76-AD41-BACE-E2220064A3B2}" presName="node" presStyleLbl="node1" presStyleIdx="1" presStyleCnt="4">
        <dgm:presLayoutVars>
          <dgm:bulletEnabled val="1"/>
        </dgm:presLayoutVars>
      </dgm:prSet>
      <dgm:spPr/>
    </dgm:pt>
    <dgm:pt modelId="{037CF9DC-072B-7B41-A549-A6CFA770D0F8}" type="pres">
      <dgm:prSet presAssocID="{B8A030F8-B309-F746-90D5-F766BA6E9D9F}" presName="parTrans" presStyleLbl="bgSibTrans2D1" presStyleIdx="2" presStyleCnt="4"/>
      <dgm:spPr/>
    </dgm:pt>
    <dgm:pt modelId="{DB0E1A72-F783-1745-A1D6-DFB03B43860B}" type="pres">
      <dgm:prSet presAssocID="{34AB4E83-E5B0-E74F-BDC0-EC276F9E2E9E}" presName="node" presStyleLbl="node1" presStyleIdx="2" presStyleCnt="4">
        <dgm:presLayoutVars>
          <dgm:bulletEnabled val="1"/>
        </dgm:presLayoutVars>
      </dgm:prSet>
      <dgm:spPr/>
    </dgm:pt>
    <dgm:pt modelId="{784AABC5-227B-B749-8938-1B2C7DECECD3}" type="pres">
      <dgm:prSet presAssocID="{6F72A113-8F51-3C43-9D4E-E1258F6B83F6}" presName="parTrans" presStyleLbl="bgSibTrans2D1" presStyleIdx="3" presStyleCnt="4"/>
      <dgm:spPr/>
    </dgm:pt>
    <dgm:pt modelId="{257B00CD-8F7A-B344-8DCC-00ECCDEF93EE}" type="pres">
      <dgm:prSet presAssocID="{F0AE4164-18FD-1D4D-8DC7-153A552C0F92}" presName="node" presStyleLbl="node1" presStyleIdx="3" presStyleCnt="4">
        <dgm:presLayoutVars>
          <dgm:bulletEnabled val="1"/>
        </dgm:presLayoutVars>
      </dgm:prSet>
      <dgm:spPr/>
    </dgm:pt>
  </dgm:ptLst>
  <dgm:cxnLst>
    <dgm:cxn modelId="{23D5EC03-0D91-1D49-B436-CDDF7C03C012}" type="presOf" srcId="{CB1B9B0C-5A08-5E4A-80A1-E8248D429947}" destId="{257B00CD-8F7A-B344-8DCC-00ECCDEF93EE}" srcOrd="0" destOrd="1" presId="urn:microsoft.com/office/officeart/2005/8/layout/radial4"/>
    <dgm:cxn modelId="{C1308D05-CA45-0840-A3EE-A47FE8948BAA}" srcId="{34AB4E83-E5B0-E74F-BDC0-EC276F9E2E9E}" destId="{039141ED-8AE2-2F45-875B-DB33F634D829}" srcOrd="1" destOrd="0" parTransId="{A55718F4-E051-7647-B71B-33E65B29DD1B}" sibTransId="{827DAD8D-5633-D540-A05C-B8FC86BE41A1}"/>
    <dgm:cxn modelId="{7C56E708-E35C-E641-8EEF-6A0FAE51649A}" srcId="{BEBA9DD7-9E66-C849-94FE-50A4518CBB1E}" destId="{F0AE4164-18FD-1D4D-8DC7-153A552C0F92}" srcOrd="3" destOrd="0" parTransId="{6F72A113-8F51-3C43-9D4E-E1258F6B83F6}" sibTransId="{3A92FD9D-7481-4F45-9D5D-AC7A2166D792}"/>
    <dgm:cxn modelId="{3B99D40B-41A1-5C42-B712-D410B3AF5565}" srcId="{EED4D527-4C76-AD41-BACE-E2220064A3B2}" destId="{ECF687EF-9CCB-FF43-9651-56CE39650E16}" srcOrd="1" destOrd="0" parTransId="{C05B5D3B-8F6D-C346-A7E6-6AB316501F54}" sibTransId="{0A50DCC0-8812-6145-A468-8A4B89000821}"/>
    <dgm:cxn modelId="{789C7C0D-2C7A-BD4C-97A7-D4E3B9F399CB}" srcId="{ABDDAB71-F71D-6E49-A33D-F01C7C74C4AD}" destId="{BEBA9DD7-9E66-C849-94FE-50A4518CBB1E}" srcOrd="0" destOrd="0" parTransId="{37910936-E785-C54C-B531-55F613FF5C1B}" sibTransId="{A37930A2-7ED7-214C-9324-942E9260B0A9}"/>
    <dgm:cxn modelId="{B89B672C-EDE7-3547-ACEE-4E84BF5087D5}" type="presOf" srcId="{DF7C37D7-0078-A947-8910-F4A05DB6A76A}" destId="{257B00CD-8F7A-B344-8DCC-00ECCDEF93EE}" srcOrd="0" destOrd="2" presId="urn:microsoft.com/office/officeart/2005/8/layout/radial4"/>
    <dgm:cxn modelId="{EE8E8232-1D9B-5647-8B18-536DF079AC2B}" type="presOf" srcId="{0FB772B4-96A6-EF40-ABBC-24801A48D0FA}" destId="{B5CC26A6-822F-354C-AE9C-7C9087B5D92F}" srcOrd="0" destOrd="1" presId="urn:microsoft.com/office/officeart/2005/8/layout/radial4"/>
    <dgm:cxn modelId="{A2253333-58E7-DF4C-8E8E-770FD184B4CA}" type="presOf" srcId="{14F95FA4-02F4-6E4A-820D-0F41070F1DD3}" destId="{27FA0947-1FD7-F94E-8D8F-6155B336BA93}" srcOrd="0" destOrd="0" presId="urn:microsoft.com/office/officeart/2005/8/layout/radial4"/>
    <dgm:cxn modelId="{D1098F42-A0A7-D246-B998-4B72A53E8949}" srcId="{F0AE4164-18FD-1D4D-8DC7-153A552C0F92}" destId="{DF7C37D7-0078-A947-8910-F4A05DB6A76A}" srcOrd="1" destOrd="0" parTransId="{723016BA-5A5A-8C4A-9CB2-FD6D36D5D379}" sibTransId="{21333241-F9B3-C24C-9BF9-1248793608F5}"/>
    <dgm:cxn modelId="{51DE6850-D28F-0041-9E51-A91C96839FE9}" type="presOf" srcId="{EED4D527-4C76-AD41-BACE-E2220064A3B2}" destId="{B5CC26A6-822F-354C-AE9C-7C9087B5D92F}" srcOrd="0" destOrd="0" presId="urn:microsoft.com/office/officeart/2005/8/layout/radial4"/>
    <dgm:cxn modelId="{BED5A65C-1149-E447-BD13-1910351F1CFA}" srcId="{9B18DE1E-B6C2-A34A-A073-394521A80064}" destId="{0F61F7F9-8C61-AB4C-A74C-9A8B8CE21985}" srcOrd="1" destOrd="0" parTransId="{61123582-B9C7-F847-BD23-A6A91974C113}" sibTransId="{AD0E3B0C-65A1-B64F-A01F-E26B7EF2420A}"/>
    <dgm:cxn modelId="{33255F60-A930-564D-A255-5407F4250020}" srcId="{9B18DE1E-B6C2-A34A-A073-394521A80064}" destId="{51CA3476-A89E-3A45-97E6-2E4282E027AE}" srcOrd="0" destOrd="0" parTransId="{1B53D9C7-41BA-F34F-AF15-9FEBA482310A}" sibTransId="{F44E7338-AA98-D14A-A3DD-E0020EAD4BB9}"/>
    <dgm:cxn modelId="{D112087F-A673-A748-90DD-0788ED324909}" type="presOf" srcId="{ECF687EF-9CCB-FF43-9651-56CE39650E16}" destId="{B5CC26A6-822F-354C-AE9C-7C9087B5D92F}" srcOrd="0" destOrd="2" presId="urn:microsoft.com/office/officeart/2005/8/layout/radial4"/>
    <dgm:cxn modelId="{DC9AD783-AF07-0B45-A883-E2734A32B4F0}" srcId="{F0AE4164-18FD-1D4D-8DC7-153A552C0F92}" destId="{CB1B9B0C-5A08-5E4A-80A1-E8248D429947}" srcOrd="0" destOrd="0" parTransId="{0385E754-7A11-7040-BAC7-8A88C6C41A7E}" sibTransId="{77C6EC8C-70DA-DE4B-A3AB-B45C8079572A}"/>
    <dgm:cxn modelId="{008AA68A-B20A-AA49-BC67-546B88080944}" type="presOf" srcId="{BEBA9DD7-9E66-C849-94FE-50A4518CBB1E}" destId="{3FA05C96-01E7-4944-AA0D-BC7433562815}" srcOrd="0" destOrd="0" presId="urn:microsoft.com/office/officeart/2005/8/layout/radial4"/>
    <dgm:cxn modelId="{4CB4DB93-2555-2243-ADBF-BA4E470BE134}" type="presOf" srcId="{C248794B-194B-2B40-A424-8DA928F3B166}" destId="{8617214E-37AB-ED44-9A87-5A913B2FF27D}" srcOrd="0" destOrd="0" presId="urn:microsoft.com/office/officeart/2005/8/layout/radial4"/>
    <dgm:cxn modelId="{C3D69F96-1539-3247-AA82-DBA256F12A4C}" type="presOf" srcId="{34AB4E83-E5B0-E74F-BDC0-EC276F9E2E9E}" destId="{DB0E1A72-F783-1745-A1D6-DFB03B43860B}" srcOrd="0" destOrd="0" presId="urn:microsoft.com/office/officeart/2005/8/layout/radial4"/>
    <dgm:cxn modelId="{22944397-0229-7A48-B051-250838A9FFBF}" type="presOf" srcId="{0F61F7F9-8C61-AB4C-A74C-9A8B8CE21985}" destId="{4FCC282A-F66B-0F4E-AC87-06F3A5AEF966}" srcOrd="0" destOrd="2" presId="urn:microsoft.com/office/officeart/2005/8/layout/radial4"/>
    <dgm:cxn modelId="{6F686A9D-0C63-B347-8CA9-25C07A8B6E21}" srcId="{EED4D527-4C76-AD41-BACE-E2220064A3B2}" destId="{0FB772B4-96A6-EF40-ABBC-24801A48D0FA}" srcOrd="0" destOrd="0" parTransId="{64DA8A0D-5267-924C-8BB5-C9EDDEC9EE89}" sibTransId="{270E6A8A-5A60-7645-94C5-6B4BDA40A2C0}"/>
    <dgm:cxn modelId="{68030B9E-758A-C044-8461-143EE89C5492}" type="presOf" srcId="{ABDDAB71-F71D-6E49-A33D-F01C7C74C4AD}" destId="{B6667466-572F-F845-8B37-81AD1DB7F974}" srcOrd="0" destOrd="0" presId="urn:microsoft.com/office/officeart/2005/8/layout/radial4"/>
    <dgm:cxn modelId="{0A99E2A7-E238-914D-8C07-40960BA11743}" srcId="{BEBA9DD7-9E66-C849-94FE-50A4518CBB1E}" destId="{34AB4E83-E5B0-E74F-BDC0-EC276F9E2E9E}" srcOrd="2" destOrd="0" parTransId="{B8A030F8-B309-F746-90D5-F766BA6E9D9F}" sibTransId="{48B3BB86-8FD5-684A-870D-8EBF460842ED}"/>
    <dgm:cxn modelId="{A6A256A9-047A-6C48-98A5-C1AF8AD0FD5C}" srcId="{BEBA9DD7-9E66-C849-94FE-50A4518CBB1E}" destId="{9B18DE1E-B6C2-A34A-A073-394521A80064}" srcOrd="0" destOrd="0" parTransId="{C248794B-194B-2B40-A424-8DA928F3B166}" sibTransId="{5202C20C-4D28-8042-92D0-52444766C114}"/>
    <dgm:cxn modelId="{F758EFAD-9A0E-5E43-94C8-F07239384984}" srcId="{34AB4E83-E5B0-E74F-BDC0-EC276F9E2E9E}" destId="{A3E5222A-1C4D-2A42-9297-E7BF5EF34E9E}" srcOrd="0" destOrd="0" parTransId="{CBE460EC-0DAC-0B4E-88FE-1D94CCD0515A}" sibTransId="{E0255EB9-495B-CB4B-B6CA-4ADD1311EBAC}"/>
    <dgm:cxn modelId="{4251CCB0-A8FE-EA44-A3B5-C380F04E531E}" type="presOf" srcId="{9B18DE1E-B6C2-A34A-A073-394521A80064}" destId="{4FCC282A-F66B-0F4E-AC87-06F3A5AEF966}" srcOrd="0" destOrd="0" presId="urn:microsoft.com/office/officeart/2005/8/layout/radial4"/>
    <dgm:cxn modelId="{591600B4-F590-F04E-A068-575773F8D492}" type="presOf" srcId="{B8A030F8-B309-F746-90D5-F766BA6E9D9F}" destId="{037CF9DC-072B-7B41-A549-A6CFA770D0F8}" srcOrd="0" destOrd="0" presId="urn:microsoft.com/office/officeart/2005/8/layout/radial4"/>
    <dgm:cxn modelId="{92D731BE-1849-BB49-8827-8A6DD7D0E585}" type="presOf" srcId="{6F72A113-8F51-3C43-9D4E-E1258F6B83F6}" destId="{784AABC5-227B-B749-8938-1B2C7DECECD3}" srcOrd="0" destOrd="0" presId="urn:microsoft.com/office/officeart/2005/8/layout/radial4"/>
    <dgm:cxn modelId="{644852C4-35CB-0545-9B45-604CFC4680AA}" srcId="{BEBA9DD7-9E66-C849-94FE-50A4518CBB1E}" destId="{EED4D527-4C76-AD41-BACE-E2220064A3B2}" srcOrd="1" destOrd="0" parTransId="{14F95FA4-02F4-6E4A-820D-0F41070F1DD3}" sibTransId="{A6DD0909-BA13-9245-BFF6-28FAD0DF4AD1}"/>
    <dgm:cxn modelId="{E967EECC-212D-C84B-A0E4-D420F6D29FCE}" type="presOf" srcId="{039141ED-8AE2-2F45-875B-DB33F634D829}" destId="{DB0E1A72-F783-1745-A1D6-DFB03B43860B}" srcOrd="0" destOrd="2" presId="urn:microsoft.com/office/officeart/2005/8/layout/radial4"/>
    <dgm:cxn modelId="{0E1924CD-A32F-8243-AD80-E9F85F390558}" type="presOf" srcId="{51CA3476-A89E-3A45-97E6-2E4282E027AE}" destId="{4FCC282A-F66B-0F4E-AC87-06F3A5AEF966}" srcOrd="0" destOrd="1" presId="urn:microsoft.com/office/officeart/2005/8/layout/radial4"/>
    <dgm:cxn modelId="{72FF84CF-295C-F44D-9718-60E3C034917F}" type="presOf" srcId="{A3E5222A-1C4D-2A42-9297-E7BF5EF34E9E}" destId="{DB0E1A72-F783-1745-A1D6-DFB03B43860B}" srcOrd="0" destOrd="1" presId="urn:microsoft.com/office/officeart/2005/8/layout/radial4"/>
    <dgm:cxn modelId="{067FC2E3-C5DE-E140-B802-47598160516D}" type="presOf" srcId="{F0AE4164-18FD-1D4D-8DC7-153A552C0F92}" destId="{257B00CD-8F7A-B344-8DCC-00ECCDEF93EE}" srcOrd="0" destOrd="0" presId="urn:microsoft.com/office/officeart/2005/8/layout/radial4"/>
    <dgm:cxn modelId="{4A91543A-0BB3-7740-8543-1524513D11A0}" type="presParOf" srcId="{B6667466-572F-F845-8B37-81AD1DB7F974}" destId="{3FA05C96-01E7-4944-AA0D-BC7433562815}" srcOrd="0" destOrd="0" presId="urn:microsoft.com/office/officeart/2005/8/layout/radial4"/>
    <dgm:cxn modelId="{D2C4B15B-C8F9-7143-B85A-9526D5F3EEA8}" type="presParOf" srcId="{B6667466-572F-F845-8B37-81AD1DB7F974}" destId="{8617214E-37AB-ED44-9A87-5A913B2FF27D}" srcOrd="1" destOrd="0" presId="urn:microsoft.com/office/officeart/2005/8/layout/radial4"/>
    <dgm:cxn modelId="{4D9BA4F2-2BF1-964D-8809-FEBB0D847F3A}" type="presParOf" srcId="{B6667466-572F-F845-8B37-81AD1DB7F974}" destId="{4FCC282A-F66B-0F4E-AC87-06F3A5AEF966}" srcOrd="2" destOrd="0" presId="urn:microsoft.com/office/officeart/2005/8/layout/radial4"/>
    <dgm:cxn modelId="{701F60D0-7AAB-BD40-8EE8-681FAC51997A}" type="presParOf" srcId="{B6667466-572F-F845-8B37-81AD1DB7F974}" destId="{27FA0947-1FD7-F94E-8D8F-6155B336BA93}" srcOrd="3" destOrd="0" presId="urn:microsoft.com/office/officeart/2005/8/layout/radial4"/>
    <dgm:cxn modelId="{84A12EAA-B6EA-7A4F-903C-AEFEB4E6C5AA}" type="presParOf" srcId="{B6667466-572F-F845-8B37-81AD1DB7F974}" destId="{B5CC26A6-822F-354C-AE9C-7C9087B5D92F}" srcOrd="4" destOrd="0" presId="urn:microsoft.com/office/officeart/2005/8/layout/radial4"/>
    <dgm:cxn modelId="{8301F5D4-77A8-814D-9135-63B11E312E84}" type="presParOf" srcId="{B6667466-572F-F845-8B37-81AD1DB7F974}" destId="{037CF9DC-072B-7B41-A549-A6CFA770D0F8}" srcOrd="5" destOrd="0" presId="urn:microsoft.com/office/officeart/2005/8/layout/radial4"/>
    <dgm:cxn modelId="{E7C065B6-F6A9-7547-9333-B4224F886F9B}" type="presParOf" srcId="{B6667466-572F-F845-8B37-81AD1DB7F974}" destId="{DB0E1A72-F783-1745-A1D6-DFB03B43860B}" srcOrd="6" destOrd="0" presId="urn:microsoft.com/office/officeart/2005/8/layout/radial4"/>
    <dgm:cxn modelId="{29405700-297C-FD44-B29E-769F67833497}" type="presParOf" srcId="{B6667466-572F-F845-8B37-81AD1DB7F974}" destId="{784AABC5-227B-B749-8938-1B2C7DECECD3}" srcOrd="7" destOrd="0" presId="urn:microsoft.com/office/officeart/2005/8/layout/radial4"/>
    <dgm:cxn modelId="{F4A13750-4710-6E42-ADF6-10F0618457B4}" type="presParOf" srcId="{B6667466-572F-F845-8B37-81AD1DB7F974}" destId="{257B00CD-8F7A-B344-8DCC-00ECCDEF93EE}"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DF38115-5843-4FD2-8EFD-F3C1E1730D2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48DB5DC-B7E0-4058-8CA0-EEA19656033E}">
      <dgm:prSet/>
      <dgm:spPr/>
      <dgm:t>
        <a:bodyPr/>
        <a:lstStyle/>
        <a:p>
          <a:r>
            <a:rPr lang="en-US"/>
            <a:t>TwitterAPI</a:t>
          </a:r>
        </a:p>
      </dgm:t>
    </dgm:pt>
    <dgm:pt modelId="{FE85E300-377C-415F-8DC1-AFA018CA9E27}" type="parTrans" cxnId="{967D43CC-F835-4861-AED5-C488B25840DD}">
      <dgm:prSet/>
      <dgm:spPr/>
      <dgm:t>
        <a:bodyPr/>
        <a:lstStyle/>
        <a:p>
          <a:endParaRPr lang="en-US"/>
        </a:p>
      </dgm:t>
    </dgm:pt>
    <dgm:pt modelId="{42D9645B-0C96-47C9-9F7A-948C0B92867B}" type="sibTrans" cxnId="{967D43CC-F835-4861-AED5-C488B25840DD}">
      <dgm:prSet/>
      <dgm:spPr/>
      <dgm:t>
        <a:bodyPr/>
        <a:lstStyle/>
        <a:p>
          <a:endParaRPr lang="en-US"/>
        </a:p>
      </dgm:t>
    </dgm:pt>
    <dgm:pt modelId="{F56D6DD4-B042-4C87-8A8A-79AA95DDC011}">
      <dgm:prSet/>
      <dgm:spPr/>
      <dgm:t>
        <a:bodyPr/>
        <a:lstStyle/>
        <a:p>
          <a:r>
            <a:rPr lang="el-GR"/>
            <a:t>Είσοδος: Ερώτημα ανάζητησης</a:t>
          </a:r>
          <a:endParaRPr lang="en-US"/>
        </a:p>
      </dgm:t>
    </dgm:pt>
    <dgm:pt modelId="{C8A1B998-7461-44DD-AEAA-7131D64E0905}" type="parTrans" cxnId="{3C902B8E-E10B-47A6-9A8E-2EAAA8BB5FB3}">
      <dgm:prSet/>
      <dgm:spPr/>
      <dgm:t>
        <a:bodyPr/>
        <a:lstStyle/>
        <a:p>
          <a:endParaRPr lang="en-US"/>
        </a:p>
      </dgm:t>
    </dgm:pt>
    <dgm:pt modelId="{7BCEA4F1-4776-4DDB-BAF3-1DB17963A83C}" type="sibTrans" cxnId="{3C902B8E-E10B-47A6-9A8E-2EAAA8BB5FB3}">
      <dgm:prSet/>
      <dgm:spPr/>
      <dgm:t>
        <a:bodyPr/>
        <a:lstStyle/>
        <a:p>
          <a:endParaRPr lang="en-US"/>
        </a:p>
      </dgm:t>
    </dgm:pt>
    <dgm:pt modelId="{A4801BCF-D014-48A7-BD31-C91E22A0236B}">
      <dgm:prSet/>
      <dgm:spPr/>
      <dgm:t>
        <a:bodyPr/>
        <a:lstStyle/>
        <a:p>
          <a:r>
            <a:rPr lang="el-GR"/>
            <a:t>Έξοδος: Λίστα με </a:t>
          </a:r>
          <a:r>
            <a:rPr lang="en-US"/>
            <a:t>Twitter user objects</a:t>
          </a:r>
        </a:p>
      </dgm:t>
    </dgm:pt>
    <dgm:pt modelId="{37D909BC-1CBE-45F9-86F8-1046A6C03CCF}" type="parTrans" cxnId="{2AC26401-49F0-449C-9D27-96C010C915FE}">
      <dgm:prSet/>
      <dgm:spPr/>
      <dgm:t>
        <a:bodyPr/>
        <a:lstStyle/>
        <a:p>
          <a:endParaRPr lang="en-US"/>
        </a:p>
      </dgm:t>
    </dgm:pt>
    <dgm:pt modelId="{0B97A313-2DD7-4E7E-9FA6-C54D243CB32C}" type="sibTrans" cxnId="{2AC26401-49F0-449C-9D27-96C010C915FE}">
      <dgm:prSet/>
      <dgm:spPr/>
      <dgm:t>
        <a:bodyPr/>
        <a:lstStyle/>
        <a:p>
          <a:endParaRPr lang="en-US"/>
        </a:p>
      </dgm:t>
    </dgm:pt>
    <dgm:pt modelId="{7763D846-3D98-4DC7-8FE9-F12CDA981FB6}">
      <dgm:prSet/>
      <dgm:spPr/>
      <dgm:t>
        <a:bodyPr/>
        <a:lstStyle/>
        <a:p>
          <a:r>
            <a:rPr lang="en-US"/>
            <a:t>Custom Search JSON API</a:t>
          </a:r>
        </a:p>
      </dgm:t>
    </dgm:pt>
    <dgm:pt modelId="{1135BF0C-F1C4-4746-A18C-2AB690BBCC1A}" type="parTrans" cxnId="{5DAC26AC-5379-475A-A056-443B5DF89FA1}">
      <dgm:prSet/>
      <dgm:spPr/>
      <dgm:t>
        <a:bodyPr/>
        <a:lstStyle/>
        <a:p>
          <a:endParaRPr lang="en-US"/>
        </a:p>
      </dgm:t>
    </dgm:pt>
    <dgm:pt modelId="{84467915-69AD-45ED-AC32-53B3D10AB58D}" type="sibTrans" cxnId="{5DAC26AC-5379-475A-A056-443B5DF89FA1}">
      <dgm:prSet/>
      <dgm:spPr/>
      <dgm:t>
        <a:bodyPr/>
        <a:lstStyle/>
        <a:p>
          <a:endParaRPr lang="en-US"/>
        </a:p>
      </dgm:t>
    </dgm:pt>
    <dgm:pt modelId="{5849989B-55EB-48E4-8CD0-4A3EE2954D1A}">
      <dgm:prSet/>
      <dgm:spPr/>
      <dgm:t>
        <a:bodyPr/>
        <a:lstStyle/>
        <a:p>
          <a:r>
            <a:rPr lang="el-GR" dirty="0" err="1"/>
            <a:t>Ερωτ</a:t>
          </a:r>
          <a:r>
            <a:rPr lang="en-US" dirty="0" err="1"/>
            <a:t>ή</a:t>
          </a:r>
          <a:r>
            <a:rPr lang="el-GR" dirty="0" err="1"/>
            <a:t>ματα</a:t>
          </a:r>
          <a:r>
            <a:rPr lang="el-GR" dirty="0"/>
            <a:t> Αναζήτησης της μορφής: «Ερώτημα αναζήτησης </a:t>
          </a:r>
          <a:r>
            <a:rPr lang="en-US" dirty="0"/>
            <a:t>Twitter</a:t>
          </a:r>
          <a:r>
            <a:rPr lang="el-GR" dirty="0"/>
            <a:t>»</a:t>
          </a:r>
          <a:endParaRPr lang="en-US" dirty="0"/>
        </a:p>
      </dgm:t>
    </dgm:pt>
    <dgm:pt modelId="{3B16EE8F-50A8-4D1A-B151-7AD4B9706D0C}" type="parTrans" cxnId="{6C46614A-0FFD-4571-9D65-C3E3BFAEA78C}">
      <dgm:prSet/>
      <dgm:spPr/>
      <dgm:t>
        <a:bodyPr/>
        <a:lstStyle/>
        <a:p>
          <a:endParaRPr lang="en-US"/>
        </a:p>
      </dgm:t>
    </dgm:pt>
    <dgm:pt modelId="{1EF08C03-0CB7-49F2-B742-A751E11BA89C}" type="sibTrans" cxnId="{6C46614A-0FFD-4571-9D65-C3E3BFAEA78C}">
      <dgm:prSet/>
      <dgm:spPr/>
      <dgm:t>
        <a:bodyPr/>
        <a:lstStyle/>
        <a:p>
          <a:endParaRPr lang="en-US"/>
        </a:p>
      </dgm:t>
    </dgm:pt>
    <dgm:pt modelId="{8557A560-22FC-4D26-822E-A02B9F18C0B9}">
      <dgm:prSet/>
      <dgm:spPr/>
      <dgm:t>
        <a:bodyPr/>
        <a:lstStyle/>
        <a:p>
          <a:r>
            <a:rPr lang="el-GR" dirty="0"/>
            <a:t>Με </a:t>
          </a:r>
          <a:r>
            <a:rPr lang="en-US" dirty="0"/>
            <a:t>Regular Expression</a:t>
          </a:r>
          <a:r>
            <a:rPr lang="el-GR" dirty="0"/>
            <a:t>, εύρεση</a:t>
          </a:r>
          <a:r>
            <a:rPr lang="en-US" dirty="0"/>
            <a:t> </a:t>
          </a:r>
          <a:r>
            <a:rPr lang="el-GR" dirty="0"/>
            <a:t>στους τίτλους των αποτελεσμάτων αναζήτησης,  μοτίβων μορφής: «</a:t>
          </a:r>
          <a:r>
            <a:rPr lang="en-US" dirty="0"/>
            <a:t>@</a:t>
          </a:r>
          <a:r>
            <a:rPr lang="en-US" dirty="0" err="1"/>
            <a:t>screen_name</a:t>
          </a:r>
          <a:r>
            <a:rPr lang="el-GR" dirty="0"/>
            <a:t>»</a:t>
          </a:r>
          <a:endParaRPr lang="en-US" dirty="0"/>
        </a:p>
      </dgm:t>
    </dgm:pt>
    <dgm:pt modelId="{C259DEB4-8A32-4DD4-8465-F7A043D339ED}" type="parTrans" cxnId="{CC06B0B1-AF6C-4E23-A1E5-08B3333C3B82}">
      <dgm:prSet/>
      <dgm:spPr/>
      <dgm:t>
        <a:bodyPr/>
        <a:lstStyle/>
        <a:p>
          <a:endParaRPr lang="en-US"/>
        </a:p>
      </dgm:t>
    </dgm:pt>
    <dgm:pt modelId="{2865DAA8-F7C1-40D2-9C83-40C326009F4E}" type="sibTrans" cxnId="{CC06B0B1-AF6C-4E23-A1E5-08B3333C3B82}">
      <dgm:prSet/>
      <dgm:spPr/>
      <dgm:t>
        <a:bodyPr/>
        <a:lstStyle/>
        <a:p>
          <a:endParaRPr lang="en-US"/>
        </a:p>
      </dgm:t>
    </dgm:pt>
    <dgm:pt modelId="{C3C17027-9B5F-B14E-964E-95F3C57F93D8}" type="pres">
      <dgm:prSet presAssocID="{4DF38115-5843-4FD2-8EFD-F3C1E1730D29}" presName="linear" presStyleCnt="0">
        <dgm:presLayoutVars>
          <dgm:animLvl val="lvl"/>
          <dgm:resizeHandles val="exact"/>
        </dgm:presLayoutVars>
      </dgm:prSet>
      <dgm:spPr/>
    </dgm:pt>
    <dgm:pt modelId="{02DB0110-A590-5346-B13C-378123D3FDC5}" type="pres">
      <dgm:prSet presAssocID="{148DB5DC-B7E0-4058-8CA0-EEA19656033E}" presName="parentText" presStyleLbl="node1" presStyleIdx="0" presStyleCnt="2">
        <dgm:presLayoutVars>
          <dgm:chMax val="0"/>
          <dgm:bulletEnabled val="1"/>
        </dgm:presLayoutVars>
      </dgm:prSet>
      <dgm:spPr/>
    </dgm:pt>
    <dgm:pt modelId="{D491F08E-53C5-D741-B05F-955F9CD815BE}" type="pres">
      <dgm:prSet presAssocID="{148DB5DC-B7E0-4058-8CA0-EEA19656033E}" presName="childText" presStyleLbl="revTx" presStyleIdx="0" presStyleCnt="2">
        <dgm:presLayoutVars>
          <dgm:bulletEnabled val="1"/>
        </dgm:presLayoutVars>
      </dgm:prSet>
      <dgm:spPr/>
    </dgm:pt>
    <dgm:pt modelId="{C673CB7F-9A61-D446-9F6C-23B80518B84B}" type="pres">
      <dgm:prSet presAssocID="{7763D846-3D98-4DC7-8FE9-F12CDA981FB6}" presName="parentText" presStyleLbl="node1" presStyleIdx="1" presStyleCnt="2">
        <dgm:presLayoutVars>
          <dgm:chMax val="0"/>
          <dgm:bulletEnabled val="1"/>
        </dgm:presLayoutVars>
      </dgm:prSet>
      <dgm:spPr/>
    </dgm:pt>
    <dgm:pt modelId="{68ABADBD-BD3A-E046-BF0C-A7D96B4E3C8C}" type="pres">
      <dgm:prSet presAssocID="{7763D846-3D98-4DC7-8FE9-F12CDA981FB6}" presName="childText" presStyleLbl="revTx" presStyleIdx="1" presStyleCnt="2">
        <dgm:presLayoutVars>
          <dgm:bulletEnabled val="1"/>
        </dgm:presLayoutVars>
      </dgm:prSet>
      <dgm:spPr/>
    </dgm:pt>
  </dgm:ptLst>
  <dgm:cxnLst>
    <dgm:cxn modelId="{2AC26401-49F0-449C-9D27-96C010C915FE}" srcId="{148DB5DC-B7E0-4058-8CA0-EEA19656033E}" destId="{A4801BCF-D014-48A7-BD31-C91E22A0236B}" srcOrd="1" destOrd="0" parTransId="{37D909BC-1CBE-45F9-86F8-1046A6C03CCF}" sibTransId="{0B97A313-2DD7-4E7E-9FA6-C54D243CB32C}"/>
    <dgm:cxn modelId="{7DFAB823-694D-7B48-A8CE-232AD06912FB}" type="presOf" srcId="{5849989B-55EB-48E4-8CD0-4A3EE2954D1A}" destId="{68ABADBD-BD3A-E046-BF0C-A7D96B4E3C8C}" srcOrd="0" destOrd="0" presId="urn:microsoft.com/office/officeart/2005/8/layout/vList2"/>
    <dgm:cxn modelId="{17F5A849-EA76-FF42-AED6-EA0E323699CD}" type="presOf" srcId="{A4801BCF-D014-48A7-BD31-C91E22A0236B}" destId="{D491F08E-53C5-D741-B05F-955F9CD815BE}" srcOrd="0" destOrd="1" presId="urn:microsoft.com/office/officeart/2005/8/layout/vList2"/>
    <dgm:cxn modelId="{6C46614A-0FFD-4571-9D65-C3E3BFAEA78C}" srcId="{7763D846-3D98-4DC7-8FE9-F12CDA981FB6}" destId="{5849989B-55EB-48E4-8CD0-4A3EE2954D1A}" srcOrd="0" destOrd="0" parTransId="{3B16EE8F-50A8-4D1A-B151-7AD4B9706D0C}" sibTransId="{1EF08C03-0CB7-49F2-B742-A751E11BA89C}"/>
    <dgm:cxn modelId="{2C287E4E-CC6E-BC46-AB06-37CC7DD47CBF}" type="presOf" srcId="{8557A560-22FC-4D26-822E-A02B9F18C0B9}" destId="{68ABADBD-BD3A-E046-BF0C-A7D96B4E3C8C}" srcOrd="0" destOrd="1" presId="urn:microsoft.com/office/officeart/2005/8/layout/vList2"/>
    <dgm:cxn modelId="{3C902B8E-E10B-47A6-9A8E-2EAAA8BB5FB3}" srcId="{148DB5DC-B7E0-4058-8CA0-EEA19656033E}" destId="{F56D6DD4-B042-4C87-8A8A-79AA95DDC011}" srcOrd="0" destOrd="0" parTransId="{C8A1B998-7461-44DD-AEAA-7131D64E0905}" sibTransId="{7BCEA4F1-4776-4DDB-BAF3-1DB17963A83C}"/>
    <dgm:cxn modelId="{5DAC26AC-5379-475A-A056-443B5DF89FA1}" srcId="{4DF38115-5843-4FD2-8EFD-F3C1E1730D29}" destId="{7763D846-3D98-4DC7-8FE9-F12CDA981FB6}" srcOrd="1" destOrd="0" parTransId="{1135BF0C-F1C4-4746-A18C-2AB690BBCC1A}" sibTransId="{84467915-69AD-45ED-AC32-53B3D10AB58D}"/>
    <dgm:cxn modelId="{CC06B0B1-AF6C-4E23-A1E5-08B3333C3B82}" srcId="{7763D846-3D98-4DC7-8FE9-F12CDA981FB6}" destId="{8557A560-22FC-4D26-822E-A02B9F18C0B9}" srcOrd="1" destOrd="0" parTransId="{C259DEB4-8A32-4DD4-8465-F7A043D339ED}" sibTransId="{2865DAA8-F7C1-40D2-9C83-40C326009F4E}"/>
    <dgm:cxn modelId="{F1DA1CB6-4472-CD42-B76B-824F4299A360}" type="presOf" srcId="{148DB5DC-B7E0-4058-8CA0-EEA19656033E}" destId="{02DB0110-A590-5346-B13C-378123D3FDC5}" srcOrd="0" destOrd="0" presId="urn:microsoft.com/office/officeart/2005/8/layout/vList2"/>
    <dgm:cxn modelId="{B350D6BB-E6BD-D746-ABFB-8E56E9491284}" type="presOf" srcId="{F56D6DD4-B042-4C87-8A8A-79AA95DDC011}" destId="{D491F08E-53C5-D741-B05F-955F9CD815BE}" srcOrd="0" destOrd="0" presId="urn:microsoft.com/office/officeart/2005/8/layout/vList2"/>
    <dgm:cxn modelId="{967D43CC-F835-4861-AED5-C488B25840DD}" srcId="{4DF38115-5843-4FD2-8EFD-F3C1E1730D29}" destId="{148DB5DC-B7E0-4058-8CA0-EEA19656033E}" srcOrd="0" destOrd="0" parTransId="{FE85E300-377C-415F-8DC1-AFA018CA9E27}" sibTransId="{42D9645B-0C96-47C9-9F7A-948C0B92867B}"/>
    <dgm:cxn modelId="{AD4FAED2-F6E2-7745-A13B-C88751455DD9}" type="presOf" srcId="{4DF38115-5843-4FD2-8EFD-F3C1E1730D29}" destId="{C3C17027-9B5F-B14E-964E-95F3C57F93D8}" srcOrd="0" destOrd="0" presId="urn:microsoft.com/office/officeart/2005/8/layout/vList2"/>
    <dgm:cxn modelId="{7E0374D8-CE6C-314B-AA54-FB885FEA27A2}" type="presOf" srcId="{7763D846-3D98-4DC7-8FE9-F12CDA981FB6}" destId="{C673CB7F-9A61-D446-9F6C-23B80518B84B}" srcOrd="0" destOrd="0" presId="urn:microsoft.com/office/officeart/2005/8/layout/vList2"/>
    <dgm:cxn modelId="{871619C9-E721-1640-B9B6-B2299E9E2160}" type="presParOf" srcId="{C3C17027-9B5F-B14E-964E-95F3C57F93D8}" destId="{02DB0110-A590-5346-B13C-378123D3FDC5}" srcOrd="0" destOrd="0" presId="urn:microsoft.com/office/officeart/2005/8/layout/vList2"/>
    <dgm:cxn modelId="{CBF2514D-701B-B142-93F5-580D4D27CEED}" type="presParOf" srcId="{C3C17027-9B5F-B14E-964E-95F3C57F93D8}" destId="{D491F08E-53C5-D741-B05F-955F9CD815BE}" srcOrd="1" destOrd="0" presId="urn:microsoft.com/office/officeart/2005/8/layout/vList2"/>
    <dgm:cxn modelId="{AA43EDF0-4F79-A943-ADF8-40CBCD98722A}" type="presParOf" srcId="{C3C17027-9B5F-B14E-964E-95F3C57F93D8}" destId="{C673CB7F-9A61-D446-9F6C-23B80518B84B}" srcOrd="2" destOrd="0" presId="urn:microsoft.com/office/officeart/2005/8/layout/vList2"/>
    <dgm:cxn modelId="{41B59E47-369D-CD41-8AE3-E6BA00232D1C}" type="presParOf" srcId="{C3C17027-9B5F-B14E-964E-95F3C57F93D8}" destId="{68ABADBD-BD3A-E046-BF0C-A7D96B4E3C8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2F0F739-AB3B-40F6-9FAF-0DC6F8CCA17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B30FE26-B366-43BD-BFD7-65033C57F7E7}">
      <dgm:prSet/>
      <dgm:spPr/>
      <dgm:t>
        <a:bodyPr/>
        <a:lstStyle/>
        <a:p>
          <a:r>
            <a:rPr lang="el-GR" dirty="0"/>
            <a:t>Αναζήτηση ατόμων με κάποια ειδικότητα</a:t>
          </a:r>
          <a:endParaRPr lang="en-US" dirty="0"/>
        </a:p>
      </dgm:t>
    </dgm:pt>
    <dgm:pt modelId="{4C192B61-FA32-4E3E-BC32-AF5306D55D18}" type="parTrans" cxnId="{FDAAB87B-FA59-469E-B188-BAC00E7544D0}">
      <dgm:prSet/>
      <dgm:spPr/>
      <dgm:t>
        <a:bodyPr/>
        <a:lstStyle/>
        <a:p>
          <a:endParaRPr lang="en-US"/>
        </a:p>
      </dgm:t>
    </dgm:pt>
    <dgm:pt modelId="{85D85283-4017-4248-A5B6-173ADFD4D7AC}" type="sibTrans" cxnId="{FDAAB87B-FA59-469E-B188-BAC00E7544D0}">
      <dgm:prSet/>
      <dgm:spPr/>
      <dgm:t>
        <a:bodyPr/>
        <a:lstStyle/>
        <a:p>
          <a:endParaRPr lang="en-US"/>
        </a:p>
      </dgm:t>
    </dgm:pt>
    <dgm:pt modelId="{B30F500F-9181-46B9-ABF7-C3527514D596}">
      <dgm:prSet/>
      <dgm:spPr/>
      <dgm:t>
        <a:bodyPr/>
        <a:lstStyle/>
        <a:p>
          <a:r>
            <a:rPr lang="el-GR"/>
            <a:t>Επώνυμα ή ονοματεπώνυμα</a:t>
          </a:r>
          <a:endParaRPr lang="en-US"/>
        </a:p>
      </dgm:t>
    </dgm:pt>
    <dgm:pt modelId="{8EC198D6-0B42-47CF-8335-A9C5E78E307B}" type="parTrans" cxnId="{C7FAC6E0-5225-42B5-87F3-3177F15765C6}">
      <dgm:prSet/>
      <dgm:spPr/>
      <dgm:t>
        <a:bodyPr/>
        <a:lstStyle/>
        <a:p>
          <a:endParaRPr lang="en-US"/>
        </a:p>
      </dgm:t>
    </dgm:pt>
    <dgm:pt modelId="{617AE520-DE5A-46FB-9FFC-BCA1DDACC93A}" type="sibTrans" cxnId="{C7FAC6E0-5225-42B5-87F3-3177F15765C6}">
      <dgm:prSet/>
      <dgm:spPr/>
      <dgm:t>
        <a:bodyPr/>
        <a:lstStyle/>
        <a:p>
          <a:endParaRPr lang="en-US"/>
        </a:p>
      </dgm:t>
    </dgm:pt>
    <dgm:pt modelId="{BC19B134-31EE-4F2E-B5B3-81575A4B43E3}">
      <dgm:prSet/>
      <dgm:spPr/>
      <dgm:t>
        <a:bodyPr/>
        <a:lstStyle/>
        <a:p>
          <a:r>
            <a:rPr lang="el-GR"/>
            <a:t>Βελτίωση χρησιμοποιώντας μοντέλα μηχανικής μάθησης</a:t>
          </a:r>
          <a:endParaRPr lang="en-US"/>
        </a:p>
      </dgm:t>
    </dgm:pt>
    <dgm:pt modelId="{555D3087-F51B-4608-9F4F-CFF8C1338F68}" type="parTrans" cxnId="{339E12AB-9316-456D-BD88-1858AEBACEEB}">
      <dgm:prSet/>
      <dgm:spPr/>
      <dgm:t>
        <a:bodyPr/>
        <a:lstStyle/>
        <a:p>
          <a:endParaRPr lang="en-US"/>
        </a:p>
      </dgm:t>
    </dgm:pt>
    <dgm:pt modelId="{4A02228A-50C9-4F51-BEF8-99E28AF8D512}" type="sibTrans" cxnId="{339E12AB-9316-456D-BD88-1858AEBACEEB}">
      <dgm:prSet/>
      <dgm:spPr/>
      <dgm:t>
        <a:bodyPr/>
        <a:lstStyle/>
        <a:p>
          <a:endParaRPr lang="en-US"/>
        </a:p>
      </dgm:t>
    </dgm:pt>
    <dgm:pt modelId="{8AB69B87-6EA8-461E-9070-A8996D447B68}">
      <dgm:prSet/>
      <dgm:spPr/>
      <dgm:t>
        <a:bodyPr/>
        <a:lstStyle/>
        <a:p>
          <a:r>
            <a:rPr lang="el-GR"/>
            <a:t>Αναζήτηση νομικών οντοτήτων</a:t>
          </a:r>
          <a:endParaRPr lang="en-US"/>
        </a:p>
      </dgm:t>
    </dgm:pt>
    <dgm:pt modelId="{6FC5BC65-10B3-4BAF-B462-1C38E1D54DA4}" type="parTrans" cxnId="{094E4187-6CB0-406A-B321-CD2D3C3A7449}">
      <dgm:prSet/>
      <dgm:spPr/>
      <dgm:t>
        <a:bodyPr/>
        <a:lstStyle/>
        <a:p>
          <a:endParaRPr lang="en-US"/>
        </a:p>
      </dgm:t>
    </dgm:pt>
    <dgm:pt modelId="{8EC7EFF5-FB0A-4345-8907-F9C2334EDB3B}" type="sibTrans" cxnId="{094E4187-6CB0-406A-B321-CD2D3C3A7449}">
      <dgm:prSet/>
      <dgm:spPr/>
      <dgm:t>
        <a:bodyPr/>
        <a:lstStyle/>
        <a:p>
          <a:endParaRPr lang="en-US"/>
        </a:p>
      </dgm:t>
    </dgm:pt>
    <dgm:pt modelId="{34A9DCA2-5B9A-43A6-B7CF-FE01929EC7EF}">
      <dgm:prSet/>
      <dgm:spPr/>
      <dgm:t>
        <a:bodyPr/>
        <a:lstStyle/>
        <a:p>
          <a:r>
            <a:rPr lang="el-GR"/>
            <a:t>Ονόματα και τοποθεσίες</a:t>
          </a:r>
          <a:endParaRPr lang="en-US"/>
        </a:p>
      </dgm:t>
    </dgm:pt>
    <dgm:pt modelId="{20161093-B1CC-44F4-B1CC-5346AD6BECC3}" type="parTrans" cxnId="{EEA9A08E-80EE-45C1-85BC-097A7A1F3006}">
      <dgm:prSet/>
      <dgm:spPr/>
      <dgm:t>
        <a:bodyPr/>
        <a:lstStyle/>
        <a:p>
          <a:endParaRPr lang="en-US"/>
        </a:p>
      </dgm:t>
    </dgm:pt>
    <dgm:pt modelId="{CE7F4781-37F7-4CA2-AB3B-75C0513DB294}" type="sibTrans" cxnId="{EEA9A08E-80EE-45C1-85BC-097A7A1F3006}">
      <dgm:prSet/>
      <dgm:spPr/>
      <dgm:t>
        <a:bodyPr/>
        <a:lstStyle/>
        <a:p>
          <a:endParaRPr lang="en-US"/>
        </a:p>
      </dgm:t>
    </dgm:pt>
    <dgm:pt modelId="{35B3D6A4-7CFC-4FF4-B544-C7D9D85E686F}">
      <dgm:prSet/>
      <dgm:spPr/>
      <dgm:t>
        <a:bodyPr/>
        <a:lstStyle/>
        <a:p>
          <a:r>
            <a:rPr lang="el-GR"/>
            <a:t>Άσκοπη το φιλτράρισμα </a:t>
          </a:r>
          <a:endParaRPr lang="en-US"/>
        </a:p>
      </dgm:t>
    </dgm:pt>
    <dgm:pt modelId="{9637E7F6-5C00-4693-9B06-C41774557009}" type="parTrans" cxnId="{0A8B9E08-A976-48E1-BA48-E50C57BAD942}">
      <dgm:prSet/>
      <dgm:spPr/>
      <dgm:t>
        <a:bodyPr/>
        <a:lstStyle/>
        <a:p>
          <a:endParaRPr lang="en-US"/>
        </a:p>
      </dgm:t>
    </dgm:pt>
    <dgm:pt modelId="{BEA5E6B2-76D7-48D4-A820-7E9B0E44FFCC}" type="sibTrans" cxnId="{0A8B9E08-A976-48E1-BA48-E50C57BAD942}">
      <dgm:prSet/>
      <dgm:spPr/>
      <dgm:t>
        <a:bodyPr/>
        <a:lstStyle/>
        <a:p>
          <a:endParaRPr lang="en-US"/>
        </a:p>
      </dgm:t>
    </dgm:pt>
    <dgm:pt modelId="{562C165A-2220-6448-8651-9C5C8F12684C}" type="pres">
      <dgm:prSet presAssocID="{C2F0F739-AB3B-40F6-9FAF-0DC6F8CCA173}" presName="linear" presStyleCnt="0">
        <dgm:presLayoutVars>
          <dgm:dir/>
          <dgm:animLvl val="lvl"/>
          <dgm:resizeHandles val="exact"/>
        </dgm:presLayoutVars>
      </dgm:prSet>
      <dgm:spPr/>
    </dgm:pt>
    <dgm:pt modelId="{1DCDEAFC-1991-A849-8439-CBF7549C66D4}" type="pres">
      <dgm:prSet presAssocID="{0B30FE26-B366-43BD-BFD7-65033C57F7E7}" presName="parentLin" presStyleCnt="0"/>
      <dgm:spPr/>
    </dgm:pt>
    <dgm:pt modelId="{9A687F3B-AF5F-4A4D-B6F4-46769956A908}" type="pres">
      <dgm:prSet presAssocID="{0B30FE26-B366-43BD-BFD7-65033C57F7E7}" presName="parentLeftMargin" presStyleLbl="node1" presStyleIdx="0" presStyleCnt="2"/>
      <dgm:spPr/>
    </dgm:pt>
    <dgm:pt modelId="{79A0FF34-01AE-A340-A5C9-EBE7925B18ED}" type="pres">
      <dgm:prSet presAssocID="{0B30FE26-B366-43BD-BFD7-65033C57F7E7}" presName="parentText" presStyleLbl="node1" presStyleIdx="0" presStyleCnt="2">
        <dgm:presLayoutVars>
          <dgm:chMax val="0"/>
          <dgm:bulletEnabled val="1"/>
        </dgm:presLayoutVars>
      </dgm:prSet>
      <dgm:spPr/>
    </dgm:pt>
    <dgm:pt modelId="{29C60B39-4159-644F-B8A1-4F19473C95B5}" type="pres">
      <dgm:prSet presAssocID="{0B30FE26-B366-43BD-BFD7-65033C57F7E7}" presName="negativeSpace" presStyleCnt="0"/>
      <dgm:spPr/>
    </dgm:pt>
    <dgm:pt modelId="{8C0EA033-CB69-3347-A422-CE7AA886CBF9}" type="pres">
      <dgm:prSet presAssocID="{0B30FE26-B366-43BD-BFD7-65033C57F7E7}" presName="childText" presStyleLbl="conFgAcc1" presStyleIdx="0" presStyleCnt="2">
        <dgm:presLayoutVars>
          <dgm:bulletEnabled val="1"/>
        </dgm:presLayoutVars>
      </dgm:prSet>
      <dgm:spPr/>
    </dgm:pt>
    <dgm:pt modelId="{881B17C7-C19C-FE46-B65B-437B1B994807}" type="pres">
      <dgm:prSet presAssocID="{85D85283-4017-4248-A5B6-173ADFD4D7AC}" presName="spaceBetweenRectangles" presStyleCnt="0"/>
      <dgm:spPr/>
    </dgm:pt>
    <dgm:pt modelId="{DF213B98-68E5-1940-9DB6-869C6D781669}" type="pres">
      <dgm:prSet presAssocID="{8AB69B87-6EA8-461E-9070-A8996D447B68}" presName="parentLin" presStyleCnt="0"/>
      <dgm:spPr/>
    </dgm:pt>
    <dgm:pt modelId="{314F567D-0C74-9D4F-9833-6FC5A58C9B5A}" type="pres">
      <dgm:prSet presAssocID="{8AB69B87-6EA8-461E-9070-A8996D447B68}" presName="parentLeftMargin" presStyleLbl="node1" presStyleIdx="0" presStyleCnt="2"/>
      <dgm:spPr/>
    </dgm:pt>
    <dgm:pt modelId="{199E567D-32D7-8B44-BF26-B7A0B8129CF5}" type="pres">
      <dgm:prSet presAssocID="{8AB69B87-6EA8-461E-9070-A8996D447B68}" presName="parentText" presStyleLbl="node1" presStyleIdx="1" presStyleCnt="2">
        <dgm:presLayoutVars>
          <dgm:chMax val="0"/>
          <dgm:bulletEnabled val="1"/>
        </dgm:presLayoutVars>
      </dgm:prSet>
      <dgm:spPr/>
    </dgm:pt>
    <dgm:pt modelId="{1D392A7F-7803-CC46-AAB3-92305F3528EB}" type="pres">
      <dgm:prSet presAssocID="{8AB69B87-6EA8-461E-9070-A8996D447B68}" presName="negativeSpace" presStyleCnt="0"/>
      <dgm:spPr/>
    </dgm:pt>
    <dgm:pt modelId="{CB55FAE4-3E27-5949-A2CC-BC6BB2AAFFC0}" type="pres">
      <dgm:prSet presAssocID="{8AB69B87-6EA8-461E-9070-A8996D447B68}" presName="childText" presStyleLbl="conFgAcc1" presStyleIdx="1" presStyleCnt="2">
        <dgm:presLayoutVars>
          <dgm:bulletEnabled val="1"/>
        </dgm:presLayoutVars>
      </dgm:prSet>
      <dgm:spPr/>
    </dgm:pt>
  </dgm:ptLst>
  <dgm:cxnLst>
    <dgm:cxn modelId="{0A8B9E08-A976-48E1-BA48-E50C57BAD942}" srcId="{8AB69B87-6EA8-461E-9070-A8996D447B68}" destId="{35B3D6A4-7CFC-4FF4-B544-C7D9D85E686F}" srcOrd="1" destOrd="0" parTransId="{9637E7F6-5C00-4693-9B06-C41774557009}" sibTransId="{BEA5E6B2-76D7-48D4-A820-7E9B0E44FFCC}"/>
    <dgm:cxn modelId="{00568919-21AD-9742-AFAB-005C00DEC38A}" type="presOf" srcId="{B30F500F-9181-46B9-ABF7-C3527514D596}" destId="{8C0EA033-CB69-3347-A422-CE7AA886CBF9}" srcOrd="0" destOrd="0" presId="urn:microsoft.com/office/officeart/2005/8/layout/list1"/>
    <dgm:cxn modelId="{D13A171C-255A-9541-912D-10883A9CC9A1}" type="presOf" srcId="{8AB69B87-6EA8-461E-9070-A8996D447B68}" destId="{314F567D-0C74-9D4F-9833-6FC5A58C9B5A}" srcOrd="0" destOrd="0" presId="urn:microsoft.com/office/officeart/2005/8/layout/list1"/>
    <dgm:cxn modelId="{77CADE2A-5A43-9B49-A029-D2F2FA32898B}" type="presOf" srcId="{0B30FE26-B366-43BD-BFD7-65033C57F7E7}" destId="{79A0FF34-01AE-A340-A5C9-EBE7925B18ED}" srcOrd="1" destOrd="0" presId="urn:microsoft.com/office/officeart/2005/8/layout/list1"/>
    <dgm:cxn modelId="{32B0D52E-2632-C140-B2A7-BB656D88EB66}" type="presOf" srcId="{C2F0F739-AB3B-40F6-9FAF-0DC6F8CCA173}" destId="{562C165A-2220-6448-8651-9C5C8F12684C}" srcOrd="0" destOrd="0" presId="urn:microsoft.com/office/officeart/2005/8/layout/list1"/>
    <dgm:cxn modelId="{54BBD779-D6D6-E247-AA97-CE4353D9E9E8}" type="presOf" srcId="{8AB69B87-6EA8-461E-9070-A8996D447B68}" destId="{199E567D-32D7-8B44-BF26-B7A0B8129CF5}" srcOrd="1" destOrd="0" presId="urn:microsoft.com/office/officeart/2005/8/layout/list1"/>
    <dgm:cxn modelId="{FDAAB87B-FA59-469E-B188-BAC00E7544D0}" srcId="{C2F0F739-AB3B-40F6-9FAF-0DC6F8CCA173}" destId="{0B30FE26-B366-43BD-BFD7-65033C57F7E7}" srcOrd="0" destOrd="0" parTransId="{4C192B61-FA32-4E3E-BC32-AF5306D55D18}" sibTransId="{85D85283-4017-4248-A5B6-173ADFD4D7AC}"/>
    <dgm:cxn modelId="{094E4187-6CB0-406A-B321-CD2D3C3A7449}" srcId="{C2F0F739-AB3B-40F6-9FAF-0DC6F8CCA173}" destId="{8AB69B87-6EA8-461E-9070-A8996D447B68}" srcOrd="1" destOrd="0" parTransId="{6FC5BC65-10B3-4BAF-B462-1C38E1D54DA4}" sibTransId="{8EC7EFF5-FB0A-4345-8907-F9C2334EDB3B}"/>
    <dgm:cxn modelId="{EEA9A08E-80EE-45C1-85BC-097A7A1F3006}" srcId="{8AB69B87-6EA8-461E-9070-A8996D447B68}" destId="{34A9DCA2-5B9A-43A6-B7CF-FE01929EC7EF}" srcOrd="0" destOrd="0" parTransId="{20161093-B1CC-44F4-B1CC-5346AD6BECC3}" sibTransId="{CE7F4781-37F7-4CA2-AB3B-75C0513DB294}"/>
    <dgm:cxn modelId="{9A030A9E-5ED3-C84D-B6DB-6F182149D5AD}" type="presOf" srcId="{BC19B134-31EE-4F2E-B5B3-81575A4B43E3}" destId="{8C0EA033-CB69-3347-A422-CE7AA886CBF9}" srcOrd="0" destOrd="1" presId="urn:microsoft.com/office/officeart/2005/8/layout/list1"/>
    <dgm:cxn modelId="{339E12AB-9316-456D-BD88-1858AEBACEEB}" srcId="{0B30FE26-B366-43BD-BFD7-65033C57F7E7}" destId="{BC19B134-31EE-4F2E-B5B3-81575A4B43E3}" srcOrd="1" destOrd="0" parTransId="{555D3087-F51B-4608-9F4F-CFF8C1338F68}" sibTransId="{4A02228A-50C9-4F51-BEF8-99E28AF8D512}"/>
    <dgm:cxn modelId="{32FA99AB-EAFE-C243-AC24-3C9BFB4F577B}" type="presOf" srcId="{35B3D6A4-7CFC-4FF4-B544-C7D9D85E686F}" destId="{CB55FAE4-3E27-5949-A2CC-BC6BB2AAFFC0}" srcOrd="0" destOrd="1" presId="urn:microsoft.com/office/officeart/2005/8/layout/list1"/>
    <dgm:cxn modelId="{F1D1F0B2-A920-E147-8940-552EC0894C92}" type="presOf" srcId="{0B30FE26-B366-43BD-BFD7-65033C57F7E7}" destId="{9A687F3B-AF5F-4A4D-B6F4-46769956A908}" srcOrd="0" destOrd="0" presId="urn:microsoft.com/office/officeart/2005/8/layout/list1"/>
    <dgm:cxn modelId="{E45072D6-A51A-484A-BDD7-C95A63577B1D}" type="presOf" srcId="{34A9DCA2-5B9A-43A6-B7CF-FE01929EC7EF}" destId="{CB55FAE4-3E27-5949-A2CC-BC6BB2AAFFC0}" srcOrd="0" destOrd="0" presId="urn:microsoft.com/office/officeart/2005/8/layout/list1"/>
    <dgm:cxn modelId="{C7FAC6E0-5225-42B5-87F3-3177F15765C6}" srcId="{0B30FE26-B366-43BD-BFD7-65033C57F7E7}" destId="{B30F500F-9181-46B9-ABF7-C3527514D596}" srcOrd="0" destOrd="0" parTransId="{8EC198D6-0B42-47CF-8335-A9C5E78E307B}" sibTransId="{617AE520-DE5A-46FB-9FFC-BCA1DDACC93A}"/>
    <dgm:cxn modelId="{7A64308A-54AF-E54C-92BC-5490843F4FDA}" type="presParOf" srcId="{562C165A-2220-6448-8651-9C5C8F12684C}" destId="{1DCDEAFC-1991-A849-8439-CBF7549C66D4}" srcOrd="0" destOrd="0" presId="urn:microsoft.com/office/officeart/2005/8/layout/list1"/>
    <dgm:cxn modelId="{CF0A82B1-135B-DD4E-AE8B-7DEF2B5F2BBE}" type="presParOf" srcId="{1DCDEAFC-1991-A849-8439-CBF7549C66D4}" destId="{9A687F3B-AF5F-4A4D-B6F4-46769956A908}" srcOrd="0" destOrd="0" presId="urn:microsoft.com/office/officeart/2005/8/layout/list1"/>
    <dgm:cxn modelId="{47C747FA-0456-0244-B804-BAB9D90BA089}" type="presParOf" srcId="{1DCDEAFC-1991-A849-8439-CBF7549C66D4}" destId="{79A0FF34-01AE-A340-A5C9-EBE7925B18ED}" srcOrd="1" destOrd="0" presId="urn:microsoft.com/office/officeart/2005/8/layout/list1"/>
    <dgm:cxn modelId="{395EA7CF-E5DE-2E42-84C4-222BCC552A6C}" type="presParOf" srcId="{562C165A-2220-6448-8651-9C5C8F12684C}" destId="{29C60B39-4159-644F-B8A1-4F19473C95B5}" srcOrd="1" destOrd="0" presId="urn:microsoft.com/office/officeart/2005/8/layout/list1"/>
    <dgm:cxn modelId="{F1068395-418A-E141-B375-5F62AD2A238A}" type="presParOf" srcId="{562C165A-2220-6448-8651-9C5C8F12684C}" destId="{8C0EA033-CB69-3347-A422-CE7AA886CBF9}" srcOrd="2" destOrd="0" presId="urn:microsoft.com/office/officeart/2005/8/layout/list1"/>
    <dgm:cxn modelId="{81987BF3-2C99-2148-8C22-F866419AB844}" type="presParOf" srcId="{562C165A-2220-6448-8651-9C5C8F12684C}" destId="{881B17C7-C19C-FE46-B65B-437B1B994807}" srcOrd="3" destOrd="0" presId="urn:microsoft.com/office/officeart/2005/8/layout/list1"/>
    <dgm:cxn modelId="{6C697660-EB3C-EE4A-867A-7510762182C4}" type="presParOf" srcId="{562C165A-2220-6448-8651-9C5C8F12684C}" destId="{DF213B98-68E5-1940-9DB6-869C6D781669}" srcOrd="4" destOrd="0" presId="urn:microsoft.com/office/officeart/2005/8/layout/list1"/>
    <dgm:cxn modelId="{E90DA417-BBCB-4C4F-8F83-0420AC30CDB7}" type="presParOf" srcId="{DF213B98-68E5-1940-9DB6-869C6D781669}" destId="{314F567D-0C74-9D4F-9833-6FC5A58C9B5A}" srcOrd="0" destOrd="0" presId="urn:microsoft.com/office/officeart/2005/8/layout/list1"/>
    <dgm:cxn modelId="{B10C7848-133C-0743-9DDA-CF7A7D760C2D}" type="presParOf" srcId="{DF213B98-68E5-1940-9DB6-869C6D781669}" destId="{199E567D-32D7-8B44-BF26-B7A0B8129CF5}" srcOrd="1" destOrd="0" presId="urn:microsoft.com/office/officeart/2005/8/layout/list1"/>
    <dgm:cxn modelId="{52AC225A-965B-0349-AC08-C48282796252}" type="presParOf" srcId="{562C165A-2220-6448-8651-9C5C8F12684C}" destId="{1D392A7F-7803-CC46-AAB3-92305F3528EB}" srcOrd="5" destOrd="0" presId="urn:microsoft.com/office/officeart/2005/8/layout/list1"/>
    <dgm:cxn modelId="{BAB894B1-EF81-FB4F-B2B1-4DA482F1A4DF}" type="presParOf" srcId="{562C165A-2220-6448-8651-9C5C8F12684C}" destId="{CB55FAE4-3E27-5949-A2CC-BC6BB2AAFFC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46F71D3-14E2-4895-8965-A492F9F9103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7847898-0DEC-4CC2-B708-B6BDC72A3DDE}">
      <dgm:prSet/>
      <dgm:spPr/>
      <dgm:t>
        <a:bodyPr/>
        <a:lstStyle/>
        <a:p>
          <a:r>
            <a:rPr lang="el-GR" dirty="0"/>
            <a:t>Δοκιμή διαφορετικών αλγορίθμων επιβλεπόμενης μάθησης και μη-επιβλεπόμενης μάθησης</a:t>
          </a:r>
          <a:endParaRPr lang="en-US" dirty="0"/>
        </a:p>
      </dgm:t>
    </dgm:pt>
    <dgm:pt modelId="{1D573A16-FBA5-4C76-9E41-7F3C14D1AD91}" type="parTrans" cxnId="{0A4AC52A-0DDD-4819-B2B6-3FDA959C66E8}">
      <dgm:prSet/>
      <dgm:spPr/>
      <dgm:t>
        <a:bodyPr/>
        <a:lstStyle/>
        <a:p>
          <a:endParaRPr lang="en-US"/>
        </a:p>
      </dgm:t>
    </dgm:pt>
    <dgm:pt modelId="{BC12F22E-A3B3-4096-98E0-285F715438FD}" type="sibTrans" cxnId="{0A4AC52A-0DDD-4819-B2B6-3FDA959C66E8}">
      <dgm:prSet/>
      <dgm:spPr/>
      <dgm:t>
        <a:bodyPr/>
        <a:lstStyle/>
        <a:p>
          <a:endParaRPr lang="en-US"/>
        </a:p>
      </dgm:t>
    </dgm:pt>
    <dgm:pt modelId="{79C2739C-F689-48BC-856E-176543E6A12D}">
      <dgm:prSet/>
      <dgm:spPr/>
      <dgm:t>
        <a:bodyPr/>
        <a:lstStyle/>
        <a:p>
          <a:r>
            <a:rPr lang="el-GR" dirty="0"/>
            <a:t>Περισσότερα δεδομένα </a:t>
          </a:r>
          <a:endParaRPr lang="en-US" dirty="0"/>
        </a:p>
      </dgm:t>
    </dgm:pt>
    <dgm:pt modelId="{B96C2F1F-FFD2-4331-B96C-D280DBC709DC}" type="parTrans" cxnId="{D686C205-D464-4BA8-BE4F-E9F954F9219A}">
      <dgm:prSet/>
      <dgm:spPr/>
      <dgm:t>
        <a:bodyPr/>
        <a:lstStyle/>
        <a:p>
          <a:endParaRPr lang="en-US"/>
        </a:p>
      </dgm:t>
    </dgm:pt>
    <dgm:pt modelId="{6FE0F487-15DE-4498-9FA2-7F7267227E1C}" type="sibTrans" cxnId="{D686C205-D464-4BA8-BE4F-E9F954F9219A}">
      <dgm:prSet/>
      <dgm:spPr/>
      <dgm:t>
        <a:bodyPr/>
        <a:lstStyle/>
        <a:p>
          <a:endParaRPr lang="en-US"/>
        </a:p>
      </dgm:t>
    </dgm:pt>
    <dgm:pt modelId="{2D2CC79E-C3B1-4681-81CA-8B147D2A5C83}">
      <dgm:prSet/>
      <dgm:spPr/>
      <dgm:t>
        <a:bodyPr/>
        <a:lstStyle/>
        <a:p>
          <a:r>
            <a:rPr lang="el-GR" dirty="0"/>
            <a:t>Διαφορετικές και πιο γενικές κατηγορίες</a:t>
          </a:r>
          <a:endParaRPr lang="en-US" dirty="0"/>
        </a:p>
      </dgm:t>
    </dgm:pt>
    <dgm:pt modelId="{43F235F1-578C-454C-858D-DA5ECBD5BBCB}" type="parTrans" cxnId="{BF05A3DF-7E18-4F74-8A05-D21476AB1CDB}">
      <dgm:prSet/>
      <dgm:spPr/>
      <dgm:t>
        <a:bodyPr/>
        <a:lstStyle/>
        <a:p>
          <a:endParaRPr lang="en-US"/>
        </a:p>
      </dgm:t>
    </dgm:pt>
    <dgm:pt modelId="{062CA1D3-7E7F-4CC8-8854-DF97B10BF16E}" type="sibTrans" cxnId="{BF05A3DF-7E18-4F74-8A05-D21476AB1CDB}">
      <dgm:prSet/>
      <dgm:spPr/>
      <dgm:t>
        <a:bodyPr/>
        <a:lstStyle/>
        <a:p>
          <a:endParaRPr lang="en-US"/>
        </a:p>
      </dgm:t>
    </dgm:pt>
    <dgm:pt modelId="{6436295D-0137-4C3A-89C6-37E173CF4965}">
      <dgm:prSet/>
      <dgm:spPr/>
      <dgm:t>
        <a:bodyPr/>
        <a:lstStyle/>
        <a:p>
          <a:r>
            <a:rPr lang="el-GR" dirty="0"/>
            <a:t>Διαφορετικοί τρόποι αξιοποιήσεις των φίλων και ακολούθων</a:t>
          </a:r>
          <a:endParaRPr lang="en-US" dirty="0"/>
        </a:p>
      </dgm:t>
    </dgm:pt>
    <dgm:pt modelId="{1172230F-5DE3-427F-B361-0AEFF28B0BEA}" type="parTrans" cxnId="{EDCEDC13-2D3F-4A79-BEA2-49EA5CAE04C9}">
      <dgm:prSet/>
      <dgm:spPr/>
      <dgm:t>
        <a:bodyPr/>
        <a:lstStyle/>
        <a:p>
          <a:endParaRPr lang="en-US"/>
        </a:p>
      </dgm:t>
    </dgm:pt>
    <dgm:pt modelId="{7C44BE1E-768F-4ADE-8631-77E51BD1A755}" type="sibTrans" cxnId="{EDCEDC13-2D3F-4A79-BEA2-49EA5CAE04C9}">
      <dgm:prSet/>
      <dgm:spPr/>
      <dgm:t>
        <a:bodyPr/>
        <a:lstStyle/>
        <a:p>
          <a:endParaRPr lang="en-US"/>
        </a:p>
      </dgm:t>
    </dgm:pt>
    <dgm:pt modelId="{286327EB-89AD-411A-8758-8509EAE25E20}">
      <dgm:prSet/>
      <dgm:spPr/>
      <dgm:t>
        <a:bodyPr/>
        <a:lstStyle/>
        <a:p>
          <a:r>
            <a:rPr lang="en-US" dirty="0"/>
            <a:t>HTML </a:t>
          </a:r>
          <a:r>
            <a:rPr lang="el-GR" dirty="0"/>
            <a:t>από </a:t>
          </a:r>
          <a:r>
            <a:rPr lang="en-US" dirty="0"/>
            <a:t>Custom Search JSON API </a:t>
          </a:r>
          <a:r>
            <a:rPr lang="el-GR" dirty="0"/>
            <a:t>για εκπαίδευση μοντέλων</a:t>
          </a:r>
          <a:endParaRPr lang="en-US" dirty="0"/>
        </a:p>
      </dgm:t>
    </dgm:pt>
    <dgm:pt modelId="{50BD96AD-5F4A-425A-9880-808E26128CE3}" type="parTrans" cxnId="{69377554-00C6-44DE-96ED-520C47149C45}">
      <dgm:prSet/>
      <dgm:spPr/>
      <dgm:t>
        <a:bodyPr/>
        <a:lstStyle/>
        <a:p>
          <a:endParaRPr lang="en-US"/>
        </a:p>
      </dgm:t>
    </dgm:pt>
    <dgm:pt modelId="{35F8B284-B9C4-4B83-B280-2C62767259E9}" type="sibTrans" cxnId="{69377554-00C6-44DE-96ED-520C47149C45}">
      <dgm:prSet/>
      <dgm:spPr/>
      <dgm:t>
        <a:bodyPr/>
        <a:lstStyle/>
        <a:p>
          <a:endParaRPr lang="en-US"/>
        </a:p>
      </dgm:t>
    </dgm:pt>
    <dgm:pt modelId="{07C939F6-98D6-4E75-B25B-B49C8257AD9B}">
      <dgm:prSet/>
      <dgm:spPr/>
      <dgm:t>
        <a:bodyPr/>
        <a:lstStyle/>
        <a:p>
          <a:r>
            <a:rPr lang="el-GR" dirty="0"/>
            <a:t>Εξαγωγή ενδιαφερόντων ενός κόμβου</a:t>
          </a:r>
          <a:endParaRPr lang="en-US" dirty="0"/>
        </a:p>
      </dgm:t>
    </dgm:pt>
    <dgm:pt modelId="{00770BA6-272D-465A-9E63-992FD14A4AD3}" type="parTrans" cxnId="{328B113F-CD22-415E-83E7-E95FCAE0F9D2}">
      <dgm:prSet/>
      <dgm:spPr/>
      <dgm:t>
        <a:bodyPr/>
        <a:lstStyle/>
        <a:p>
          <a:endParaRPr lang="en-US"/>
        </a:p>
      </dgm:t>
    </dgm:pt>
    <dgm:pt modelId="{6BF7CDBC-1033-4454-BA4C-EA0DD674F2D2}" type="sibTrans" cxnId="{328B113F-CD22-415E-83E7-E95FCAE0F9D2}">
      <dgm:prSet/>
      <dgm:spPr/>
      <dgm:t>
        <a:bodyPr/>
        <a:lstStyle/>
        <a:p>
          <a:endParaRPr lang="en-US"/>
        </a:p>
      </dgm:t>
    </dgm:pt>
    <dgm:pt modelId="{966F52BC-B843-4C45-B32D-A088F51E9F96}">
      <dgm:prSet/>
      <dgm:spPr/>
      <dgm:t>
        <a:bodyPr/>
        <a:lstStyle/>
        <a:p>
          <a:r>
            <a:rPr lang="el-GR" dirty="0"/>
            <a:t>Αναζήτηση λογαριασμών άλλων μέσων κοινωνικής δικτύωσης</a:t>
          </a:r>
          <a:endParaRPr lang="en-US" dirty="0"/>
        </a:p>
      </dgm:t>
    </dgm:pt>
    <dgm:pt modelId="{D830CD6A-D321-480F-94BC-ADF944FA654C}" type="parTrans" cxnId="{C5C2BEA7-B4D4-4E4A-AD5A-EA3C10D71D91}">
      <dgm:prSet/>
      <dgm:spPr/>
      <dgm:t>
        <a:bodyPr/>
        <a:lstStyle/>
        <a:p>
          <a:endParaRPr lang="en-US"/>
        </a:p>
      </dgm:t>
    </dgm:pt>
    <dgm:pt modelId="{C0B3E4F3-942C-4332-B23F-EB31AADB6C0B}" type="sibTrans" cxnId="{C5C2BEA7-B4D4-4E4A-AD5A-EA3C10D71D91}">
      <dgm:prSet/>
      <dgm:spPr/>
      <dgm:t>
        <a:bodyPr/>
        <a:lstStyle/>
        <a:p>
          <a:endParaRPr lang="en-US"/>
        </a:p>
      </dgm:t>
    </dgm:pt>
    <dgm:pt modelId="{CE704F9A-2AD4-4B0E-9071-4D183B63BA6B}">
      <dgm:prSet/>
      <dgm:spPr/>
      <dgm:t>
        <a:bodyPr/>
        <a:lstStyle/>
        <a:p>
          <a:r>
            <a:rPr lang="el-GR" dirty="0"/>
            <a:t>Μετάφραση για μείωση διαστάσεων</a:t>
          </a:r>
          <a:endParaRPr lang="en-US" dirty="0"/>
        </a:p>
      </dgm:t>
    </dgm:pt>
    <dgm:pt modelId="{C7C8621B-F265-44AD-9D63-55A40096CBEF}" type="sibTrans" cxnId="{3E89E187-785E-468B-A452-82F3F79FE8C8}">
      <dgm:prSet/>
      <dgm:spPr/>
      <dgm:t>
        <a:bodyPr/>
        <a:lstStyle/>
        <a:p>
          <a:endParaRPr lang="en-US"/>
        </a:p>
      </dgm:t>
    </dgm:pt>
    <dgm:pt modelId="{880984CC-5BA1-4C51-BB1B-87F35E83959C}" type="parTrans" cxnId="{3E89E187-785E-468B-A452-82F3F79FE8C8}">
      <dgm:prSet/>
      <dgm:spPr/>
      <dgm:t>
        <a:bodyPr/>
        <a:lstStyle/>
        <a:p>
          <a:endParaRPr lang="en-US"/>
        </a:p>
      </dgm:t>
    </dgm:pt>
    <dgm:pt modelId="{78A362E4-E307-C748-9F6B-3B0FD284FF2A}" type="pres">
      <dgm:prSet presAssocID="{D46F71D3-14E2-4895-8965-A492F9F91035}" presName="diagram" presStyleCnt="0">
        <dgm:presLayoutVars>
          <dgm:dir/>
          <dgm:resizeHandles val="exact"/>
        </dgm:presLayoutVars>
      </dgm:prSet>
      <dgm:spPr/>
    </dgm:pt>
    <dgm:pt modelId="{ECEB0E83-FA8F-7B4F-846F-4535384F7B22}" type="pres">
      <dgm:prSet presAssocID="{E7847898-0DEC-4CC2-B708-B6BDC72A3DDE}" presName="node" presStyleLbl="node1" presStyleIdx="0" presStyleCnt="8">
        <dgm:presLayoutVars>
          <dgm:bulletEnabled val="1"/>
        </dgm:presLayoutVars>
      </dgm:prSet>
      <dgm:spPr/>
    </dgm:pt>
    <dgm:pt modelId="{1DB168A4-E547-274A-BF5A-1FBAD6FC1BAA}" type="pres">
      <dgm:prSet presAssocID="{BC12F22E-A3B3-4096-98E0-285F715438FD}" presName="sibTrans" presStyleCnt="0"/>
      <dgm:spPr/>
    </dgm:pt>
    <dgm:pt modelId="{60D702C3-4906-B14C-8C91-7914D79F6566}" type="pres">
      <dgm:prSet presAssocID="{CE704F9A-2AD4-4B0E-9071-4D183B63BA6B}" presName="node" presStyleLbl="node1" presStyleIdx="1" presStyleCnt="8">
        <dgm:presLayoutVars>
          <dgm:bulletEnabled val="1"/>
        </dgm:presLayoutVars>
      </dgm:prSet>
      <dgm:spPr/>
    </dgm:pt>
    <dgm:pt modelId="{3F8DB465-6942-6140-9541-9C9DC963ECAB}" type="pres">
      <dgm:prSet presAssocID="{C7C8621B-F265-44AD-9D63-55A40096CBEF}" presName="sibTrans" presStyleCnt="0"/>
      <dgm:spPr/>
    </dgm:pt>
    <dgm:pt modelId="{D1AA0040-9F75-1D48-96BE-F454AE11D21E}" type="pres">
      <dgm:prSet presAssocID="{79C2739C-F689-48BC-856E-176543E6A12D}" presName="node" presStyleLbl="node1" presStyleIdx="2" presStyleCnt="8">
        <dgm:presLayoutVars>
          <dgm:bulletEnabled val="1"/>
        </dgm:presLayoutVars>
      </dgm:prSet>
      <dgm:spPr/>
    </dgm:pt>
    <dgm:pt modelId="{199BA0D3-45ED-8B4B-8749-93F98613609B}" type="pres">
      <dgm:prSet presAssocID="{6FE0F487-15DE-4498-9FA2-7F7267227E1C}" presName="sibTrans" presStyleCnt="0"/>
      <dgm:spPr/>
    </dgm:pt>
    <dgm:pt modelId="{FEC344A3-F4B3-1743-BA26-CDBEEC9667E2}" type="pres">
      <dgm:prSet presAssocID="{2D2CC79E-C3B1-4681-81CA-8B147D2A5C83}" presName="node" presStyleLbl="node1" presStyleIdx="3" presStyleCnt="8">
        <dgm:presLayoutVars>
          <dgm:bulletEnabled val="1"/>
        </dgm:presLayoutVars>
      </dgm:prSet>
      <dgm:spPr/>
    </dgm:pt>
    <dgm:pt modelId="{D0338936-118F-7E43-8F50-93575EEFA95C}" type="pres">
      <dgm:prSet presAssocID="{062CA1D3-7E7F-4CC8-8854-DF97B10BF16E}" presName="sibTrans" presStyleCnt="0"/>
      <dgm:spPr/>
    </dgm:pt>
    <dgm:pt modelId="{0DBEDF9D-88C2-694D-A762-08193EAD9AF1}" type="pres">
      <dgm:prSet presAssocID="{6436295D-0137-4C3A-89C6-37E173CF4965}" presName="node" presStyleLbl="node1" presStyleIdx="4" presStyleCnt="8">
        <dgm:presLayoutVars>
          <dgm:bulletEnabled val="1"/>
        </dgm:presLayoutVars>
      </dgm:prSet>
      <dgm:spPr/>
    </dgm:pt>
    <dgm:pt modelId="{83489E10-8CCC-7749-9B07-254278E86DA5}" type="pres">
      <dgm:prSet presAssocID="{7C44BE1E-768F-4ADE-8631-77E51BD1A755}" presName="sibTrans" presStyleCnt="0"/>
      <dgm:spPr/>
    </dgm:pt>
    <dgm:pt modelId="{0A46F518-5709-3444-A427-C4A873C6D46A}" type="pres">
      <dgm:prSet presAssocID="{286327EB-89AD-411A-8758-8509EAE25E20}" presName="node" presStyleLbl="node1" presStyleIdx="5" presStyleCnt="8">
        <dgm:presLayoutVars>
          <dgm:bulletEnabled val="1"/>
        </dgm:presLayoutVars>
      </dgm:prSet>
      <dgm:spPr/>
    </dgm:pt>
    <dgm:pt modelId="{FE8D0BEF-9CED-0549-9DA6-48FCEB32155D}" type="pres">
      <dgm:prSet presAssocID="{35F8B284-B9C4-4B83-B280-2C62767259E9}" presName="sibTrans" presStyleCnt="0"/>
      <dgm:spPr/>
    </dgm:pt>
    <dgm:pt modelId="{2148AA29-CA90-FB43-8935-94D22377B60B}" type="pres">
      <dgm:prSet presAssocID="{07C939F6-98D6-4E75-B25B-B49C8257AD9B}" presName="node" presStyleLbl="node1" presStyleIdx="6" presStyleCnt="8">
        <dgm:presLayoutVars>
          <dgm:bulletEnabled val="1"/>
        </dgm:presLayoutVars>
      </dgm:prSet>
      <dgm:spPr/>
    </dgm:pt>
    <dgm:pt modelId="{A06CE5CB-01EE-664B-84BF-2D2B88186917}" type="pres">
      <dgm:prSet presAssocID="{6BF7CDBC-1033-4454-BA4C-EA0DD674F2D2}" presName="sibTrans" presStyleCnt="0"/>
      <dgm:spPr/>
    </dgm:pt>
    <dgm:pt modelId="{E42042C3-762E-2741-9A63-BBE0377EC718}" type="pres">
      <dgm:prSet presAssocID="{966F52BC-B843-4C45-B32D-A088F51E9F96}" presName="node" presStyleLbl="node1" presStyleIdx="7" presStyleCnt="8">
        <dgm:presLayoutVars>
          <dgm:bulletEnabled val="1"/>
        </dgm:presLayoutVars>
      </dgm:prSet>
      <dgm:spPr/>
    </dgm:pt>
  </dgm:ptLst>
  <dgm:cxnLst>
    <dgm:cxn modelId="{B57B7C01-691A-FC48-8207-25BD96F4FEF9}" type="presOf" srcId="{966F52BC-B843-4C45-B32D-A088F51E9F96}" destId="{E42042C3-762E-2741-9A63-BBE0377EC718}" srcOrd="0" destOrd="0" presId="urn:microsoft.com/office/officeart/2005/8/layout/default"/>
    <dgm:cxn modelId="{D686C205-D464-4BA8-BE4F-E9F954F9219A}" srcId="{D46F71D3-14E2-4895-8965-A492F9F91035}" destId="{79C2739C-F689-48BC-856E-176543E6A12D}" srcOrd="2" destOrd="0" parTransId="{B96C2F1F-FFD2-4331-B96C-D280DBC709DC}" sibTransId="{6FE0F487-15DE-4498-9FA2-7F7267227E1C}"/>
    <dgm:cxn modelId="{EDCEDC13-2D3F-4A79-BEA2-49EA5CAE04C9}" srcId="{D46F71D3-14E2-4895-8965-A492F9F91035}" destId="{6436295D-0137-4C3A-89C6-37E173CF4965}" srcOrd="4" destOrd="0" parTransId="{1172230F-5DE3-427F-B361-0AEFF28B0BEA}" sibTransId="{7C44BE1E-768F-4ADE-8631-77E51BD1A755}"/>
    <dgm:cxn modelId="{0A4AC52A-0DDD-4819-B2B6-3FDA959C66E8}" srcId="{D46F71D3-14E2-4895-8965-A492F9F91035}" destId="{E7847898-0DEC-4CC2-B708-B6BDC72A3DDE}" srcOrd="0" destOrd="0" parTransId="{1D573A16-FBA5-4C76-9E41-7F3C14D1AD91}" sibTransId="{BC12F22E-A3B3-4096-98E0-285F715438FD}"/>
    <dgm:cxn modelId="{328B113F-CD22-415E-83E7-E95FCAE0F9D2}" srcId="{D46F71D3-14E2-4895-8965-A492F9F91035}" destId="{07C939F6-98D6-4E75-B25B-B49C8257AD9B}" srcOrd="6" destOrd="0" parTransId="{00770BA6-272D-465A-9E63-992FD14A4AD3}" sibTransId="{6BF7CDBC-1033-4454-BA4C-EA0DD674F2D2}"/>
    <dgm:cxn modelId="{69377554-00C6-44DE-96ED-520C47149C45}" srcId="{D46F71D3-14E2-4895-8965-A492F9F91035}" destId="{286327EB-89AD-411A-8758-8509EAE25E20}" srcOrd="5" destOrd="0" parTransId="{50BD96AD-5F4A-425A-9880-808E26128CE3}" sibTransId="{35F8B284-B9C4-4B83-B280-2C62767259E9}"/>
    <dgm:cxn modelId="{3A2E6E75-5629-1048-8613-C599A0470682}" type="presOf" srcId="{D46F71D3-14E2-4895-8965-A492F9F91035}" destId="{78A362E4-E307-C748-9F6B-3B0FD284FF2A}" srcOrd="0" destOrd="0" presId="urn:microsoft.com/office/officeart/2005/8/layout/default"/>
    <dgm:cxn modelId="{3E89E187-785E-468B-A452-82F3F79FE8C8}" srcId="{D46F71D3-14E2-4895-8965-A492F9F91035}" destId="{CE704F9A-2AD4-4B0E-9071-4D183B63BA6B}" srcOrd="1" destOrd="0" parTransId="{880984CC-5BA1-4C51-BB1B-87F35E83959C}" sibTransId="{C7C8621B-F265-44AD-9D63-55A40096CBEF}"/>
    <dgm:cxn modelId="{66840E93-8E2D-614F-B409-901184848751}" type="presOf" srcId="{286327EB-89AD-411A-8758-8509EAE25E20}" destId="{0A46F518-5709-3444-A427-C4A873C6D46A}" srcOrd="0" destOrd="0" presId="urn:microsoft.com/office/officeart/2005/8/layout/default"/>
    <dgm:cxn modelId="{C4AD539E-C755-7545-85E0-75558FD06846}" type="presOf" srcId="{07C939F6-98D6-4E75-B25B-B49C8257AD9B}" destId="{2148AA29-CA90-FB43-8935-94D22377B60B}" srcOrd="0" destOrd="0" presId="urn:microsoft.com/office/officeart/2005/8/layout/default"/>
    <dgm:cxn modelId="{C5C2BEA7-B4D4-4E4A-AD5A-EA3C10D71D91}" srcId="{D46F71D3-14E2-4895-8965-A492F9F91035}" destId="{966F52BC-B843-4C45-B32D-A088F51E9F96}" srcOrd="7" destOrd="0" parTransId="{D830CD6A-D321-480F-94BC-ADF944FA654C}" sibTransId="{C0B3E4F3-942C-4332-B23F-EB31AADB6C0B}"/>
    <dgm:cxn modelId="{D311DDB7-B904-8440-98BC-11378AB6EF26}" type="presOf" srcId="{E7847898-0DEC-4CC2-B708-B6BDC72A3DDE}" destId="{ECEB0E83-FA8F-7B4F-846F-4535384F7B22}" srcOrd="0" destOrd="0" presId="urn:microsoft.com/office/officeart/2005/8/layout/default"/>
    <dgm:cxn modelId="{A39B0EBF-A4BC-364C-AC54-AEC8993EF17F}" type="presOf" srcId="{6436295D-0137-4C3A-89C6-37E173CF4965}" destId="{0DBEDF9D-88C2-694D-A762-08193EAD9AF1}" srcOrd="0" destOrd="0" presId="urn:microsoft.com/office/officeart/2005/8/layout/default"/>
    <dgm:cxn modelId="{BF05A3DF-7E18-4F74-8A05-D21476AB1CDB}" srcId="{D46F71D3-14E2-4895-8965-A492F9F91035}" destId="{2D2CC79E-C3B1-4681-81CA-8B147D2A5C83}" srcOrd="3" destOrd="0" parTransId="{43F235F1-578C-454C-858D-DA5ECBD5BBCB}" sibTransId="{062CA1D3-7E7F-4CC8-8854-DF97B10BF16E}"/>
    <dgm:cxn modelId="{7344BBE2-DF6E-C84B-806A-45B14DFAA98D}" type="presOf" srcId="{CE704F9A-2AD4-4B0E-9071-4D183B63BA6B}" destId="{60D702C3-4906-B14C-8C91-7914D79F6566}" srcOrd="0" destOrd="0" presId="urn:microsoft.com/office/officeart/2005/8/layout/default"/>
    <dgm:cxn modelId="{1ACD12F4-803D-0B45-848D-74AB19212B52}" type="presOf" srcId="{79C2739C-F689-48BC-856E-176543E6A12D}" destId="{D1AA0040-9F75-1D48-96BE-F454AE11D21E}" srcOrd="0" destOrd="0" presId="urn:microsoft.com/office/officeart/2005/8/layout/default"/>
    <dgm:cxn modelId="{C94182F9-517C-2947-8406-8600F4502ABF}" type="presOf" srcId="{2D2CC79E-C3B1-4681-81CA-8B147D2A5C83}" destId="{FEC344A3-F4B3-1743-BA26-CDBEEC9667E2}" srcOrd="0" destOrd="0" presId="urn:microsoft.com/office/officeart/2005/8/layout/default"/>
    <dgm:cxn modelId="{00EBD18B-C82B-474A-8329-D09C92FEECFF}" type="presParOf" srcId="{78A362E4-E307-C748-9F6B-3B0FD284FF2A}" destId="{ECEB0E83-FA8F-7B4F-846F-4535384F7B22}" srcOrd="0" destOrd="0" presId="urn:microsoft.com/office/officeart/2005/8/layout/default"/>
    <dgm:cxn modelId="{65E11CCF-85F5-5641-B274-61A6F5B8E66F}" type="presParOf" srcId="{78A362E4-E307-C748-9F6B-3B0FD284FF2A}" destId="{1DB168A4-E547-274A-BF5A-1FBAD6FC1BAA}" srcOrd="1" destOrd="0" presId="urn:microsoft.com/office/officeart/2005/8/layout/default"/>
    <dgm:cxn modelId="{148B898C-936F-E844-AC6A-DD0C28D71AA5}" type="presParOf" srcId="{78A362E4-E307-C748-9F6B-3B0FD284FF2A}" destId="{60D702C3-4906-B14C-8C91-7914D79F6566}" srcOrd="2" destOrd="0" presId="urn:microsoft.com/office/officeart/2005/8/layout/default"/>
    <dgm:cxn modelId="{DF0891E3-5BEC-054C-86BF-59962CBC6F87}" type="presParOf" srcId="{78A362E4-E307-C748-9F6B-3B0FD284FF2A}" destId="{3F8DB465-6942-6140-9541-9C9DC963ECAB}" srcOrd="3" destOrd="0" presId="urn:microsoft.com/office/officeart/2005/8/layout/default"/>
    <dgm:cxn modelId="{9F7B6529-4C3C-D941-99C2-6C9E389E9914}" type="presParOf" srcId="{78A362E4-E307-C748-9F6B-3B0FD284FF2A}" destId="{D1AA0040-9F75-1D48-96BE-F454AE11D21E}" srcOrd="4" destOrd="0" presId="urn:microsoft.com/office/officeart/2005/8/layout/default"/>
    <dgm:cxn modelId="{7F8912F5-7816-4F44-96B6-4ADD4FEACBD7}" type="presParOf" srcId="{78A362E4-E307-C748-9F6B-3B0FD284FF2A}" destId="{199BA0D3-45ED-8B4B-8749-93F98613609B}" srcOrd="5" destOrd="0" presId="urn:microsoft.com/office/officeart/2005/8/layout/default"/>
    <dgm:cxn modelId="{615F7482-DE2C-C34B-ABF9-4438C9961504}" type="presParOf" srcId="{78A362E4-E307-C748-9F6B-3B0FD284FF2A}" destId="{FEC344A3-F4B3-1743-BA26-CDBEEC9667E2}" srcOrd="6" destOrd="0" presId="urn:microsoft.com/office/officeart/2005/8/layout/default"/>
    <dgm:cxn modelId="{8EE55011-77CB-0A4D-AE5A-202E20488D64}" type="presParOf" srcId="{78A362E4-E307-C748-9F6B-3B0FD284FF2A}" destId="{D0338936-118F-7E43-8F50-93575EEFA95C}" srcOrd="7" destOrd="0" presId="urn:microsoft.com/office/officeart/2005/8/layout/default"/>
    <dgm:cxn modelId="{5FDEAC60-8FDC-3B41-8924-95B4DDC3F80C}" type="presParOf" srcId="{78A362E4-E307-C748-9F6B-3B0FD284FF2A}" destId="{0DBEDF9D-88C2-694D-A762-08193EAD9AF1}" srcOrd="8" destOrd="0" presId="urn:microsoft.com/office/officeart/2005/8/layout/default"/>
    <dgm:cxn modelId="{80844096-F8A4-3347-80E2-6239E60230FA}" type="presParOf" srcId="{78A362E4-E307-C748-9F6B-3B0FD284FF2A}" destId="{83489E10-8CCC-7749-9B07-254278E86DA5}" srcOrd="9" destOrd="0" presId="urn:microsoft.com/office/officeart/2005/8/layout/default"/>
    <dgm:cxn modelId="{3F90BFC0-C4F3-F24F-AA2F-CF1EDC55A937}" type="presParOf" srcId="{78A362E4-E307-C748-9F6B-3B0FD284FF2A}" destId="{0A46F518-5709-3444-A427-C4A873C6D46A}" srcOrd="10" destOrd="0" presId="urn:microsoft.com/office/officeart/2005/8/layout/default"/>
    <dgm:cxn modelId="{3CBADE3E-16F2-5549-AD21-15C84447C9E5}" type="presParOf" srcId="{78A362E4-E307-C748-9F6B-3B0FD284FF2A}" destId="{FE8D0BEF-9CED-0549-9DA6-48FCEB32155D}" srcOrd="11" destOrd="0" presId="urn:microsoft.com/office/officeart/2005/8/layout/default"/>
    <dgm:cxn modelId="{68BC65D4-9C49-704F-80C2-ADEDC7E15A05}" type="presParOf" srcId="{78A362E4-E307-C748-9F6B-3B0FD284FF2A}" destId="{2148AA29-CA90-FB43-8935-94D22377B60B}" srcOrd="12" destOrd="0" presId="urn:microsoft.com/office/officeart/2005/8/layout/default"/>
    <dgm:cxn modelId="{B968FAEB-C36C-7842-A054-63350EAAFE15}" type="presParOf" srcId="{78A362E4-E307-C748-9F6B-3B0FD284FF2A}" destId="{A06CE5CB-01EE-664B-84BF-2D2B88186917}" srcOrd="13" destOrd="0" presId="urn:microsoft.com/office/officeart/2005/8/layout/default"/>
    <dgm:cxn modelId="{58DE05F0-B023-4243-B3D6-3821236B6686}" type="presParOf" srcId="{78A362E4-E307-C748-9F6B-3B0FD284FF2A}" destId="{E42042C3-762E-2741-9A63-BBE0377EC71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55EF045-C003-4B19-A006-D3718E960F2C}"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C5A5B3A4-BD3F-4D69-9728-3B37314EE689}">
      <dgm:prSet/>
      <dgm:spPr/>
      <dgm:t>
        <a:bodyPr/>
        <a:lstStyle/>
        <a:p>
          <a:r>
            <a:rPr lang="el-GR"/>
            <a:t>[2] </a:t>
          </a:r>
          <a:r>
            <a:rPr lang="en-US"/>
            <a:t>Twitter Help Center (2021), «</a:t>
          </a:r>
          <a:r>
            <a:rPr lang="el-GR"/>
            <a:t>Τ</a:t>
          </a:r>
          <a:r>
            <a:rPr lang="en-US"/>
            <a:t>weets», [</a:t>
          </a:r>
          <a:r>
            <a:rPr lang="el-GR"/>
            <a:t>Ηλεκτρονικό</a:t>
          </a:r>
          <a:r>
            <a:rPr lang="en-US"/>
            <a:t>]. </a:t>
          </a:r>
        </a:p>
      </dgm:t>
    </dgm:pt>
    <dgm:pt modelId="{FB862E45-CD34-4EA6-98C1-331B366CE7AA}" type="parTrans" cxnId="{882CCBED-BB7F-4624-B294-32D15DE12F0F}">
      <dgm:prSet/>
      <dgm:spPr/>
      <dgm:t>
        <a:bodyPr/>
        <a:lstStyle/>
        <a:p>
          <a:endParaRPr lang="en-US"/>
        </a:p>
      </dgm:t>
    </dgm:pt>
    <dgm:pt modelId="{EDB19DE8-68C0-49B8-BF12-9B4591723CC2}" type="sibTrans" cxnId="{882CCBED-BB7F-4624-B294-32D15DE12F0F}">
      <dgm:prSet/>
      <dgm:spPr/>
      <dgm:t>
        <a:bodyPr/>
        <a:lstStyle/>
        <a:p>
          <a:endParaRPr lang="en-US"/>
        </a:p>
      </dgm:t>
    </dgm:pt>
    <dgm:pt modelId="{DA28A43D-A098-44C1-9EB3-4CF5DFB770AC}">
      <dgm:prSet/>
      <dgm:spPr/>
      <dgm:t>
        <a:bodyPr/>
        <a:lstStyle/>
        <a:p>
          <a:r>
            <a:rPr lang="el-GR"/>
            <a:t>[7]</a:t>
          </a:r>
          <a:r>
            <a:rPr lang="en-US"/>
            <a:t> Facebook </a:t>
          </a:r>
          <a:r>
            <a:rPr lang="el-GR"/>
            <a:t>Κέντρο Βοήθειας (2021), «Σε τι διαφέρουν τα προφίλ, οι σελίδες και οι ομάδες στο </a:t>
          </a:r>
          <a:r>
            <a:rPr lang="en-US"/>
            <a:t>Facebook</a:t>
          </a:r>
          <a:r>
            <a:rPr lang="el-GR"/>
            <a:t>; », [Ηλεκτρονικό]. </a:t>
          </a:r>
          <a:endParaRPr lang="en-US"/>
        </a:p>
      </dgm:t>
    </dgm:pt>
    <dgm:pt modelId="{4EEA55BD-48E3-4270-A669-5B557C9DDB3D}" type="parTrans" cxnId="{F60CB010-F614-4A62-A26E-0702BCA274F4}">
      <dgm:prSet/>
      <dgm:spPr/>
      <dgm:t>
        <a:bodyPr/>
        <a:lstStyle/>
        <a:p>
          <a:endParaRPr lang="en-US"/>
        </a:p>
      </dgm:t>
    </dgm:pt>
    <dgm:pt modelId="{E280140E-7F8C-4A8A-8BCA-A682BEAFA55D}" type="sibTrans" cxnId="{F60CB010-F614-4A62-A26E-0702BCA274F4}">
      <dgm:prSet/>
      <dgm:spPr/>
      <dgm:t>
        <a:bodyPr/>
        <a:lstStyle/>
        <a:p>
          <a:endParaRPr lang="en-US"/>
        </a:p>
      </dgm:t>
    </dgm:pt>
    <dgm:pt modelId="{8857B723-9CBC-47B9-96D3-B3EA9476F0D4}">
      <dgm:prSet/>
      <dgm:spPr/>
      <dgm:t>
        <a:bodyPr/>
        <a:lstStyle/>
        <a:p>
          <a:r>
            <a:rPr lang="el-GR"/>
            <a:t>[9] </a:t>
          </a:r>
          <a:r>
            <a:rPr lang="en-US"/>
            <a:t>Google Search Central (2021), «The basic of how Search works», [</a:t>
          </a:r>
          <a:r>
            <a:rPr lang="el-GR"/>
            <a:t>Ηλεκτρονικό</a:t>
          </a:r>
          <a:r>
            <a:rPr lang="en-US"/>
            <a:t>]. </a:t>
          </a:r>
        </a:p>
      </dgm:t>
    </dgm:pt>
    <dgm:pt modelId="{24D36B35-C0A8-470A-AD96-419C63FA3373}" type="parTrans" cxnId="{886D314C-0C00-47EB-B005-3BDD8EA37B4E}">
      <dgm:prSet/>
      <dgm:spPr/>
      <dgm:t>
        <a:bodyPr/>
        <a:lstStyle/>
        <a:p>
          <a:endParaRPr lang="en-US"/>
        </a:p>
      </dgm:t>
    </dgm:pt>
    <dgm:pt modelId="{7EBE33BF-798A-4AB8-B039-2A1E5490C4C6}" type="sibTrans" cxnId="{886D314C-0C00-47EB-B005-3BDD8EA37B4E}">
      <dgm:prSet/>
      <dgm:spPr/>
      <dgm:t>
        <a:bodyPr/>
        <a:lstStyle/>
        <a:p>
          <a:endParaRPr lang="en-US"/>
        </a:p>
      </dgm:t>
    </dgm:pt>
    <dgm:pt modelId="{A9745E71-3DC2-46FE-8926-AF6A92BC43C3}">
      <dgm:prSet/>
      <dgm:spPr/>
      <dgm:t>
        <a:bodyPr/>
        <a:lstStyle/>
        <a:p>
          <a:r>
            <a:rPr lang="el-GR"/>
            <a:t>[12] </a:t>
          </a:r>
          <a:r>
            <a:rPr lang="en-US"/>
            <a:t>Pant A. (2019), «Introduction to Logistic Regression», towards data science», [</a:t>
          </a:r>
          <a:r>
            <a:rPr lang="el-GR"/>
            <a:t>Ηλεκτρονικό</a:t>
          </a:r>
          <a:r>
            <a:rPr lang="en-US"/>
            <a:t>]. </a:t>
          </a:r>
        </a:p>
      </dgm:t>
    </dgm:pt>
    <dgm:pt modelId="{2E83840C-54B5-4E82-9F21-3936EB4DB829}" type="parTrans" cxnId="{DC82AED9-1E9D-4520-8C77-DD3F27F9133A}">
      <dgm:prSet/>
      <dgm:spPr/>
      <dgm:t>
        <a:bodyPr/>
        <a:lstStyle/>
        <a:p>
          <a:endParaRPr lang="en-US"/>
        </a:p>
      </dgm:t>
    </dgm:pt>
    <dgm:pt modelId="{9F0641B0-3DD5-4887-9C81-003570BC9D3E}" type="sibTrans" cxnId="{DC82AED9-1E9D-4520-8C77-DD3F27F9133A}">
      <dgm:prSet/>
      <dgm:spPr/>
      <dgm:t>
        <a:bodyPr/>
        <a:lstStyle/>
        <a:p>
          <a:endParaRPr lang="en-US"/>
        </a:p>
      </dgm:t>
    </dgm:pt>
    <dgm:pt modelId="{7931FFE8-A3C3-46FE-8F21-78003C9F93EF}">
      <dgm:prSet/>
      <dgm:spPr/>
      <dgm:t>
        <a:bodyPr/>
        <a:lstStyle/>
        <a:p>
          <a:r>
            <a:rPr lang="el-GR"/>
            <a:t>[14] Μ</a:t>
          </a:r>
          <a:r>
            <a:rPr lang="en-US"/>
            <a:t>anning C. D., Raghavan P., Schutze H. (2008), «Support Vector Machines &amp; machine learning on documents» in Introduction to Information Retrieval, Cambridge University Press, [</a:t>
          </a:r>
          <a:r>
            <a:rPr lang="el-GR"/>
            <a:t>Ηλεκτρονικό</a:t>
          </a:r>
          <a:r>
            <a:rPr lang="en-US"/>
            <a:t>]. </a:t>
          </a:r>
        </a:p>
      </dgm:t>
    </dgm:pt>
    <dgm:pt modelId="{CA4FCC8B-62E0-42D6-B71B-783603008AC6}" type="parTrans" cxnId="{38B7A722-062B-4F41-9C1D-4A7EB71AFF7C}">
      <dgm:prSet/>
      <dgm:spPr/>
      <dgm:t>
        <a:bodyPr/>
        <a:lstStyle/>
        <a:p>
          <a:endParaRPr lang="en-US"/>
        </a:p>
      </dgm:t>
    </dgm:pt>
    <dgm:pt modelId="{6A75EB85-FFE3-4B32-B6E6-B544362E9FC7}" type="sibTrans" cxnId="{38B7A722-062B-4F41-9C1D-4A7EB71AFF7C}">
      <dgm:prSet/>
      <dgm:spPr/>
      <dgm:t>
        <a:bodyPr/>
        <a:lstStyle/>
        <a:p>
          <a:endParaRPr lang="en-US"/>
        </a:p>
      </dgm:t>
    </dgm:pt>
    <dgm:pt modelId="{E5AC83D2-E2F0-4E5B-B2A1-72B8C1FD817A}">
      <dgm:prSet/>
      <dgm:spPr/>
      <dgm:t>
        <a:bodyPr/>
        <a:lstStyle/>
        <a:p>
          <a:r>
            <a:rPr lang="el-GR"/>
            <a:t>[16] </a:t>
          </a:r>
          <a:r>
            <a:rPr lang="en-US"/>
            <a:t>Leif E. Peterson (2009), «K-nearest neighbor», Scholarpedia, [</a:t>
          </a:r>
          <a:r>
            <a:rPr lang="el-GR"/>
            <a:t>Ηλεκτρονικό</a:t>
          </a:r>
          <a:r>
            <a:rPr lang="en-US"/>
            <a:t>]. </a:t>
          </a:r>
        </a:p>
      </dgm:t>
    </dgm:pt>
    <dgm:pt modelId="{1DEB5A7E-F02A-49AD-AC85-E585F978C968}" type="parTrans" cxnId="{CB43C981-75B8-4434-8458-FECEF72F8FCE}">
      <dgm:prSet/>
      <dgm:spPr/>
      <dgm:t>
        <a:bodyPr/>
        <a:lstStyle/>
        <a:p>
          <a:endParaRPr lang="en-US"/>
        </a:p>
      </dgm:t>
    </dgm:pt>
    <dgm:pt modelId="{EF282514-7B2A-471F-9EA9-F758594B7562}" type="sibTrans" cxnId="{CB43C981-75B8-4434-8458-FECEF72F8FCE}">
      <dgm:prSet/>
      <dgm:spPr/>
      <dgm:t>
        <a:bodyPr/>
        <a:lstStyle/>
        <a:p>
          <a:endParaRPr lang="en-US"/>
        </a:p>
      </dgm:t>
    </dgm:pt>
    <dgm:pt modelId="{5EC6A8E8-8EA4-466C-8C19-EC2FF48C5CD7}">
      <dgm:prSet/>
      <dgm:spPr/>
      <dgm:t>
        <a:bodyPr/>
        <a:lstStyle/>
        <a:p>
          <a:r>
            <a:rPr lang="el-GR"/>
            <a:t>[21] </a:t>
          </a:r>
          <a:r>
            <a:rPr lang="en-US"/>
            <a:t>Goyal P., Ferrara E. (2017), «Graph Embedding Techniques, Applications, and Performance: A Survey», Knowledge Based Systems Volume 151</a:t>
          </a:r>
        </a:p>
      </dgm:t>
    </dgm:pt>
    <dgm:pt modelId="{EBF2D447-95FB-4380-8DB1-58DF69540EFA}" type="parTrans" cxnId="{F33117CE-970F-42CA-BCF5-681EDE844DEA}">
      <dgm:prSet/>
      <dgm:spPr/>
      <dgm:t>
        <a:bodyPr/>
        <a:lstStyle/>
        <a:p>
          <a:endParaRPr lang="en-US"/>
        </a:p>
      </dgm:t>
    </dgm:pt>
    <dgm:pt modelId="{F9D5C72C-9D8A-4C0B-9600-6C51C607F40A}" type="sibTrans" cxnId="{F33117CE-970F-42CA-BCF5-681EDE844DEA}">
      <dgm:prSet/>
      <dgm:spPr/>
      <dgm:t>
        <a:bodyPr/>
        <a:lstStyle/>
        <a:p>
          <a:endParaRPr lang="en-US"/>
        </a:p>
      </dgm:t>
    </dgm:pt>
    <dgm:pt modelId="{4324C5B3-9237-A249-87B4-098DEECFAAE2}" type="pres">
      <dgm:prSet presAssocID="{655EF045-C003-4B19-A006-D3718E960F2C}" presName="vert0" presStyleCnt="0">
        <dgm:presLayoutVars>
          <dgm:dir/>
          <dgm:animOne val="branch"/>
          <dgm:animLvl val="lvl"/>
        </dgm:presLayoutVars>
      </dgm:prSet>
      <dgm:spPr/>
    </dgm:pt>
    <dgm:pt modelId="{C40C1733-C5C2-BF47-AA7F-E496C09D01B3}" type="pres">
      <dgm:prSet presAssocID="{C5A5B3A4-BD3F-4D69-9728-3B37314EE689}" presName="thickLine" presStyleLbl="alignNode1" presStyleIdx="0" presStyleCnt="7"/>
      <dgm:spPr/>
    </dgm:pt>
    <dgm:pt modelId="{7A0C5E45-EDB5-1F4F-9FC5-04990098CA51}" type="pres">
      <dgm:prSet presAssocID="{C5A5B3A4-BD3F-4D69-9728-3B37314EE689}" presName="horz1" presStyleCnt="0"/>
      <dgm:spPr/>
    </dgm:pt>
    <dgm:pt modelId="{5C88A8A2-DD33-0E40-888E-1A9EF12710DE}" type="pres">
      <dgm:prSet presAssocID="{C5A5B3A4-BD3F-4D69-9728-3B37314EE689}" presName="tx1" presStyleLbl="revTx" presStyleIdx="0" presStyleCnt="7"/>
      <dgm:spPr/>
    </dgm:pt>
    <dgm:pt modelId="{33845C7E-6C7B-7148-9101-85D6EF2B2AE1}" type="pres">
      <dgm:prSet presAssocID="{C5A5B3A4-BD3F-4D69-9728-3B37314EE689}" presName="vert1" presStyleCnt="0"/>
      <dgm:spPr/>
    </dgm:pt>
    <dgm:pt modelId="{A424BE45-8B81-3644-ACAA-DB05C63C9080}" type="pres">
      <dgm:prSet presAssocID="{DA28A43D-A098-44C1-9EB3-4CF5DFB770AC}" presName="thickLine" presStyleLbl="alignNode1" presStyleIdx="1" presStyleCnt="7"/>
      <dgm:spPr/>
    </dgm:pt>
    <dgm:pt modelId="{24AF7A69-7085-8049-AA08-067020D4E52E}" type="pres">
      <dgm:prSet presAssocID="{DA28A43D-A098-44C1-9EB3-4CF5DFB770AC}" presName="horz1" presStyleCnt="0"/>
      <dgm:spPr/>
    </dgm:pt>
    <dgm:pt modelId="{A7A3EE53-AB33-5741-9529-72C920A4C7A2}" type="pres">
      <dgm:prSet presAssocID="{DA28A43D-A098-44C1-9EB3-4CF5DFB770AC}" presName="tx1" presStyleLbl="revTx" presStyleIdx="1" presStyleCnt="7"/>
      <dgm:spPr/>
    </dgm:pt>
    <dgm:pt modelId="{F378AA5B-C524-A14D-9F26-E982DABBEF8E}" type="pres">
      <dgm:prSet presAssocID="{DA28A43D-A098-44C1-9EB3-4CF5DFB770AC}" presName="vert1" presStyleCnt="0"/>
      <dgm:spPr/>
    </dgm:pt>
    <dgm:pt modelId="{27A83370-CF18-2042-9285-8F39FB03C3C5}" type="pres">
      <dgm:prSet presAssocID="{8857B723-9CBC-47B9-96D3-B3EA9476F0D4}" presName="thickLine" presStyleLbl="alignNode1" presStyleIdx="2" presStyleCnt="7"/>
      <dgm:spPr/>
    </dgm:pt>
    <dgm:pt modelId="{CB987C74-6120-C64F-A8D6-5F375867696D}" type="pres">
      <dgm:prSet presAssocID="{8857B723-9CBC-47B9-96D3-B3EA9476F0D4}" presName="horz1" presStyleCnt="0"/>
      <dgm:spPr/>
    </dgm:pt>
    <dgm:pt modelId="{4937431A-4DA8-2441-BE0C-B5F1F9867743}" type="pres">
      <dgm:prSet presAssocID="{8857B723-9CBC-47B9-96D3-B3EA9476F0D4}" presName="tx1" presStyleLbl="revTx" presStyleIdx="2" presStyleCnt="7"/>
      <dgm:spPr/>
    </dgm:pt>
    <dgm:pt modelId="{F26ABB7C-B063-7144-B7D9-51B5C89947AF}" type="pres">
      <dgm:prSet presAssocID="{8857B723-9CBC-47B9-96D3-B3EA9476F0D4}" presName="vert1" presStyleCnt="0"/>
      <dgm:spPr/>
    </dgm:pt>
    <dgm:pt modelId="{081602B2-9013-994A-A355-B4F31D639E87}" type="pres">
      <dgm:prSet presAssocID="{A9745E71-3DC2-46FE-8926-AF6A92BC43C3}" presName="thickLine" presStyleLbl="alignNode1" presStyleIdx="3" presStyleCnt="7"/>
      <dgm:spPr/>
    </dgm:pt>
    <dgm:pt modelId="{32EBDF4A-36B0-114C-912B-992D3D12DA7C}" type="pres">
      <dgm:prSet presAssocID="{A9745E71-3DC2-46FE-8926-AF6A92BC43C3}" presName="horz1" presStyleCnt="0"/>
      <dgm:spPr/>
    </dgm:pt>
    <dgm:pt modelId="{378ECF15-CE0F-5A44-AE28-CF1EE4513E8F}" type="pres">
      <dgm:prSet presAssocID="{A9745E71-3DC2-46FE-8926-AF6A92BC43C3}" presName="tx1" presStyleLbl="revTx" presStyleIdx="3" presStyleCnt="7"/>
      <dgm:spPr/>
    </dgm:pt>
    <dgm:pt modelId="{82D78ACF-AC29-274E-AA95-64D2E6D43B66}" type="pres">
      <dgm:prSet presAssocID="{A9745E71-3DC2-46FE-8926-AF6A92BC43C3}" presName="vert1" presStyleCnt="0"/>
      <dgm:spPr/>
    </dgm:pt>
    <dgm:pt modelId="{9C786AAB-1A2A-E94E-BB76-3957745B195C}" type="pres">
      <dgm:prSet presAssocID="{7931FFE8-A3C3-46FE-8F21-78003C9F93EF}" presName="thickLine" presStyleLbl="alignNode1" presStyleIdx="4" presStyleCnt="7"/>
      <dgm:spPr/>
    </dgm:pt>
    <dgm:pt modelId="{15C02ACF-9B6B-7641-8BC5-2A76F89507C6}" type="pres">
      <dgm:prSet presAssocID="{7931FFE8-A3C3-46FE-8F21-78003C9F93EF}" presName="horz1" presStyleCnt="0"/>
      <dgm:spPr/>
    </dgm:pt>
    <dgm:pt modelId="{DFF4B5BE-5A1D-0343-8967-CE4281E7F1E3}" type="pres">
      <dgm:prSet presAssocID="{7931FFE8-A3C3-46FE-8F21-78003C9F93EF}" presName="tx1" presStyleLbl="revTx" presStyleIdx="4" presStyleCnt="7"/>
      <dgm:spPr/>
    </dgm:pt>
    <dgm:pt modelId="{E5F16C85-1385-F244-8CFE-69279CADFDDD}" type="pres">
      <dgm:prSet presAssocID="{7931FFE8-A3C3-46FE-8F21-78003C9F93EF}" presName="vert1" presStyleCnt="0"/>
      <dgm:spPr/>
    </dgm:pt>
    <dgm:pt modelId="{E4069E12-01DC-4345-B29E-D17AB3C251AA}" type="pres">
      <dgm:prSet presAssocID="{E5AC83D2-E2F0-4E5B-B2A1-72B8C1FD817A}" presName="thickLine" presStyleLbl="alignNode1" presStyleIdx="5" presStyleCnt="7"/>
      <dgm:spPr/>
    </dgm:pt>
    <dgm:pt modelId="{8CC1657C-58FC-4243-B4BC-8272ACF46DE1}" type="pres">
      <dgm:prSet presAssocID="{E5AC83D2-E2F0-4E5B-B2A1-72B8C1FD817A}" presName="horz1" presStyleCnt="0"/>
      <dgm:spPr/>
    </dgm:pt>
    <dgm:pt modelId="{EF4BAE92-2CAE-3B4C-8F2B-33200076FD65}" type="pres">
      <dgm:prSet presAssocID="{E5AC83D2-E2F0-4E5B-B2A1-72B8C1FD817A}" presName="tx1" presStyleLbl="revTx" presStyleIdx="5" presStyleCnt="7"/>
      <dgm:spPr/>
    </dgm:pt>
    <dgm:pt modelId="{31FD3938-A3B8-8D44-96BA-9A0607BB98EC}" type="pres">
      <dgm:prSet presAssocID="{E5AC83D2-E2F0-4E5B-B2A1-72B8C1FD817A}" presName="vert1" presStyleCnt="0"/>
      <dgm:spPr/>
    </dgm:pt>
    <dgm:pt modelId="{2661B394-95C1-3C4E-B73D-052179859744}" type="pres">
      <dgm:prSet presAssocID="{5EC6A8E8-8EA4-466C-8C19-EC2FF48C5CD7}" presName="thickLine" presStyleLbl="alignNode1" presStyleIdx="6" presStyleCnt="7"/>
      <dgm:spPr/>
    </dgm:pt>
    <dgm:pt modelId="{B1603895-11F0-6C4E-97BE-FF72B1367198}" type="pres">
      <dgm:prSet presAssocID="{5EC6A8E8-8EA4-466C-8C19-EC2FF48C5CD7}" presName="horz1" presStyleCnt="0"/>
      <dgm:spPr/>
    </dgm:pt>
    <dgm:pt modelId="{B2126CAF-6B0A-F54F-849B-5467CEC15921}" type="pres">
      <dgm:prSet presAssocID="{5EC6A8E8-8EA4-466C-8C19-EC2FF48C5CD7}" presName="tx1" presStyleLbl="revTx" presStyleIdx="6" presStyleCnt="7"/>
      <dgm:spPr/>
    </dgm:pt>
    <dgm:pt modelId="{0F8029BD-CAD1-8145-BEA7-1901153C674C}" type="pres">
      <dgm:prSet presAssocID="{5EC6A8E8-8EA4-466C-8C19-EC2FF48C5CD7}" presName="vert1" presStyleCnt="0"/>
      <dgm:spPr/>
    </dgm:pt>
  </dgm:ptLst>
  <dgm:cxnLst>
    <dgm:cxn modelId="{F60CB010-F614-4A62-A26E-0702BCA274F4}" srcId="{655EF045-C003-4B19-A006-D3718E960F2C}" destId="{DA28A43D-A098-44C1-9EB3-4CF5DFB770AC}" srcOrd="1" destOrd="0" parTransId="{4EEA55BD-48E3-4270-A669-5B557C9DDB3D}" sibTransId="{E280140E-7F8C-4A8A-8BCA-A682BEAFA55D}"/>
    <dgm:cxn modelId="{39EE5922-63EA-F74F-ACDF-D6240E3BC17B}" type="presOf" srcId="{E5AC83D2-E2F0-4E5B-B2A1-72B8C1FD817A}" destId="{EF4BAE92-2CAE-3B4C-8F2B-33200076FD65}" srcOrd="0" destOrd="0" presId="urn:microsoft.com/office/officeart/2008/layout/LinedList"/>
    <dgm:cxn modelId="{38B7A722-062B-4F41-9C1D-4A7EB71AFF7C}" srcId="{655EF045-C003-4B19-A006-D3718E960F2C}" destId="{7931FFE8-A3C3-46FE-8F21-78003C9F93EF}" srcOrd="4" destOrd="0" parTransId="{CA4FCC8B-62E0-42D6-B71B-783603008AC6}" sibTransId="{6A75EB85-FFE3-4B32-B6E6-B544362E9FC7}"/>
    <dgm:cxn modelId="{64422B4A-0564-6547-8C3E-12DB8C9CCEEE}" type="presOf" srcId="{C5A5B3A4-BD3F-4D69-9728-3B37314EE689}" destId="{5C88A8A2-DD33-0E40-888E-1A9EF12710DE}" srcOrd="0" destOrd="0" presId="urn:microsoft.com/office/officeart/2008/layout/LinedList"/>
    <dgm:cxn modelId="{886D314C-0C00-47EB-B005-3BDD8EA37B4E}" srcId="{655EF045-C003-4B19-A006-D3718E960F2C}" destId="{8857B723-9CBC-47B9-96D3-B3EA9476F0D4}" srcOrd="2" destOrd="0" parTransId="{24D36B35-C0A8-470A-AD96-419C63FA3373}" sibTransId="{7EBE33BF-798A-4AB8-B039-2A1E5490C4C6}"/>
    <dgm:cxn modelId="{55A9FD53-A98C-E74F-86F2-3FECD7C51621}" type="presOf" srcId="{A9745E71-3DC2-46FE-8926-AF6A92BC43C3}" destId="{378ECF15-CE0F-5A44-AE28-CF1EE4513E8F}" srcOrd="0" destOrd="0" presId="urn:microsoft.com/office/officeart/2008/layout/LinedList"/>
    <dgm:cxn modelId="{1BF7B756-6EDF-8842-8E42-C7C93E66208B}" type="presOf" srcId="{DA28A43D-A098-44C1-9EB3-4CF5DFB770AC}" destId="{A7A3EE53-AB33-5741-9529-72C920A4C7A2}" srcOrd="0" destOrd="0" presId="urn:microsoft.com/office/officeart/2008/layout/LinedList"/>
    <dgm:cxn modelId="{6816E363-1D56-2E40-94EA-2B0F0D25839D}" type="presOf" srcId="{655EF045-C003-4B19-A006-D3718E960F2C}" destId="{4324C5B3-9237-A249-87B4-098DEECFAAE2}" srcOrd="0" destOrd="0" presId="urn:microsoft.com/office/officeart/2008/layout/LinedList"/>
    <dgm:cxn modelId="{CB43C981-75B8-4434-8458-FECEF72F8FCE}" srcId="{655EF045-C003-4B19-A006-D3718E960F2C}" destId="{E5AC83D2-E2F0-4E5B-B2A1-72B8C1FD817A}" srcOrd="5" destOrd="0" parTransId="{1DEB5A7E-F02A-49AD-AC85-E585F978C968}" sibTransId="{EF282514-7B2A-471F-9EA9-F758594B7562}"/>
    <dgm:cxn modelId="{6C7D7A88-1C2D-0C43-850D-3C892EA0F0A1}" type="presOf" srcId="{5EC6A8E8-8EA4-466C-8C19-EC2FF48C5CD7}" destId="{B2126CAF-6B0A-F54F-849B-5467CEC15921}" srcOrd="0" destOrd="0" presId="urn:microsoft.com/office/officeart/2008/layout/LinedList"/>
    <dgm:cxn modelId="{4F76989F-8180-FB49-87C5-62CD70F3C213}" type="presOf" srcId="{8857B723-9CBC-47B9-96D3-B3EA9476F0D4}" destId="{4937431A-4DA8-2441-BE0C-B5F1F9867743}" srcOrd="0" destOrd="0" presId="urn:microsoft.com/office/officeart/2008/layout/LinedList"/>
    <dgm:cxn modelId="{F33117CE-970F-42CA-BCF5-681EDE844DEA}" srcId="{655EF045-C003-4B19-A006-D3718E960F2C}" destId="{5EC6A8E8-8EA4-466C-8C19-EC2FF48C5CD7}" srcOrd="6" destOrd="0" parTransId="{EBF2D447-95FB-4380-8DB1-58DF69540EFA}" sibTransId="{F9D5C72C-9D8A-4C0B-9600-6C51C607F40A}"/>
    <dgm:cxn modelId="{DC82AED9-1E9D-4520-8C77-DD3F27F9133A}" srcId="{655EF045-C003-4B19-A006-D3718E960F2C}" destId="{A9745E71-3DC2-46FE-8926-AF6A92BC43C3}" srcOrd="3" destOrd="0" parTransId="{2E83840C-54B5-4E82-9F21-3936EB4DB829}" sibTransId="{9F0641B0-3DD5-4887-9C81-003570BC9D3E}"/>
    <dgm:cxn modelId="{053B08DE-CCD0-6949-AA05-379082DFB56B}" type="presOf" srcId="{7931FFE8-A3C3-46FE-8F21-78003C9F93EF}" destId="{DFF4B5BE-5A1D-0343-8967-CE4281E7F1E3}" srcOrd="0" destOrd="0" presId="urn:microsoft.com/office/officeart/2008/layout/LinedList"/>
    <dgm:cxn modelId="{882CCBED-BB7F-4624-B294-32D15DE12F0F}" srcId="{655EF045-C003-4B19-A006-D3718E960F2C}" destId="{C5A5B3A4-BD3F-4D69-9728-3B37314EE689}" srcOrd="0" destOrd="0" parTransId="{FB862E45-CD34-4EA6-98C1-331B366CE7AA}" sibTransId="{EDB19DE8-68C0-49B8-BF12-9B4591723CC2}"/>
    <dgm:cxn modelId="{2F6CD866-ECA7-6640-BD1D-2A793240DE72}" type="presParOf" srcId="{4324C5B3-9237-A249-87B4-098DEECFAAE2}" destId="{C40C1733-C5C2-BF47-AA7F-E496C09D01B3}" srcOrd="0" destOrd="0" presId="urn:microsoft.com/office/officeart/2008/layout/LinedList"/>
    <dgm:cxn modelId="{7317A01D-0CD4-2E46-AAB7-BF61CEC651A1}" type="presParOf" srcId="{4324C5B3-9237-A249-87B4-098DEECFAAE2}" destId="{7A0C5E45-EDB5-1F4F-9FC5-04990098CA51}" srcOrd="1" destOrd="0" presId="urn:microsoft.com/office/officeart/2008/layout/LinedList"/>
    <dgm:cxn modelId="{5B3E6EF0-9ED1-1144-947C-70DB3344C4D1}" type="presParOf" srcId="{7A0C5E45-EDB5-1F4F-9FC5-04990098CA51}" destId="{5C88A8A2-DD33-0E40-888E-1A9EF12710DE}" srcOrd="0" destOrd="0" presId="urn:microsoft.com/office/officeart/2008/layout/LinedList"/>
    <dgm:cxn modelId="{F7F701DB-C5D5-8C46-8584-88AB07B280E9}" type="presParOf" srcId="{7A0C5E45-EDB5-1F4F-9FC5-04990098CA51}" destId="{33845C7E-6C7B-7148-9101-85D6EF2B2AE1}" srcOrd="1" destOrd="0" presId="urn:microsoft.com/office/officeart/2008/layout/LinedList"/>
    <dgm:cxn modelId="{DECF3077-1ABC-D048-9C49-6BF82EE013E1}" type="presParOf" srcId="{4324C5B3-9237-A249-87B4-098DEECFAAE2}" destId="{A424BE45-8B81-3644-ACAA-DB05C63C9080}" srcOrd="2" destOrd="0" presId="urn:microsoft.com/office/officeart/2008/layout/LinedList"/>
    <dgm:cxn modelId="{92094E4E-5A76-8B41-AC62-390A9CDD0A04}" type="presParOf" srcId="{4324C5B3-9237-A249-87B4-098DEECFAAE2}" destId="{24AF7A69-7085-8049-AA08-067020D4E52E}" srcOrd="3" destOrd="0" presId="urn:microsoft.com/office/officeart/2008/layout/LinedList"/>
    <dgm:cxn modelId="{73A3AD5C-F9A6-C44B-B084-A8859371D052}" type="presParOf" srcId="{24AF7A69-7085-8049-AA08-067020D4E52E}" destId="{A7A3EE53-AB33-5741-9529-72C920A4C7A2}" srcOrd="0" destOrd="0" presId="urn:microsoft.com/office/officeart/2008/layout/LinedList"/>
    <dgm:cxn modelId="{DF4ADE42-1B48-0B48-BFA7-F65684F03B04}" type="presParOf" srcId="{24AF7A69-7085-8049-AA08-067020D4E52E}" destId="{F378AA5B-C524-A14D-9F26-E982DABBEF8E}" srcOrd="1" destOrd="0" presId="urn:microsoft.com/office/officeart/2008/layout/LinedList"/>
    <dgm:cxn modelId="{77F393A5-FF54-B244-8285-6AF1C4C21568}" type="presParOf" srcId="{4324C5B3-9237-A249-87B4-098DEECFAAE2}" destId="{27A83370-CF18-2042-9285-8F39FB03C3C5}" srcOrd="4" destOrd="0" presId="urn:microsoft.com/office/officeart/2008/layout/LinedList"/>
    <dgm:cxn modelId="{29200545-87F8-A842-A0A7-7BAF2200D86A}" type="presParOf" srcId="{4324C5B3-9237-A249-87B4-098DEECFAAE2}" destId="{CB987C74-6120-C64F-A8D6-5F375867696D}" srcOrd="5" destOrd="0" presId="urn:microsoft.com/office/officeart/2008/layout/LinedList"/>
    <dgm:cxn modelId="{C18B1395-79B5-6043-A463-D4650504DEBF}" type="presParOf" srcId="{CB987C74-6120-C64F-A8D6-5F375867696D}" destId="{4937431A-4DA8-2441-BE0C-B5F1F9867743}" srcOrd="0" destOrd="0" presId="urn:microsoft.com/office/officeart/2008/layout/LinedList"/>
    <dgm:cxn modelId="{84F76BD5-BAA6-EF45-BEED-4080C71D0A82}" type="presParOf" srcId="{CB987C74-6120-C64F-A8D6-5F375867696D}" destId="{F26ABB7C-B063-7144-B7D9-51B5C89947AF}" srcOrd="1" destOrd="0" presId="urn:microsoft.com/office/officeart/2008/layout/LinedList"/>
    <dgm:cxn modelId="{DAD13C63-AA72-734D-A760-273D1DDFBF2D}" type="presParOf" srcId="{4324C5B3-9237-A249-87B4-098DEECFAAE2}" destId="{081602B2-9013-994A-A355-B4F31D639E87}" srcOrd="6" destOrd="0" presId="urn:microsoft.com/office/officeart/2008/layout/LinedList"/>
    <dgm:cxn modelId="{16F91D6A-C48F-7740-BBA3-DFB0B76CD102}" type="presParOf" srcId="{4324C5B3-9237-A249-87B4-098DEECFAAE2}" destId="{32EBDF4A-36B0-114C-912B-992D3D12DA7C}" srcOrd="7" destOrd="0" presId="urn:microsoft.com/office/officeart/2008/layout/LinedList"/>
    <dgm:cxn modelId="{E1E6CD31-196A-194C-981C-4183A5BEA935}" type="presParOf" srcId="{32EBDF4A-36B0-114C-912B-992D3D12DA7C}" destId="{378ECF15-CE0F-5A44-AE28-CF1EE4513E8F}" srcOrd="0" destOrd="0" presId="urn:microsoft.com/office/officeart/2008/layout/LinedList"/>
    <dgm:cxn modelId="{6A23671A-0F57-3040-97E0-8B592A98EB0E}" type="presParOf" srcId="{32EBDF4A-36B0-114C-912B-992D3D12DA7C}" destId="{82D78ACF-AC29-274E-AA95-64D2E6D43B66}" srcOrd="1" destOrd="0" presId="urn:microsoft.com/office/officeart/2008/layout/LinedList"/>
    <dgm:cxn modelId="{B4987476-290F-5B45-AE1F-0477A8441C45}" type="presParOf" srcId="{4324C5B3-9237-A249-87B4-098DEECFAAE2}" destId="{9C786AAB-1A2A-E94E-BB76-3957745B195C}" srcOrd="8" destOrd="0" presId="urn:microsoft.com/office/officeart/2008/layout/LinedList"/>
    <dgm:cxn modelId="{C18F1BCD-12BD-994E-8109-D33F2B6EAFCA}" type="presParOf" srcId="{4324C5B3-9237-A249-87B4-098DEECFAAE2}" destId="{15C02ACF-9B6B-7641-8BC5-2A76F89507C6}" srcOrd="9" destOrd="0" presId="urn:microsoft.com/office/officeart/2008/layout/LinedList"/>
    <dgm:cxn modelId="{A0326190-52FE-9244-A8F5-65A2C3E76515}" type="presParOf" srcId="{15C02ACF-9B6B-7641-8BC5-2A76F89507C6}" destId="{DFF4B5BE-5A1D-0343-8967-CE4281E7F1E3}" srcOrd="0" destOrd="0" presId="urn:microsoft.com/office/officeart/2008/layout/LinedList"/>
    <dgm:cxn modelId="{3EB20A24-8E66-0B49-B43C-FD152BD7A139}" type="presParOf" srcId="{15C02ACF-9B6B-7641-8BC5-2A76F89507C6}" destId="{E5F16C85-1385-F244-8CFE-69279CADFDDD}" srcOrd="1" destOrd="0" presId="urn:microsoft.com/office/officeart/2008/layout/LinedList"/>
    <dgm:cxn modelId="{F053A4F2-2C2C-C943-A04B-5F56382A7BF8}" type="presParOf" srcId="{4324C5B3-9237-A249-87B4-098DEECFAAE2}" destId="{E4069E12-01DC-4345-B29E-D17AB3C251AA}" srcOrd="10" destOrd="0" presId="urn:microsoft.com/office/officeart/2008/layout/LinedList"/>
    <dgm:cxn modelId="{413A4A9D-D361-EE4A-9F50-0A48825AE145}" type="presParOf" srcId="{4324C5B3-9237-A249-87B4-098DEECFAAE2}" destId="{8CC1657C-58FC-4243-B4BC-8272ACF46DE1}" srcOrd="11" destOrd="0" presId="urn:microsoft.com/office/officeart/2008/layout/LinedList"/>
    <dgm:cxn modelId="{ED814725-60B0-3148-8767-B64A8FDFC95E}" type="presParOf" srcId="{8CC1657C-58FC-4243-B4BC-8272ACF46DE1}" destId="{EF4BAE92-2CAE-3B4C-8F2B-33200076FD65}" srcOrd="0" destOrd="0" presId="urn:microsoft.com/office/officeart/2008/layout/LinedList"/>
    <dgm:cxn modelId="{9D7F78CE-66D4-8F40-9D93-14651972C6A3}" type="presParOf" srcId="{8CC1657C-58FC-4243-B4BC-8272ACF46DE1}" destId="{31FD3938-A3B8-8D44-96BA-9A0607BB98EC}" srcOrd="1" destOrd="0" presId="urn:microsoft.com/office/officeart/2008/layout/LinedList"/>
    <dgm:cxn modelId="{D09EEA48-5B43-2A4E-B4E7-05CA705777AB}" type="presParOf" srcId="{4324C5B3-9237-A249-87B4-098DEECFAAE2}" destId="{2661B394-95C1-3C4E-B73D-052179859744}" srcOrd="12" destOrd="0" presId="urn:microsoft.com/office/officeart/2008/layout/LinedList"/>
    <dgm:cxn modelId="{583EDE2B-A855-4247-B2DB-4E2F938734C2}" type="presParOf" srcId="{4324C5B3-9237-A249-87B4-098DEECFAAE2}" destId="{B1603895-11F0-6C4E-97BE-FF72B1367198}" srcOrd="13" destOrd="0" presId="urn:microsoft.com/office/officeart/2008/layout/LinedList"/>
    <dgm:cxn modelId="{682FED8A-1078-3347-90C7-CE13CB48F3D5}" type="presParOf" srcId="{B1603895-11F0-6C4E-97BE-FF72B1367198}" destId="{B2126CAF-6B0A-F54F-849B-5467CEC15921}" srcOrd="0" destOrd="0" presId="urn:microsoft.com/office/officeart/2008/layout/LinedList"/>
    <dgm:cxn modelId="{6697380C-B7DE-674D-A408-A05D332F5604}" type="presParOf" srcId="{B1603895-11F0-6C4E-97BE-FF72B1367198}" destId="{0F8029BD-CAD1-8145-BEA7-1901153C674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1B96E88-EC5E-437A-99E0-2CB861840BED}"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06706481-5637-4A90-9A55-312845498C6E}">
      <dgm:prSet/>
      <dgm:spPr/>
      <dgm:t>
        <a:bodyPr/>
        <a:lstStyle/>
        <a:p>
          <a:r>
            <a:rPr lang="el-GR" dirty="0"/>
            <a:t>[22] </a:t>
          </a:r>
          <a:r>
            <a:rPr lang="en-US" dirty="0"/>
            <a:t>Nadkarni P., Ohno-Machado L., Chapman W., «Natural language processing: an introduction», Journal of the American Medical Informatics Association, Volume 18, Issue 5, Pages 544-551</a:t>
          </a:r>
        </a:p>
      </dgm:t>
    </dgm:pt>
    <dgm:pt modelId="{5F2FB3F8-AA58-4E8A-ACAA-3C6E5F8E2003}" type="parTrans" cxnId="{4E97F3CC-6EC3-445E-9546-C5B8616E876E}">
      <dgm:prSet/>
      <dgm:spPr/>
      <dgm:t>
        <a:bodyPr/>
        <a:lstStyle/>
        <a:p>
          <a:endParaRPr lang="en-US"/>
        </a:p>
      </dgm:t>
    </dgm:pt>
    <dgm:pt modelId="{80FDE167-1D5E-4B06-BF0A-F53656C3152A}" type="sibTrans" cxnId="{4E97F3CC-6EC3-445E-9546-C5B8616E876E}">
      <dgm:prSet/>
      <dgm:spPr/>
      <dgm:t>
        <a:bodyPr/>
        <a:lstStyle/>
        <a:p>
          <a:endParaRPr lang="en-US"/>
        </a:p>
      </dgm:t>
    </dgm:pt>
    <dgm:pt modelId="{1DB05CCC-CD47-408C-BC32-1F67A8F2B6F9}">
      <dgm:prSet/>
      <dgm:spPr/>
      <dgm:t>
        <a:bodyPr/>
        <a:lstStyle/>
        <a:p>
          <a:r>
            <a:rPr lang="el-GR"/>
            <a:t>[24] </a:t>
          </a:r>
          <a:r>
            <a:rPr lang="en-US"/>
            <a:t>David M. W. Powers. (2020), «Evaluation: from precision, recall, and F-Measure to ROC, informedness, markedness, correlation», arXiv </a:t>
          </a:r>
        </a:p>
      </dgm:t>
    </dgm:pt>
    <dgm:pt modelId="{0652A1CC-ADF6-49E9-BE35-28819C5AC69C}" type="parTrans" cxnId="{F67867AA-5091-47A9-BC6A-9F2197371766}">
      <dgm:prSet/>
      <dgm:spPr/>
      <dgm:t>
        <a:bodyPr/>
        <a:lstStyle/>
        <a:p>
          <a:endParaRPr lang="en-US"/>
        </a:p>
      </dgm:t>
    </dgm:pt>
    <dgm:pt modelId="{42A1001B-67AE-4C6E-AB59-F23A244F9A16}" type="sibTrans" cxnId="{F67867AA-5091-47A9-BC6A-9F2197371766}">
      <dgm:prSet/>
      <dgm:spPr/>
      <dgm:t>
        <a:bodyPr/>
        <a:lstStyle/>
        <a:p>
          <a:endParaRPr lang="en-US"/>
        </a:p>
      </dgm:t>
    </dgm:pt>
    <dgm:pt modelId="{94BC371D-3AD9-4A7B-9FCB-7B6C3568A170}">
      <dgm:prSet/>
      <dgm:spPr/>
      <dgm:t>
        <a:bodyPr/>
        <a:lstStyle/>
        <a:p>
          <a:r>
            <a:rPr lang="el-GR"/>
            <a:t>[35] </a:t>
          </a:r>
          <a:r>
            <a:rPr lang="en-US"/>
            <a:t>Bakhshandeh R., Samadi M., Azimifar Z., Schaeffer J. (2011), «Degrees of Separation in Social Networks», Proceedings, The Fourth International Symposium on Combinatorial Search (SoCS-20</a:t>
          </a:r>
          <a:r>
            <a:rPr lang="el-GR"/>
            <a:t>1)</a:t>
          </a:r>
          <a:r>
            <a:rPr lang="en-US"/>
            <a:t> </a:t>
          </a:r>
        </a:p>
      </dgm:t>
    </dgm:pt>
    <dgm:pt modelId="{F5043973-44CA-46B3-AD35-9ED24180B410}" type="parTrans" cxnId="{9A1CA10C-76C5-4450-B125-3017593354A7}">
      <dgm:prSet/>
      <dgm:spPr/>
      <dgm:t>
        <a:bodyPr/>
        <a:lstStyle/>
        <a:p>
          <a:endParaRPr lang="en-US"/>
        </a:p>
      </dgm:t>
    </dgm:pt>
    <dgm:pt modelId="{8CFAAAA1-E955-4CEA-8B05-6E541DEA9981}" type="sibTrans" cxnId="{9A1CA10C-76C5-4450-B125-3017593354A7}">
      <dgm:prSet/>
      <dgm:spPr/>
      <dgm:t>
        <a:bodyPr/>
        <a:lstStyle/>
        <a:p>
          <a:endParaRPr lang="en-US"/>
        </a:p>
      </dgm:t>
    </dgm:pt>
    <dgm:pt modelId="{B8902C69-F12D-4C34-8178-920BDC7DEBA9}">
      <dgm:prSet/>
      <dgm:spPr/>
      <dgm:t>
        <a:bodyPr/>
        <a:lstStyle/>
        <a:p>
          <a:r>
            <a:rPr lang="el-GR"/>
            <a:t>[36] </a:t>
          </a:r>
          <a:r>
            <a:rPr lang="en-US"/>
            <a:t>Narendra Joshi (2016), «Degree of Separation On Twitter», GitHub</a:t>
          </a:r>
        </a:p>
      </dgm:t>
    </dgm:pt>
    <dgm:pt modelId="{F20774B3-D07F-461C-B1C3-5DA341032097}" type="parTrans" cxnId="{ED3D0EF6-B94F-4684-9627-8A936F8E6DBF}">
      <dgm:prSet/>
      <dgm:spPr/>
      <dgm:t>
        <a:bodyPr/>
        <a:lstStyle/>
        <a:p>
          <a:endParaRPr lang="en-US"/>
        </a:p>
      </dgm:t>
    </dgm:pt>
    <dgm:pt modelId="{93B4592D-8D0F-47EF-9B43-EF786DF4844B}" type="sibTrans" cxnId="{ED3D0EF6-B94F-4684-9627-8A936F8E6DBF}">
      <dgm:prSet/>
      <dgm:spPr/>
      <dgm:t>
        <a:bodyPr/>
        <a:lstStyle/>
        <a:p>
          <a:endParaRPr lang="en-US"/>
        </a:p>
      </dgm:t>
    </dgm:pt>
    <dgm:pt modelId="{85F45AD2-111A-4212-B45C-E38A4DDCE26C}">
      <dgm:prSet/>
      <dgm:spPr/>
      <dgm:t>
        <a:bodyPr/>
        <a:lstStyle/>
        <a:p>
          <a:r>
            <a:rPr lang="el-GR"/>
            <a:t>[37] Χρήμα &amp; Τουρισμός, «</a:t>
          </a:r>
          <a:r>
            <a:rPr lang="en-US"/>
            <a:t>To top</a:t>
          </a:r>
          <a:r>
            <a:rPr lang="el-GR"/>
            <a:t> 100 των ξενοδοχείων για κρατήσεις του 2018, κατά </a:t>
          </a:r>
          <a:r>
            <a:rPr lang="en-US"/>
            <a:t>HolidayCheck</a:t>
          </a:r>
          <a:r>
            <a:rPr lang="el-GR"/>
            <a:t>», [Ηλεκτρονικό].</a:t>
          </a:r>
          <a:endParaRPr lang="en-US"/>
        </a:p>
      </dgm:t>
    </dgm:pt>
    <dgm:pt modelId="{4F895A42-F31F-4E35-8B31-01D43C8B4745}" type="parTrans" cxnId="{3085251E-940F-4853-8DFE-DA9D9712C9BC}">
      <dgm:prSet/>
      <dgm:spPr/>
      <dgm:t>
        <a:bodyPr/>
        <a:lstStyle/>
        <a:p>
          <a:endParaRPr lang="en-US"/>
        </a:p>
      </dgm:t>
    </dgm:pt>
    <dgm:pt modelId="{66964E70-B816-4762-A4AB-E2A7403C4380}" type="sibTrans" cxnId="{3085251E-940F-4853-8DFE-DA9D9712C9BC}">
      <dgm:prSet/>
      <dgm:spPr/>
      <dgm:t>
        <a:bodyPr/>
        <a:lstStyle/>
        <a:p>
          <a:endParaRPr lang="en-US"/>
        </a:p>
      </dgm:t>
    </dgm:pt>
    <dgm:pt modelId="{71E29800-08EB-5D47-8DC9-461C33599089}" type="pres">
      <dgm:prSet presAssocID="{11B96E88-EC5E-437A-99E0-2CB861840BED}" presName="vert0" presStyleCnt="0">
        <dgm:presLayoutVars>
          <dgm:dir/>
          <dgm:animOne val="branch"/>
          <dgm:animLvl val="lvl"/>
        </dgm:presLayoutVars>
      </dgm:prSet>
      <dgm:spPr/>
    </dgm:pt>
    <dgm:pt modelId="{8377B629-D4B4-0446-A149-8A91408A33E7}" type="pres">
      <dgm:prSet presAssocID="{06706481-5637-4A90-9A55-312845498C6E}" presName="thickLine" presStyleLbl="alignNode1" presStyleIdx="0" presStyleCnt="5"/>
      <dgm:spPr/>
    </dgm:pt>
    <dgm:pt modelId="{761C9A6E-9319-E14A-938E-865904B713DD}" type="pres">
      <dgm:prSet presAssocID="{06706481-5637-4A90-9A55-312845498C6E}" presName="horz1" presStyleCnt="0"/>
      <dgm:spPr/>
    </dgm:pt>
    <dgm:pt modelId="{ACB67080-AD92-8745-A606-9092F072A624}" type="pres">
      <dgm:prSet presAssocID="{06706481-5637-4A90-9A55-312845498C6E}" presName="tx1" presStyleLbl="revTx" presStyleIdx="0" presStyleCnt="5"/>
      <dgm:spPr/>
    </dgm:pt>
    <dgm:pt modelId="{03F44364-5145-0645-A761-65785ECAC471}" type="pres">
      <dgm:prSet presAssocID="{06706481-5637-4A90-9A55-312845498C6E}" presName="vert1" presStyleCnt="0"/>
      <dgm:spPr/>
    </dgm:pt>
    <dgm:pt modelId="{91E56550-E273-384E-9FB7-EF11EC78A734}" type="pres">
      <dgm:prSet presAssocID="{1DB05CCC-CD47-408C-BC32-1F67A8F2B6F9}" presName="thickLine" presStyleLbl="alignNode1" presStyleIdx="1" presStyleCnt="5"/>
      <dgm:spPr/>
    </dgm:pt>
    <dgm:pt modelId="{DA37018C-E3F3-1648-9F24-53F8F4F87FE7}" type="pres">
      <dgm:prSet presAssocID="{1DB05CCC-CD47-408C-BC32-1F67A8F2B6F9}" presName="horz1" presStyleCnt="0"/>
      <dgm:spPr/>
    </dgm:pt>
    <dgm:pt modelId="{CC35BAC0-5BDC-3044-A1B2-27C9B578A234}" type="pres">
      <dgm:prSet presAssocID="{1DB05CCC-CD47-408C-BC32-1F67A8F2B6F9}" presName="tx1" presStyleLbl="revTx" presStyleIdx="1" presStyleCnt="5"/>
      <dgm:spPr/>
    </dgm:pt>
    <dgm:pt modelId="{364306BA-6ED2-FD43-B49A-0D32E84F3559}" type="pres">
      <dgm:prSet presAssocID="{1DB05CCC-CD47-408C-BC32-1F67A8F2B6F9}" presName="vert1" presStyleCnt="0"/>
      <dgm:spPr/>
    </dgm:pt>
    <dgm:pt modelId="{506971CD-DE4D-244D-9761-191350381CED}" type="pres">
      <dgm:prSet presAssocID="{94BC371D-3AD9-4A7B-9FCB-7B6C3568A170}" presName="thickLine" presStyleLbl="alignNode1" presStyleIdx="2" presStyleCnt="5"/>
      <dgm:spPr/>
    </dgm:pt>
    <dgm:pt modelId="{EBFBCFBA-6623-5A4A-968F-E82A009CB0D3}" type="pres">
      <dgm:prSet presAssocID="{94BC371D-3AD9-4A7B-9FCB-7B6C3568A170}" presName="horz1" presStyleCnt="0"/>
      <dgm:spPr/>
    </dgm:pt>
    <dgm:pt modelId="{BAEC01D5-121A-9B43-9150-F890820BCCF7}" type="pres">
      <dgm:prSet presAssocID="{94BC371D-3AD9-4A7B-9FCB-7B6C3568A170}" presName="tx1" presStyleLbl="revTx" presStyleIdx="2" presStyleCnt="5"/>
      <dgm:spPr/>
    </dgm:pt>
    <dgm:pt modelId="{06C0A371-7B51-9041-8E77-93F8F69CC828}" type="pres">
      <dgm:prSet presAssocID="{94BC371D-3AD9-4A7B-9FCB-7B6C3568A170}" presName="vert1" presStyleCnt="0"/>
      <dgm:spPr/>
    </dgm:pt>
    <dgm:pt modelId="{7BE33ECE-F6BA-A248-8DBA-07E099439AD4}" type="pres">
      <dgm:prSet presAssocID="{B8902C69-F12D-4C34-8178-920BDC7DEBA9}" presName="thickLine" presStyleLbl="alignNode1" presStyleIdx="3" presStyleCnt="5"/>
      <dgm:spPr/>
    </dgm:pt>
    <dgm:pt modelId="{3379EACF-8D41-B84D-A093-9B7042F77F11}" type="pres">
      <dgm:prSet presAssocID="{B8902C69-F12D-4C34-8178-920BDC7DEBA9}" presName="horz1" presStyleCnt="0"/>
      <dgm:spPr/>
    </dgm:pt>
    <dgm:pt modelId="{CCED4F3E-E1EF-DF47-9B3E-129255C0A4A8}" type="pres">
      <dgm:prSet presAssocID="{B8902C69-F12D-4C34-8178-920BDC7DEBA9}" presName="tx1" presStyleLbl="revTx" presStyleIdx="3" presStyleCnt="5"/>
      <dgm:spPr/>
    </dgm:pt>
    <dgm:pt modelId="{266B45B3-3D93-6949-9AA8-F4AE96AE8291}" type="pres">
      <dgm:prSet presAssocID="{B8902C69-F12D-4C34-8178-920BDC7DEBA9}" presName="vert1" presStyleCnt="0"/>
      <dgm:spPr/>
    </dgm:pt>
    <dgm:pt modelId="{521A6A1D-E18C-3F47-B01C-23C2FC651588}" type="pres">
      <dgm:prSet presAssocID="{85F45AD2-111A-4212-B45C-E38A4DDCE26C}" presName="thickLine" presStyleLbl="alignNode1" presStyleIdx="4" presStyleCnt="5"/>
      <dgm:spPr/>
    </dgm:pt>
    <dgm:pt modelId="{7FB6346C-6FB4-F04B-8A35-EEE500DF3D54}" type="pres">
      <dgm:prSet presAssocID="{85F45AD2-111A-4212-B45C-E38A4DDCE26C}" presName="horz1" presStyleCnt="0"/>
      <dgm:spPr/>
    </dgm:pt>
    <dgm:pt modelId="{0379F6F7-34EB-F440-85C0-2A36CFDC0331}" type="pres">
      <dgm:prSet presAssocID="{85F45AD2-111A-4212-B45C-E38A4DDCE26C}" presName="tx1" presStyleLbl="revTx" presStyleIdx="4" presStyleCnt="5"/>
      <dgm:spPr/>
    </dgm:pt>
    <dgm:pt modelId="{CDEDF319-ECE0-7147-A1DD-2C1838EF7155}" type="pres">
      <dgm:prSet presAssocID="{85F45AD2-111A-4212-B45C-E38A4DDCE26C}" presName="vert1" presStyleCnt="0"/>
      <dgm:spPr/>
    </dgm:pt>
  </dgm:ptLst>
  <dgm:cxnLst>
    <dgm:cxn modelId="{8EB85302-21FA-A94F-AEA5-EDA4FD28B7B7}" type="presOf" srcId="{11B96E88-EC5E-437A-99E0-2CB861840BED}" destId="{71E29800-08EB-5D47-8DC9-461C33599089}" srcOrd="0" destOrd="0" presId="urn:microsoft.com/office/officeart/2008/layout/LinedList"/>
    <dgm:cxn modelId="{9A1CA10C-76C5-4450-B125-3017593354A7}" srcId="{11B96E88-EC5E-437A-99E0-2CB861840BED}" destId="{94BC371D-3AD9-4A7B-9FCB-7B6C3568A170}" srcOrd="2" destOrd="0" parTransId="{F5043973-44CA-46B3-AD35-9ED24180B410}" sibTransId="{8CFAAAA1-E955-4CEA-8B05-6E541DEA9981}"/>
    <dgm:cxn modelId="{3085251E-940F-4853-8DFE-DA9D9712C9BC}" srcId="{11B96E88-EC5E-437A-99E0-2CB861840BED}" destId="{85F45AD2-111A-4212-B45C-E38A4DDCE26C}" srcOrd="4" destOrd="0" parTransId="{4F895A42-F31F-4E35-8B31-01D43C8B4745}" sibTransId="{66964E70-B816-4762-A4AB-E2A7403C4380}"/>
    <dgm:cxn modelId="{54900B20-5F6E-EF4F-BC71-4D7B801FD2FC}" type="presOf" srcId="{1DB05CCC-CD47-408C-BC32-1F67A8F2B6F9}" destId="{CC35BAC0-5BDC-3044-A1B2-27C9B578A234}" srcOrd="0" destOrd="0" presId="urn:microsoft.com/office/officeart/2008/layout/LinedList"/>
    <dgm:cxn modelId="{75D98B39-A1E5-1842-B4F2-F1F82403FDA0}" type="presOf" srcId="{06706481-5637-4A90-9A55-312845498C6E}" destId="{ACB67080-AD92-8745-A606-9092F072A624}" srcOrd="0" destOrd="0" presId="urn:microsoft.com/office/officeart/2008/layout/LinedList"/>
    <dgm:cxn modelId="{6C9F8B4D-3596-E04B-A0FF-61698CC3A61E}" type="presOf" srcId="{94BC371D-3AD9-4A7B-9FCB-7B6C3568A170}" destId="{BAEC01D5-121A-9B43-9150-F890820BCCF7}" srcOrd="0" destOrd="0" presId="urn:microsoft.com/office/officeart/2008/layout/LinedList"/>
    <dgm:cxn modelId="{4540EE9D-6BF3-C64E-B48F-D474DD45344B}" type="presOf" srcId="{85F45AD2-111A-4212-B45C-E38A4DDCE26C}" destId="{0379F6F7-34EB-F440-85C0-2A36CFDC0331}" srcOrd="0" destOrd="0" presId="urn:microsoft.com/office/officeart/2008/layout/LinedList"/>
    <dgm:cxn modelId="{F67867AA-5091-47A9-BC6A-9F2197371766}" srcId="{11B96E88-EC5E-437A-99E0-2CB861840BED}" destId="{1DB05CCC-CD47-408C-BC32-1F67A8F2B6F9}" srcOrd="1" destOrd="0" parTransId="{0652A1CC-ADF6-49E9-BE35-28819C5AC69C}" sibTransId="{42A1001B-67AE-4C6E-AB59-F23A244F9A16}"/>
    <dgm:cxn modelId="{AA425BCC-5EF4-2E4D-BF63-BB7777F7BD0E}" type="presOf" srcId="{B8902C69-F12D-4C34-8178-920BDC7DEBA9}" destId="{CCED4F3E-E1EF-DF47-9B3E-129255C0A4A8}" srcOrd="0" destOrd="0" presId="urn:microsoft.com/office/officeart/2008/layout/LinedList"/>
    <dgm:cxn modelId="{4E97F3CC-6EC3-445E-9546-C5B8616E876E}" srcId="{11B96E88-EC5E-437A-99E0-2CB861840BED}" destId="{06706481-5637-4A90-9A55-312845498C6E}" srcOrd="0" destOrd="0" parTransId="{5F2FB3F8-AA58-4E8A-ACAA-3C6E5F8E2003}" sibTransId="{80FDE167-1D5E-4B06-BF0A-F53656C3152A}"/>
    <dgm:cxn modelId="{ED3D0EF6-B94F-4684-9627-8A936F8E6DBF}" srcId="{11B96E88-EC5E-437A-99E0-2CB861840BED}" destId="{B8902C69-F12D-4C34-8178-920BDC7DEBA9}" srcOrd="3" destOrd="0" parTransId="{F20774B3-D07F-461C-B1C3-5DA341032097}" sibTransId="{93B4592D-8D0F-47EF-9B43-EF786DF4844B}"/>
    <dgm:cxn modelId="{539F8373-AAFF-7743-AFB8-9E06FC13A565}" type="presParOf" srcId="{71E29800-08EB-5D47-8DC9-461C33599089}" destId="{8377B629-D4B4-0446-A149-8A91408A33E7}" srcOrd="0" destOrd="0" presId="urn:microsoft.com/office/officeart/2008/layout/LinedList"/>
    <dgm:cxn modelId="{E16E6555-D6AA-8441-8C69-EDE5B2C10DD8}" type="presParOf" srcId="{71E29800-08EB-5D47-8DC9-461C33599089}" destId="{761C9A6E-9319-E14A-938E-865904B713DD}" srcOrd="1" destOrd="0" presId="urn:microsoft.com/office/officeart/2008/layout/LinedList"/>
    <dgm:cxn modelId="{A0EF50EB-505A-A849-BEB6-78024710A64B}" type="presParOf" srcId="{761C9A6E-9319-E14A-938E-865904B713DD}" destId="{ACB67080-AD92-8745-A606-9092F072A624}" srcOrd="0" destOrd="0" presId="urn:microsoft.com/office/officeart/2008/layout/LinedList"/>
    <dgm:cxn modelId="{4876308B-8671-BE45-8B07-4A01BE0D64BA}" type="presParOf" srcId="{761C9A6E-9319-E14A-938E-865904B713DD}" destId="{03F44364-5145-0645-A761-65785ECAC471}" srcOrd="1" destOrd="0" presId="urn:microsoft.com/office/officeart/2008/layout/LinedList"/>
    <dgm:cxn modelId="{320A1095-ABAD-8241-BEE2-21751966127F}" type="presParOf" srcId="{71E29800-08EB-5D47-8DC9-461C33599089}" destId="{91E56550-E273-384E-9FB7-EF11EC78A734}" srcOrd="2" destOrd="0" presId="urn:microsoft.com/office/officeart/2008/layout/LinedList"/>
    <dgm:cxn modelId="{1945D54A-760B-0D44-8FF7-EADEFB90C0AB}" type="presParOf" srcId="{71E29800-08EB-5D47-8DC9-461C33599089}" destId="{DA37018C-E3F3-1648-9F24-53F8F4F87FE7}" srcOrd="3" destOrd="0" presId="urn:microsoft.com/office/officeart/2008/layout/LinedList"/>
    <dgm:cxn modelId="{E37EE9B8-76C0-6C40-9DE4-F3ED3CB90679}" type="presParOf" srcId="{DA37018C-E3F3-1648-9F24-53F8F4F87FE7}" destId="{CC35BAC0-5BDC-3044-A1B2-27C9B578A234}" srcOrd="0" destOrd="0" presId="urn:microsoft.com/office/officeart/2008/layout/LinedList"/>
    <dgm:cxn modelId="{E73B51A0-3F84-BF46-A572-3CA8CF835044}" type="presParOf" srcId="{DA37018C-E3F3-1648-9F24-53F8F4F87FE7}" destId="{364306BA-6ED2-FD43-B49A-0D32E84F3559}" srcOrd="1" destOrd="0" presId="urn:microsoft.com/office/officeart/2008/layout/LinedList"/>
    <dgm:cxn modelId="{648D91E9-F0CF-554E-AABA-9849B46797B9}" type="presParOf" srcId="{71E29800-08EB-5D47-8DC9-461C33599089}" destId="{506971CD-DE4D-244D-9761-191350381CED}" srcOrd="4" destOrd="0" presId="urn:microsoft.com/office/officeart/2008/layout/LinedList"/>
    <dgm:cxn modelId="{33511F66-4091-A544-9318-66328796AB11}" type="presParOf" srcId="{71E29800-08EB-5D47-8DC9-461C33599089}" destId="{EBFBCFBA-6623-5A4A-968F-E82A009CB0D3}" srcOrd="5" destOrd="0" presId="urn:microsoft.com/office/officeart/2008/layout/LinedList"/>
    <dgm:cxn modelId="{A2C75646-6877-4A42-B5B3-7A93BB847918}" type="presParOf" srcId="{EBFBCFBA-6623-5A4A-968F-E82A009CB0D3}" destId="{BAEC01D5-121A-9B43-9150-F890820BCCF7}" srcOrd="0" destOrd="0" presId="urn:microsoft.com/office/officeart/2008/layout/LinedList"/>
    <dgm:cxn modelId="{0256B6D7-5C00-DD46-B46A-914088EA61F4}" type="presParOf" srcId="{EBFBCFBA-6623-5A4A-968F-E82A009CB0D3}" destId="{06C0A371-7B51-9041-8E77-93F8F69CC828}" srcOrd="1" destOrd="0" presId="urn:microsoft.com/office/officeart/2008/layout/LinedList"/>
    <dgm:cxn modelId="{F1425392-8930-6E4C-820A-42B59516B112}" type="presParOf" srcId="{71E29800-08EB-5D47-8DC9-461C33599089}" destId="{7BE33ECE-F6BA-A248-8DBA-07E099439AD4}" srcOrd="6" destOrd="0" presId="urn:microsoft.com/office/officeart/2008/layout/LinedList"/>
    <dgm:cxn modelId="{EDB0FD71-302D-4F44-8869-FACC523D7A91}" type="presParOf" srcId="{71E29800-08EB-5D47-8DC9-461C33599089}" destId="{3379EACF-8D41-B84D-A093-9B7042F77F11}" srcOrd="7" destOrd="0" presId="urn:microsoft.com/office/officeart/2008/layout/LinedList"/>
    <dgm:cxn modelId="{017BCE64-52FB-1645-8E9F-1FEEF6170859}" type="presParOf" srcId="{3379EACF-8D41-B84D-A093-9B7042F77F11}" destId="{CCED4F3E-E1EF-DF47-9B3E-129255C0A4A8}" srcOrd="0" destOrd="0" presId="urn:microsoft.com/office/officeart/2008/layout/LinedList"/>
    <dgm:cxn modelId="{4B0B805D-F290-CD4D-AB76-97336472E88F}" type="presParOf" srcId="{3379EACF-8D41-B84D-A093-9B7042F77F11}" destId="{266B45B3-3D93-6949-9AA8-F4AE96AE8291}" srcOrd="1" destOrd="0" presId="urn:microsoft.com/office/officeart/2008/layout/LinedList"/>
    <dgm:cxn modelId="{ACCAAFF0-2547-D341-BBBF-53788F0F0583}" type="presParOf" srcId="{71E29800-08EB-5D47-8DC9-461C33599089}" destId="{521A6A1D-E18C-3F47-B01C-23C2FC651588}" srcOrd="8" destOrd="0" presId="urn:microsoft.com/office/officeart/2008/layout/LinedList"/>
    <dgm:cxn modelId="{9B243067-1F16-9F4E-8E3D-38C811EEA04F}" type="presParOf" srcId="{71E29800-08EB-5D47-8DC9-461C33599089}" destId="{7FB6346C-6FB4-F04B-8A35-EEE500DF3D54}" srcOrd="9" destOrd="0" presId="urn:microsoft.com/office/officeart/2008/layout/LinedList"/>
    <dgm:cxn modelId="{F32230D6-3062-5449-9480-810E11083849}" type="presParOf" srcId="{7FB6346C-6FB4-F04B-8A35-EEE500DF3D54}" destId="{0379F6F7-34EB-F440-85C0-2A36CFDC0331}" srcOrd="0" destOrd="0" presId="urn:microsoft.com/office/officeart/2008/layout/LinedList"/>
    <dgm:cxn modelId="{41A3556B-E549-984A-B0EA-27F717DBA002}" type="presParOf" srcId="{7FB6346C-6FB4-F04B-8A35-EEE500DF3D54}" destId="{CDEDF319-ECE0-7147-A1DD-2C1838EF71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0B23A4A-10BD-4AE5-84EF-9524423CB3B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63E78EC-A88A-40FB-BBD9-4D585D6F0145}">
      <dgm:prSet/>
      <dgm:spPr>
        <a:solidFill>
          <a:schemeClr val="tx1"/>
        </a:solidFill>
      </dgm:spPr>
      <dgm:t>
        <a:bodyPr/>
        <a:lstStyle/>
        <a:p>
          <a:r>
            <a:rPr lang="el-GR" dirty="0"/>
            <a:t>Χαρακτηριστικά:</a:t>
          </a:r>
          <a:endParaRPr lang="en-US" dirty="0"/>
        </a:p>
      </dgm:t>
    </dgm:pt>
    <dgm:pt modelId="{630BFCFE-5565-41C7-A31D-64CFC9345D9C}" type="parTrans" cxnId="{18D091C7-3EAA-44E9-8D10-436BE9D4D998}">
      <dgm:prSet/>
      <dgm:spPr/>
      <dgm:t>
        <a:bodyPr/>
        <a:lstStyle/>
        <a:p>
          <a:endParaRPr lang="en-US"/>
        </a:p>
      </dgm:t>
    </dgm:pt>
    <dgm:pt modelId="{DCAD117C-D3E5-4C81-97B8-1446AC6C2965}" type="sibTrans" cxnId="{18D091C7-3EAA-44E9-8D10-436BE9D4D998}">
      <dgm:prSet/>
      <dgm:spPr/>
      <dgm:t>
        <a:bodyPr/>
        <a:lstStyle/>
        <a:p>
          <a:endParaRPr lang="en-US"/>
        </a:p>
      </dgm:t>
    </dgm:pt>
    <dgm:pt modelId="{D5777116-A7FD-456E-AB99-970A88DF5994}">
      <dgm:prSet/>
      <dgm:spPr/>
      <dgm:t>
        <a:bodyPr/>
        <a:lstStyle/>
        <a:p>
          <a:r>
            <a:rPr lang="en-US"/>
            <a:t>Username</a:t>
          </a:r>
        </a:p>
      </dgm:t>
    </dgm:pt>
    <dgm:pt modelId="{AA40E4D7-6B02-43A2-B263-3B2CD6519792}" type="parTrans" cxnId="{07CF12DE-D7F9-4018-AB40-533CBA132E96}">
      <dgm:prSet/>
      <dgm:spPr/>
      <dgm:t>
        <a:bodyPr/>
        <a:lstStyle/>
        <a:p>
          <a:endParaRPr lang="en-US"/>
        </a:p>
      </dgm:t>
    </dgm:pt>
    <dgm:pt modelId="{7548F220-53D5-462C-8972-97196B394B14}" type="sibTrans" cxnId="{07CF12DE-D7F9-4018-AB40-533CBA132E96}">
      <dgm:prSet/>
      <dgm:spPr/>
      <dgm:t>
        <a:bodyPr/>
        <a:lstStyle/>
        <a:p>
          <a:endParaRPr lang="en-US"/>
        </a:p>
      </dgm:t>
    </dgm:pt>
    <dgm:pt modelId="{28A558B1-24BD-48E6-9D82-086096D84795}">
      <dgm:prSet/>
      <dgm:spPr/>
      <dgm:t>
        <a:bodyPr/>
        <a:lstStyle/>
        <a:p>
          <a:r>
            <a:rPr lang="en-US"/>
            <a:t>Profile name</a:t>
          </a:r>
        </a:p>
      </dgm:t>
    </dgm:pt>
    <dgm:pt modelId="{60764E93-0802-4A67-9F9B-8F40C2083EAD}" type="parTrans" cxnId="{112CA820-4224-48FC-B1A7-9EA2676BEF75}">
      <dgm:prSet/>
      <dgm:spPr/>
      <dgm:t>
        <a:bodyPr/>
        <a:lstStyle/>
        <a:p>
          <a:endParaRPr lang="en-US"/>
        </a:p>
      </dgm:t>
    </dgm:pt>
    <dgm:pt modelId="{71F44A82-CA70-47F1-A993-2972E801BFC9}" type="sibTrans" cxnId="{112CA820-4224-48FC-B1A7-9EA2676BEF75}">
      <dgm:prSet/>
      <dgm:spPr/>
      <dgm:t>
        <a:bodyPr/>
        <a:lstStyle/>
        <a:p>
          <a:endParaRPr lang="en-US"/>
        </a:p>
      </dgm:t>
    </dgm:pt>
    <dgm:pt modelId="{5456E12A-DBCA-4D21-BDE9-54ED8E78AA08}">
      <dgm:prSet/>
      <dgm:spPr/>
      <dgm:t>
        <a:bodyPr/>
        <a:lstStyle/>
        <a:p>
          <a:r>
            <a:rPr lang="en-US"/>
            <a:t>Profile description</a:t>
          </a:r>
        </a:p>
      </dgm:t>
    </dgm:pt>
    <dgm:pt modelId="{D20F8511-18BF-4F43-B4D3-0395F7A9D187}" type="parTrans" cxnId="{BCF51A96-ED06-4605-9162-4F6EAFA7796F}">
      <dgm:prSet/>
      <dgm:spPr/>
      <dgm:t>
        <a:bodyPr/>
        <a:lstStyle/>
        <a:p>
          <a:endParaRPr lang="en-US"/>
        </a:p>
      </dgm:t>
    </dgm:pt>
    <dgm:pt modelId="{558CD77B-7753-4F9E-911C-24DD55ABBC75}" type="sibTrans" cxnId="{BCF51A96-ED06-4605-9162-4F6EAFA7796F}">
      <dgm:prSet/>
      <dgm:spPr/>
      <dgm:t>
        <a:bodyPr/>
        <a:lstStyle/>
        <a:p>
          <a:endParaRPr lang="en-US"/>
        </a:p>
      </dgm:t>
    </dgm:pt>
    <dgm:pt modelId="{C3BD1DFA-B6AC-4338-9340-71283294CD3A}">
      <dgm:prSet/>
      <dgm:spPr/>
      <dgm:t>
        <a:bodyPr/>
        <a:lstStyle/>
        <a:p>
          <a:r>
            <a:rPr lang="el-GR"/>
            <a:t>Πρόσφατο</a:t>
          </a:r>
          <a:r>
            <a:rPr lang="en-US"/>
            <a:t> tweet</a:t>
          </a:r>
        </a:p>
      </dgm:t>
    </dgm:pt>
    <dgm:pt modelId="{FE13A4B8-4300-4895-9D9C-17268267750C}" type="parTrans" cxnId="{C4BF2067-FF23-4651-9605-68DBAFCF52BB}">
      <dgm:prSet/>
      <dgm:spPr/>
      <dgm:t>
        <a:bodyPr/>
        <a:lstStyle/>
        <a:p>
          <a:endParaRPr lang="en-US"/>
        </a:p>
      </dgm:t>
    </dgm:pt>
    <dgm:pt modelId="{7327359E-2BF0-45CD-A410-09A477FB7E43}" type="sibTrans" cxnId="{C4BF2067-FF23-4651-9605-68DBAFCF52BB}">
      <dgm:prSet/>
      <dgm:spPr/>
      <dgm:t>
        <a:bodyPr/>
        <a:lstStyle/>
        <a:p>
          <a:endParaRPr lang="en-US"/>
        </a:p>
      </dgm:t>
    </dgm:pt>
    <dgm:pt modelId="{CC1C973C-51EE-4F68-A1F9-F453D7BA2865}">
      <dgm:prSet/>
      <dgm:spPr/>
      <dgm:t>
        <a:bodyPr/>
        <a:lstStyle/>
        <a:p>
          <a:r>
            <a:rPr lang="el-GR"/>
            <a:t>Πρόσφατα 10 </a:t>
          </a:r>
          <a:r>
            <a:rPr lang="en-US"/>
            <a:t>tweets</a:t>
          </a:r>
        </a:p>
      </dgm:t>
    </dgm:pt>
    <dgm:pt modelId="{27118BA5-EA04-4148-9A6C-EFC3E5913CEC}" type="parTrans" cxnId="{A9EC3F79-E403-46BA-AA14-23434FE205FD}">
      <dgm:prSet/>
      <dgm:spPr/>
      <dgm:t>
        <a:bodyPr/>
        <a:lstStyle/>
        <a:p>
          <a:endParaRPr lang="en-US"/>
        </a:p>
      </dgm:t>
    </dgm:pt>
    <dgm:pt modelId="{370A42C4-BBCD-487C-AF87-E17C21B9798D}" type="sibTrans" cxnId="{A9EC3F79-E403-46BA-AA14-23434FE205FD}">
      <dgm:prSet/>
      <dgm:spPr/>
      <dgm:t>
        <a:bodyPr/>
        <a:lstStyle/>
        <a:p>
          <a:endParaRPr lang="en-US"/>
        </a:p>
      </dgm:t>
    </dgm:pt>
    <dgm:pt modelId="{10CF5C60-D65E-40CA-86F5-3D44373F1AE0}">
      <dgm:prSet/>
      <dgm:spPr/>
      <dgm:t>
        <a:bodyPr/>
        <a:lstStyle/>
        <a:p>
          <a:r>
            <a:rPr lang="el-GR"/>
            <a:t>Πρόσφατα 100 </a:t>
          </a:r>
          <a:r>
            <a:rPr lang="en-US"/>
            <a:t>tweets</a:t>
          </a:r>
        </a:p>
      </dgm:t>
    </dgm:pt>
    <dgm:pt modelId="{D4849C98-1ED3-4F7B-9EDC-00BA8EBB5937}" type="parTrans" cxnId="{E5A728A2-C0FC-47D4-B9EB-3952C958648A}">
      <dgm:prSet/>
      <dgm:spPr/>
      <dgm:t>
        <a:bodyPr/>
        <a:lstStyle/>
        <a:p>
          <a:endParaRPr lang="en-US"/>
        </a:p>
      </dgm:t>
    </dgm:pt>
    <dgm:pt modelId="{15EB7A8F-81A0-44B4-8498-7EB965A46A8D}" type="sibTrans" cxnId="{E5A728A2-C0FC-47D4-B9EB-3952C958648A}">
      <dgm:prSet/>
      <dgm:spPr/>
      <dgm:t>
        <a:bodyPr/>
        <a:lstStyle/>
        <a:p>
          <a:endParaRPr lang="en-US"/>
        </a:p>
      </dgm:t>
    </dgm:pt>
    <dgm:pt modelId="{EF3AAD75-7CDC-4CE0-9E7F-5F8214CD2D10}">
      <dgm:prSet/>
      <dgm:spPr/>
      <dgm:t>
        <a:bodyPr/>
        <a:lstStyle/>
        <a:p>
          <a:r>
            <a:rPr lang="el-GR"/>
            <a:t>Αριθμός </a:t>
          </a:r>
          <a:r>
            <a:rPr lang="en-US"/>
            <a:t>tweets</a:t>
          </a:r>
        </a:p>
      </dgm:t>
    </dgm:pt>
    <dgm:pt modelId="{271EF1F6-5C22-4C62-9FBB-40363E575705}" type="parTrans" cxnId="{C187AD00-6134-4ABE-B22F-EAD4907EF01F}">
      <dgm:prSet/>
      <dgm:spPr/>
      <dgm:t>
        <a:bodyPr/>
        <a:lstStyle/>
        <a:p>
          <a:endParaRPr lang="en-US"/>
        </a:p>
      </dgm:t>
    </dgm:pt>
    <dgm:pt modelId="{3F10E3B3-4A98-4CDD-9A0E-403584089660}" type="sibTrans" cxnId="{C187AD00-6134-4ABE-B22F-EAD4907EF01F}">
      <dgm:prSet/>
      <dgm:spPr/>
      <dgm:t>
        <a:bodyPr/>
        <a:lstStyle/>
        <a:p>
          <a:endParaRPr lang="en-US"/>
        </a:p>
      </dgm:t>
    </dgm:pt>
    <dgm:pt modelId="{ADC8BEF4-ADDD-4772-BAED-145984BAE9BE}">
      <dgm:prSet/>
      <dgm:spPr/>
      <dgm:t>
        <a:bodyPr/>
        <a:lstStyle/>
        <a:p>
          <a:r>
            <a:rPr lang="el-GR"/>
            <a:t>Αριθμός φίλων</a:t>
          </a:r>
          <a:endParaRPr lang="en-US"/>
        </a:p>
      </dgm:t>
    </dgm:pt>
    <dgm:pt modelId="{D0EB3D55-23E6-408F-8D92-F087A0ADE8CC}" type="parTrans" cxnId="{0055E839-7272-45B5-9955-CE2A8E597A3B}">
      <dgm:prSet/>
      <dgm:spPr/>
      <dgm:t>
        <a:bodyPr/>
        <a:lstStyle/>
        <a:p>
          <a:endParaRPr lang="en-US"/>
        </a:p>
      </dgm:t>
    </dgm:pt>
    <dgm:pt modelId="{D0DB20A4-3B69-4197-9BB8-22310990B95B}" type="sibTrans" cxnId="{0055E839-7272-45B5-9955-CE2A8E597A3B}">
      <dgm:prSet/>
      <dgm:spPr/>
      <dgm:t>
        <a:bodyPr/>
        <a:lstStyle/>
        <a:p>
          <a:endParaRPr lang="en-US"/>
        </a:p>
      </dgm:t>
    </dgm:pt>
    <dgm:pt modelId="{66E6A453-D12B-430E-A1A4-4C85142A0947}">
      <dgm:prSet/>
      <dgm:spPr/>
      <dgm:t>
        <a:bodyPr/>
        <a:lstStyle/>
        <a:p>
          <a:r>
            <a:rPr lang="el-GR"/>
            <a:t>Αριθμός ακολούθων</a:t>
          </a:r>
          <a:endParaRPr lang="en-US"/>
        </a:p>
      </dgm:t>
    </dgm:pt>
    <dgm:pt modelId="{274780D3-6BF9-42C6-9069-03A6BADCCB7D}" type="parTrans" cxnId="{84CED129-795F-497C-A4AE-FF67CDFD743C}">
      <dgm:prSet/>
      <dgm:spPr/>
      <dgm:t>
        <a:bodyPr/>
        <a:lstStyle/>
        <a:p>
          <a:endParaRPr lang="en-US"/>
        </a:p>
      </dgm:t>
    </dgm:pt>
    <dgm:pt modelId="{E5AB6FDE-808E-4B89-999F-5CEFABD76FB1}" type="sibTrans" cxnId="{84CED129-795F-497C-A4AE-FF67CDFD743C}">
      <dgm:prSet/>
      <dgm:spPr/>
      <dgm:t>
        <a:bodyPr/>
        <a:lstStyle/>
        <a:p>
          <a:endParaRPr lang="en-US"/>
        </a:p>
      </dgm:t>
    </dgm:pt>
    <dgm:pt modelId="{9E80B445-52C2-433E-B779-52A0560A5FBE}">
      <dgm:prSet/>
      <dgm:spPr/>
      <dgm:t>
        <a:bodyPr/>
        <a:lstStyle/>
        <a:p>
          <a:r>
            <a:rPr lang="el-GR"/>
            <a:t>Κατηγορία</a:t>
          </a:r>
          <a:endParaRPr lang="en-US"/>
        </a:p>
      </dgm:t>
    </dgm:pt>
    <dgm:pt modelId="{A8B1ACAD-566B-412E-9E0A-ABDEBC961BD4}" type="parTrans" cxnId="{4051746B-67B1-4AAB-BC93-6384D232888B}">
      <dgm:prSet/>
      <dgm:spPr/>
      <dgm:t>
        <a:bodyPr/>
        <a:lstStyle/>
        <a:p>
          <a:endParaRPr lang="en-US"/>
        </a:p>
      </dgm:t>
    </dgm:pt>
    <dgm:pt modelId="{D4EF0914-8749-4847-9527-0A70A6DF48F4}" type="sibTrans" cxnId="{4051746B-67B1-4AAB-BC93-6384D232888B}">
      <dgm:prSet/>
      <dgm:spPr/>
      <dgm:t>
        <a:bodyPr/>
        <a:lstStyle/>
        <a:p>
          <a:endParaRPr lang="en-US"/>
        </a:p>
      </dgm:t>
    </dgm:pt>
    <dgm:pt modelId="{AB86FADC-0AAB-854E-89AD-9B3AB651538E}" type="pres">
      <dgm:prSet presAssocID="{70B23A4A-10BD-4AE5-84EF-9524423CB3B7}" presName="linear" presStyleCnt="0">
        <dgm:presLayoutVars>
          <dgm:animLvl val="lvl"/>
          <dgm:resizeHandles val="exact"/>
        </dgm:presLayoutVars>
      </dgm:prSet>
      <dgm:spPr/>
    </dgm:pt>
    <dgm:pt modelId="{5A354DFF-D3B7-BB40-9972-7B2809A219B2}" type="pres">
      <dgm:prSet presAssocID="{A63E78EC-A88A-40FB-BBD9-4D585D6F0145}" presName="parentText" presStyleLbl="node1" presStyleIdx="0" presStyleCnt="1">
        <dgm:presLayoutVars>
          <dgm:chMax val="0"/>
          <dgm:bulletEnabled val="1"/>
        </dgm:presLayoutVars>
      </dgm:prSet>
      <dgm:spPr/>
    </dgm:pt>
    <dgm:pt modelId="{71749E63-9186-D443-904E-088AA2920087}" type="pres">
      <dgm:prSet presAssocID="{A63E78EC-A88A-40FB-BBD9-4D585D6F0145}" presName="childText" presStyleLbl="revTx" presStyleIdx="0" presStyleCnt="1">
        <dgm:presLayoutVars>
          <dgm:bulletEnabled val="1"/>
        </dgm:presLayoutVars>
      </dgm:prSet>
      <dgm:spPr/>
    </dgm:pt>
  </dgm:ptLst>
  <dgm:cxnLst>
    <dgm:cxn modelId="{C187AD00-6134-4ABE-B22F-EAD4907EF01F}" srcId="{A63E78EC-A88A-40FB-BBD9-4D585D6F0145}" destId="{EF3AAD75-7CDC-4CE0-9E7F-5F8214CD2D10}" srcOrd="6" destOrd="0" parTransId="{271EF1F6-5C22-4C62-9FBB-40363E575705}" sibTransId="{3F10E3B3-4A98-4CDD-9A0E-403584089660}"/>
    <dgm:cxn modelId="{6CBDCD0E-738D-1A48-ADF6-4763DCDCC571}" type="presOf" srcId="{EF3AAD75-7CDC-4CE0-9E7F-5F8214CD2D10}" destId="{71749E63-9186-D443-904E-088AA2920087}" srcOrd="0" destOrd="6" presId="urn:microsoft.com/office/officeart/2005/8/layout/vList2"/>
    <dgm:cxn modelId="{112CA820-4224-48FC-B1A7-9EA2676BEF75}" srcId="{A63E78EC-A88A-40FB-BBD9-4D585D6F0145}" destId="{28A558B1-24BD-48E6-9D82-086096D84795}" srcOrd="1" destOrd="0" parTransId="{60764E93-0802-4A67-9F9B-8F40C2083EAD}" sibTransId="{71F44A82-CA70-47F1-A993-2972E801BFC9}"/>
    <dgm:cxn modelId="{A0193F24-EF37-844C-ABAC-7B41448795ED}" type="presOf" srcId="{66E6A453-D12B-430E-A1A4-4C85142A0947}" destId="{71749E63-9186-D443-904E-088AA2920087}" srcOrd="0" destOrd="8" presId="urn:microsoft.com/office/officeart/2005/8/layout/vList2"/>
    <dgm:cxn modelId="{84CED129-795F-497C-A4AE-FF67CDFD743C}" srcId="{A63E78EC-A88A-40FB-BBD9-4D585D6F0145}" destId="{66E6A453-D12B-430E-A1A4-4C85142A0947}" srcOrd="8" destOrd="0" parTransId="{274780D3-6BF9-42C6-9069-03A6BADCCB7D}" sibTransId="{E5AB6FDE-808E-4B89-999F-5CEFABD76FB1}"/>
    <dgm:cxn modelId="{0055E839-7272-45B5-9955-CE2A8E597A3B}" srcId="{A63E78EC-A88A-40FB-BBD9-4D585D6F0145}" destId="{ADC8BEF4-ADDD-4772-BAED-145984BAE9BE}" srcOrd="7" destOrd="0" parTransId="{D0EB3D55-23E6-408F-8D92-F087A0ADE8CC}" sibTransId="{D0DB20A4-3B69-4197-9BB8-22310990B95B}"/>
    <dgm:cxn modelId="{582BAA45-AC7B-0C40-8F3A-78A6573B405A}" type="presOf" srcId="{CC1C973C-51EE-4F68-A1F9-F453D7BA2865}" destId="{71749E63-9186-D443-904E-088AA2920087}" srcOrd="0" destOrd="4" presId="urn:microsoft.com/office/officeart/2005/8/layout/vList2"/>
    <dgm:cxn modelId="{9F8CEC54-8EC5-864C-BA8C-F3360764F94E}" type="presOf" srcId="{ADC8BEF4-ADDD-4772-BAED-145984BAE9BE}" destId="{71749E63-9186-D443-904E-088AA2920087}" srcOrd="0" destOrd="7" presId="urn:microsoft.com/office/officeart/2005/8/layout/vList2"/>
    <dgm:cxn modelId="{C4BF2067-FF23-4651-9605-68DBAFCF52BB}" srcId="{A63E78EC-A88A-40FB-BBD9-4D585D6F0145}" destId="{C3BD1DFA-B6AC-4338-9340-71283294CD3A}" srcOrd="3" destOrd="0" parTransId="{FE13A4B8-4300-4895-9D9C-17268267750C}" sibTransId="{7327359E-2BF0-45CD-A410-09A477FB7E43}"/>
    <dgm:cxn modelId="{4051746B-67B1-4AAB-BC93-6384D232888B}" srcId="{A63E78EC-A88A-40FB-BBD9-4D585D6F0145}" destId="{9E80B445-52C2-433E-B779-52A0560A5FBE}" srcOrd="9" destOrd="0" parTransId="{A8B1ACAD-566B-412E-9E0A-ABDEBC961BD4}" sibTransId="{D4EF0914-8749-4847-9527-0A70A6DF48F4}"/>
    <dgm:cxn modelId="{A9EC3F79-E403-46BA-AA14-23434FE205FD}" srcId="{A63E78EC-A88A-40FB-BBD9-4D585D6F0145}" destId="{CC1C973C-51EE-4F68-A1F9-F453D7BA2865}" srcOrd="4" destOrd="0" parTransId="{27118BA5-EA04-4148-9A6C-EFC3E5913CEC}" sibTransId="{370A42C4-BBCD-487C-AF87-E17C21B9798D}"/>
    <dgm:cxn modelId="{73F77490-E201-2A48-A86C-0CB71D9C1AEE}" type="presOf" srcId="{C3BD1DFA-B6AC-4338-9340-71283294CD3A}" destId="{71749E63-9186-D443-904E-088AA2920087}" srcOrd="0" destOrd="3" presId="urn:microsoft.com/office/officeart/2005/8/layout/vList2"/>
    <dgm:cxn modelId="{BCF51A96-ED06-4605-9162-4F6EAFA7796F}" srcId="{A63E78EC-A88A-40FB-BBD9-4D585D6F0145}" destId="{5456E12A-DBCA-4D21-BDE9-54ED8E78AA08}" srcOrd="2" destOrd="0" parTransId="{D20F8511-18BF-4F43-B4D3-0395F7A9D187}" sibTransId="{558CD77B-7753-4F9E-911C-24DD55ABBC75}"/>
    <dgm:cxn modelId="{E5A728A2-C0FC-47D4-B9EB-3952C958648A}" srcId="{A63E78EC-A88A-40FB-BBD9-4D585D6F0145}" destId="{10CF5C60-D65E-40CA-86F5-3D44373F1AE0}" srcOrd="5" destOrd="0" parTransId="{D4849C98-1ED3-4F7B-9EDC-00BA8EBB5937}" sibTransId="{15EB7A8F-81A0-44B4-8498-7EB965A46A8D}"/>
    <dgm:cxn modelId="{891C98A2-0D9A-2B4B-A57D-657D7F97F9F7}" type="presOf" srcId="{A63E78EC-A88A-40FB-BBD9-4D585D6F0145}" destId="{5A354DFF-D3B7-BB40-9972-7B2809A219B2}" srcOrd="0" destOrd="0" presId="urn:microsoft.com/office/officeart/2005/8/layout/vList2"/>
    <dgm:cxn modelId="{400C26A4-16F3-C34E-8BD2-C088D4C0DBE6}" type="presOf" srcId="{9E80B445-52C2-433E-B779-52A0560A5FBE}" destId="{71749E63-9186-D443-904E-088AA2920087}" srcOrd="0" destOrd="9" presId="urn:microsoft.com/office/officeart/2005/8/layout/vList2"/>
    <dgm:cxn modelId="{E6C7A7BF-B6C2-0249-ABA7-6A66CEEB30F8}" type="presOf" srcId="{28A558B1-24BD-48E6-9D82-086096D84795}" destId="{71749E63-9186-D443-904E-088AA2920087}" srcOrd="0" destOrd="1" presId="urn:microsoft.com/office/officeart/2005/8/layout/vList2"/>
    <dgm:cxn modelId="{18D091C7-3EAA-44E9-8D10-436BE9D4D998}" srcId="{70B23A4A-10BD-4AE5-84EF-9524423CB3B7}" destId="{A63E78EC-A88A-40FB-BBD9-4D585D6F0145}" srcOrd="0" destOrd="0" parTransId="{630BFCFE-5565-41C7-A31D-64CFC9345D9C}" sibTransId="{DCAD117C-D3E5-4C81-97B8-1446AC6C2965}"/>
    <dgm:cxn modelId="{7DD1F0D0-BBF4-5041-93AE-2EB01B0903B8}" type="presOf" srcId="{70B23A4A-10BD-4AE5-84EF-9524423CB3B7}" destId="{AB86FADC-0AAB-854E-89AD-9B3AB651538E}" srcOrd="0" destOrd="0" presId="urn:microsoft.com/office/officeart/2005/8/layout/vList2"/>
    <dgm:cxn modelId="{07CF12DE-D7F9-4018-AB40-533CBA132E96}" srcId="{A63E78EC-A88A-40FB-BBD9-4D585D6F0145}" destId="{D5777116-A7FD-456E-AB99-970A88DF5994}" srcOrd="0" destOrd="0" parTransId="{AA40E4D7-6B02-43A2-B263-3B2CD6519792}" sibTransId="{7548F220-53D5-462C-8972-97196B394B14}"/>
    <dgm:cxn modelId="{055D18EF-880D-6B47-A50D-45EFF1CA8A0A}" type="presOf" srcId="{5456E12A-DBCA-4D21-BDE9-54ED8E78AA08}" destId="{71749E63-9186-D443-904E-088AA2920087}" srcOrd="0" destOrd="2" presId="urn:microsoft.com/office/officeart/2005/8/layout/vList2"/>
    <dgm:cxn modelId="{51D095EF-0418-1645-B3F7-6E2270E2DA70}" type="presOf" srcId="{10CF5C60-D65E-40CA-86F5-3D44373F1AE0}" destId="{71749E63-9186-D443-904E-088AA2920087}" srcOrd="0" destOrd="5" presId="urn:microsoft.com/office/officeart/2005/8/layout/vList2"/>
    <dgm:cxn modelId="{FC263FFA-CFD6-ED40-BE19-CF8D7D724C06}" type="presOf" srcId="{D5777116-A7FD-456E-AB99-970A88DF5994}" destId="{71749E63-9186-D443-904E-088AA2920087}" srcOrd="0" destOrd="0" presId="urn:microsoft.com/office/officeart/2005/8/layout/vList2"/>
    <dgm:cxn modelId="{59500CB4-5B8C-0442-A7F0-3EA445164109}" type="presParOf" srcId="{AB86FADC-0AAB-854E-89AD-9B3AB651538E}" destId="{5A354DFF-D3B7-BB40-9972-7B2809A219B2}" srcOrd="0" destOrd="0" presId="urn:microsoft.com/office/officeart/2005/8/layout/vList2"/>
    <dgm:cxn modelId="{6769206A-6607-9B48-B948-0E6103713835}" type="presParOf" srcId="{AB86FADC-0AAB-854E-89AD-9B3AB651538E}" destId="{71749E63-9186-D443-904E-088AA292008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1C08910-BBC3-4C81-8581-FEB113AEAEB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A983F29-6EAF-4420-8083-ED077032E698}">
      <dgm:prSet/>
      <dgm:spPr/>
      <dgm:t>
        <a:bodyPr/>
        <a:lstStyle/>
        <a:p>
          <a:r>
            <a:rPr lang="el-GR"/>
            <a:t>Αναγνώριση κατηγοριών με ακρίβειες &gt;90%</a:t>
          </a:r>
          <a:endParaRPr lang="en-US"/>
        </a:p>
      </dgm:t>
    </dgm:pt>
    <dgm:pt modelId="{144CCAF0-68F7-4168-8A34-79C0D5C53105}" type="parTrans" cxnId="{2E801481-122D-4A7F-BB6B-EAF5D50D7B3F}">
      <dgm:prSet/>
      <dgm:spPr/>
      <dgm:t>
        <a:bodyPr/>
        <a:lstStyle/>
        <a:p>
          <a:endParaRPr lang="en-US"/>
        </a:p>
      </dgm:t>
    </dgm:pt>
    <dgm:pt modelId="{2F07F106-82AA-466B-907E-C622661ED0DE}" type="sibTrans" cxnId="{2E801481-122D-4A7F-BB6B-EAF5D50D7B3F}">
      <dgm:prSet/>
      <dgm:spPr/>
      <dgm:t>
        <a:bodyPr/>
        <a:lstStyle/>
        <a:p>
          <a:endParaRPr lang="en-US"/>
        </a:p>
      </dgm:t>
    </dgm:pt>
    <dgm:pt modelId="{DAECCA2B-7269-4A8F-892B-97E7E432191C}">
      <dgm:prSet/>
      <dgm:spPr/>
      <dgm:t>
        <a:bodyPr/>
        <a:lstStyle/>
        <a:p>
          <a:r>
            <a:rPr lang="el-GR" dirty="0"/>
            <a:t>Τ</a:t>
          </a:r>
          <a:r>
            <a:rPr lang="en-US" dirty="0"/>
            <a:t>F-IDF </a:t>
          </a:r>
          <a:r>
            <a:rPr lang="el-GR" dirty="0"/>
            <a:t>καλύτερος σε σύγκριση με </a:t>
          </a:r>
          <a:r>
            <a:rPr lang="en-US" dirty="0"/>
            <a:t>BoW</a:t>
          </a:r>
          <a:r>
            <a:rPr lang="el-GR" dirty="0"/>
            <a:t> </a:t>
          </a:r>
          <a:endParaRPr lang="en-US" dirty="0"/>
        </a:p>
      </dgm:t>
    </dgm:pt>
    <dgm:pt modelId="{25E49416-AD01-4C22-A7AC-66A484F5D626}" type="parTrans" cxnId="{D2CF402B-C537-46EA-AF9A-6F7E0B952C3A}">
      <dgm:prSet/>
      <dgm:spPr/>
      <dgm:t>
        <a:bodyPr/>
        <a:lstStyle/>
        <a:p>
          <a:endParaRPr lang="en-US"/>
        </a:p>
      </dgm:t>
    </dgm:pt>
    <dgm:pt modelId="{D574CAB0-451B-4394-87E3-5A5A7694514F}" type="sibTrans" cxnId="{D2CF402B-C537-46EA-AF9A-6F7E0B952C3A}">
      <dgm:prSet/>
      <dgm:spPr/>
      <dgm:t>
        <a:bodyPr/>
        <a:lstStyle/>
        <a:p>
          <a:endParaRPr lang="en-US"/>
        </a:p>
      </dgm:t>
    </dgm:pt>
    <dgm:pt modelId="{7E57CFBD-2410-490D-AFB1-04452B15C6F4}">
      <dgm:prSet/>
      <dgm:spPr/>
      <dgm:t>
        <a:bodyPr/>
        <a:lstStyle/>
        <a:p>
          <a:r>
            <a:rPr lang="el-GR"/>
            <a:t>Τεχνικές επεξεργασίας φυσικης γλώσσας δεν βελτίωνουν απαραίτητα τις ακρίβειες</a:t>
          </a:r>
          <a:endParaRPr lang="en-US"/>
        </a:p>
      </dgm:t>
    </dgm:pt>
    <dgm:pt modelId="{0EAAE909-5D83-4DFC-9453-9AB0C0843E5F}" type="parTrans" cxnId="{87F68BA8-0A85-4181-8B9D-E422AEE63D70}">
      <dgm:prSet/>
      <dgm:spPr/>
      <dgm:t>
        <a:bodyPr/>
        <a:lstStyle/>
        <a:p>
          <a:endParaRPr lang="en-US"/>
        </a:p>
      </dgm:t>
    </dgm:pt>
    <dgm:pt modelId="{1FCF7AC6-A343-4067-89C6-24BB4BE36141}" type="sibTrans" cxnId="{87F68BA8-0A85-4181-8B9D-E422AEE63D70}">
      <dgm:prSet/>
      <dgm:spPr/>
      <dgm:t>
        <a:bodyPr/>
        <a:lstStyle/>
        <a:p>
          <a:endParaRPr lang="en-US"/>
        </a:p>
      </dgm:t>
    </dgm:pt>
    <dgm:pt modelId="{F65DE644-BD6C-4786-B408-3ED96C3C51B9}">
      <dgm:prSet/>
      <dgm:spPr/>
      <dgm:t>
        <a:bodyPr/>
        <a:lstStyle/>
        <a:p>
          <a:r>
            <a:rPr lang="en-US" dirty="0"/>
            <a:t>LR </a:t>
          </a:r>
          <a:r>
            <a:rPr lang="el-GR" dirty="0"/>
            <a:t>και </a:t>
          </a:r>
          <a:r>
            <a:rPr lang="en-US" dirty="0"/>
            <a:t>SVM </a:t>
          </a:r>
          <a:r>
            <a:rPr lang="el-GR" dirty="0"/>
            <a:t>προτιμότεροι σε σύγκριση με </a:t>
          </a:r>
          <a:r>
            <a:rPr lang="en-US" dirty="0" err="1"/>
            <a:t>kNN</a:t>
          </a:r>
          <a:endParaRPr lang="en-US" dirty="0"/>
        </a:p>
      </dgm:t>
    </dgm:pt>
    <dgm:pt modelId="{46EE2716-856D-4E50-BF59-92A1430E3FC3}" type="parTrans" cxnId="{DEE0390D-F5C6-4C8E-BC3C-2368539EE8C3}">
      <dgm:prSet/>
      <dgm:spPr/>
      <dgm:t>
        <a:bodyPr/>
        <a:lstStyle/>
        <a:p>
          <a:endParaRPr lang="en-US"/>
        </a:p>
      </dgm:t>
    </dgm:pt>
    <dgm:pt modelId="{C07E5568-0311-4B5C-8690-EB6C765FC0E4}" type="sibTrans" cxnId="{DEE0390D-F5C6-4C8E-BC3C-2368539EE8C3}">
      <dgm:prSet/>
      <dgm:spPr/>
      <dgm:t>
        <a:bodyPr/>
        <a:lstStyle/>
        <a:p>
          <a:endParaRPr lang="en-US"/>
        </a:p>
      </dgm:t>
    </dgm:pt>
    <dgm:pt modelId="{7CC86A23-19B2-49D3-B462-9873E8842E65}">
      <dgm:prSet/>
      <dgm:spPr/>
      <dgm:t>
        <a:bodyPr/>
        <a:lstStyle/>
        <a:p>
          <a:r>
            <a:rPr lang="el-GR" dirty="0"/>
            <a:t>Γλωσσολογικό περιεχόμενο -&gt; Γραμμικό πρόβλημα ταξινόμησης</a:t>
          </a:r>
          <a:endParaRPr lang="en-US" dirty="0"/>
        </a:p>
      </dgm:t>
    </dgm:pt>
    <dgm:pt modelId="{EEFEA43C-3F7E-4CF9-8C82-821E8466FA94}" type="parTrans" cxnId="{05024F35-3BF1-4D6B-9789-221AC711F0B5}">
      <dgm:prSet/>
      <dgm:spPr/>
      <dgm:t>
        <a:bodyPr/>
        <a:lstStyle/>
        <a:p>
          <a:endParaRPr lang="en-US"/>
        </a:p>
      </dgm:t>
    </dgm:pt>
    <dgm:pt modelId="{AE39FB4D-0AD3-485C-96A0-8CAC7578B53F}" type="sibTrans" cxnId="{05024F35-3BF1-4D6B-9789-221AC711F0B5}">
      <dgm:prSet/>
      <dgm:spPr/>
      <dgm:t>
        <a:bodyPr/>
        <a:lstStyle/>
        <a:p>
          <a:endParaRPr lang="en-US"/>
        </a:p>
      </dgm:t>
    </dgm:pt>
    <dgm:pt modelId="{A6A65CCF-45E5-FA47-94EB-03CAFA82FBB9}" type="pres">
      <dgm:prSet presAssocID="{11C08910-BBC3-4C81-8581-FEB113AEAEB6}" presName="diagram" presStyleCnt="0">
        <dgm:presLayoutVars>
          <dgm:dir/>
          <dgm:resizeHandles val="exact"/>
        </dgm:presLayoutVars>
      </dgm:prSet>
      <dgm:spPr/>
    </dgm:pt>
    <dgm:pt modelId="{D82667FD-5A6D-A44D-8281-EF42BC8B5157}" type="pres">
      <dgm:prSet presAssocID="{DA983F29-6EAF-4420-8083-ED077032E698}" presName="node" presStyleLbl="node1" presStyleIdx="0" presStyleCnt="5">
        <dgm:presLayoutVars>
          <dgm:bulletEnabled val="1"/>
        </dgm:presLayoutVars>
      </dgm:prSet>
      <dgm:spPr/>
    </dgm:pt>
    <dgm:pt modelId="{FB2E9E9E-E5F4-9A4E-B82B-0A0FB8D5FECC}" type="pres">
      <dgm:prSet presAssocID="{2F07F106-82AA-466B-907E-C622661ED0DE}" presName="sibTrans" presStyleCnt="0"/>
      <dgm:spPr/>
    </dgm:pt>
    <dgm:pt modelId="{9D24770D-A283-874C-BB3F-823315B48F92}" type="pres">
      <dgm:prSet presAssocID="{DAECCA2B-7269-4A8F-892B-97E7E432191C}" presName="node" presStyleLbl="node1" presStyleIdx="1" presStyleCnt="5">
        <dgm:presLayoutVars>
          <dgm:bulletEnabled val="1"/>
        </dgm:presLayoutVars>
      </dgm:prSet>
      <dgm:spPr/>
    </dgm:pt>
    <dgm:pt modelId="{827C6203-6C24-0745-A73C-C5B6BC0C43D2}" type="pres">
      <dgm:prSet presAssocID="{D574CAB0-451B-4394-87E3-5A5A7694514F}" presName="sibTrans" presStyleCnt="0"/>
      <dgm:spPr/>
    </dgm:pt>
    <dgm:pt modelId="{2DAB25A5-A335-EE43-887C-4612722DE395}" type="pres">
      <dgm:prSet presAssocID="{7E57CFBD-2410-490D-AFB1-04452B15C6F4}" presName="node" presStyleLbl="node1" presStyleIdx="2" presStyleCnt="5">
        <dgm:presLayoutVars>
          <dgm:bulletEnabled val="1"/>
        </dgm:presLayoutVars>
      </dgm:prSet>
      <dgm:spPr/>
    </dgm:pt>
    <dgm:pt modelId="{6139282F-77CF-CF45-B21D-37A4415D1CBD}" type="pres">
      <dgm:prSet presAssocID="{1FCF7AC6-A343-4067-89C6-24BB4BE36141}" presName="sibTrans" presStyleCnt="0"/>
      <dgm:spPr/>
    </dgm:pt>
    <dgm:pt modelId="{1C01F10E-E5B5-2545-AC9E-A96040A68D1E}" type="pres">
      <dgm:prSet presAssocID="{F65DE644-BD6C-4786-B408-3ED96C3C51B9}" presName="node" presStyleLbl="node1" presStyleIdx="3" presStyleCnt="5">
        <dgm:presLayoutVars>
          <dgm:bulletEnabled val="1"/>
        </dgm:presLayoutVars>
      </dgm:prSet>
      <dgm:spPr/>
    </dgm:pt>
    <dgm:pt modelId="{F2B948D5-C5D0-5740-968B-2D97708AFA4C}" type="pres">
      <dgm:prSet presAssocID="{C07E5568-0311-4B5C-8690-EB6C765FC0E4}" presName="sibTrans" presStyleCnt="0"/>
      <dgm:spPr/>
    </dgm:pt>
    <dgm:pt modelId="{ACE634CC-A996-D24A-9AEA-060093FCFA8F}" type="pres">
      <dgm:prSet presAssocID="{7CC86A23-19B2-49D3-B462-9873E8842E65}" presName="node" presStyleLbl="node1" presStyleIdx="4" presStyleCnt="5">
        <dgm:presLayoutVars>
          <dgm:bulletEnabled val="1"/>
        </dgm:presLayoutVars>
      </dgm:prSet>
      <dgm:spPr/>
    </dgm:pt>
  </dgm:ptLst>
  <dgm:cxnLst>
    <dgm:cxn modelId="{DEE0390D-F5C6-4C8E-BC3C-2368539EE8C3}" srcId="{11C08910-BBC3-4C81-8581-FEB113AEAEB6}" destId="{F65DE644-BD6C-4786-B408-3ED96C3C51B9}" srcOrd="3" destOrd="0" parTransId="{46EE2716-856D-4E50-BF59-92A1430E3FC3}" sibTransId="{C07E5568-0311-4B5C-8690-EB6C765FC0E4}"/>
    <dgm:cxn modelId="{52B4B314-F3F5-2548-831A-25FCFBF4EF05}" type="presOf" srcId="{7E57CFBD-2410-490D-AFB1-04452B15C6F4}" destId="{2DAB25A5-A335-EE43-887C-4612722DE395}" srcOrd="0" destOrd="0" presId="urn:microsoft.com/office/officeart/2005/8/layout/default"/>
    <dgm:cxn modelId="{83B4691F-FDC7-5D4D-A2C2-9F6CDFA90FA9}" type="presOf" srcId="{DA983F29-6EAF-4420-8083-ED077032E698}" destId="{D82667FD-5A6D-A44D-8281-EF42BC8B5157}" srcOrd="0" destOrd="0" presId="urn:microsoft.com/office/officeart/2005/8/layout/default"/>
    <dgm:cxn modelId="{D2CF402B-C537-46EA-AF9A-6F7E0B952C3A}" srcId="{11C08910-BBC3-4C81-8581-FEB113AEAEB6}" destId="{DAECCA2B-7269-4A8F-892B-97E7E432191C}" srcOrd="1" destOrd="0" parTransId="{25E49416-AD01-4C22-A7AC-66A484F5D626}" sibTransId="{D574CAB0-451B-4394-87E3-5A5A7694514F}"/>
    <dgm:cxn modelId="{05024F35-3BF1-4D6B-9789-221AC711F0B5}" srcId="{11C08910-BBC3-4C81-8581-FEB113AEAEB6}" destId="{7CC86A23-19B2-49D3-B462-9873E8842E65}" srcOrd="4" destOrd="0" parTransId="{EEFEA43C-3F7E-4CF9-8C82-821E8466FA94}" sibTransId="{AE39FB4D-0AD3-485C-96A0-8CAC7578B53F}"/>
    <dgm:cxn modelId="{B362E838-9360-5A44-903E-2F3729FCE008}" type="presOf" srcId="{DAECCA2B-7269-4A8F-892B-97E7E432191C}" destId="{9D24770D-A283-874C-BB3F-823315B48F92}" srcOrd="0" destOrd="0" presId="urn:microsoft.com/office/officeart/2005/8/layout/default"/>
    <dgm:cxn modelId="{87F8E15D-F584-8E44-A651-7E928BAD5363}" type="presOf" srcId="{11C08910-BBC3-4C81-8581-FEB113AEAEB6}" destId="{A6A65CCF-45E5-FA47-94EB-03CAFA82FBB9}" srcOrd="0" destOrd="0" presId="urn:microsoft.com/office/officeart/2005/8/layout/default"/>
    <dgm:cxn modelId="{BA88E963-D064-924D-81AB-ABAAF2CF3BA3}" type="presOf" srcId="{7CC86A23-19B2-49D3-B462-9873E8842E65}" destId="{ACE634CC-A996-D24A-9AEA-060093FCFA8F}" srcOrd="0" destOrd="0" presId="urn:microsoft.com/office/officeart/2005/8/layout/default"/>
    <dgm:cxn modelId="{2E801481-122D-4A7F-BB6B-EAF5D50D7B3F}" srcId="{11C08910-BBC3-4C81-8581-FEB113AEAEB6}" destId="{DA983F29-6EAF-4420-8083-ED077032E698}" srcOrd="0" destOrd="0" parTransId="{144CCAF0-68F7-4168-8A34-79C0D5C53105}" sibTransId="{2F07F106-82AA-466B-907E-C622661ED0DE}"/>
    <dgm:cxn modelId="{87F68BA8-0A85-4181-8B9D-E422AEE63D70}" srcId="{11C08910-BBC3-4C81-8581-FEB113AEAEB6}" destId="{7E57CFBD-2410-490D-AFB1-04452B15C6F4}" srcOrd="2" destOrd="0" parTransId="{0EAAE909-5D83-4DFC-9453-9AB0C0843E5F}" sibTransId="{1FCF7AC6-A343-4067-89C6-24BB4BE36141}"/>
    <dgm:cxn modelId="{EE83FFA9-B805-634C-8441-964FA1498BB9}" type="presOf" srcId="{F65DE644-BD6C-4786-B408-3ED96C3C51B9}" destId="{1C01F10E-E5B5-2545-AC9E-A96040A68D1E}" srcOrd="0" destOrd="0" presId="urn:microsoft.com/office/officeart/2005/8/layout/default"/>
    <dgm:cxn modelId="{B49DF69C-19AD-504A-9F52-62C3F0ACF094}" type="presParOf" srcId="{A6A65CCF-45E5-FA47-94EB-03CAFA82FBB9}" destId="{D82667FD-5A6D-A44D-8281-EF42BC8B5157}" srcOrd="0" destOrd="0" presId="urn:microsoft.com/office/officeart/2005/8/layout/default"/>
    <dgm:cxn modelId="{F86E49AF-1A13-4C4B-A406-6F0F9E2773EA}" type="presParOf" srcId="{A6A65CCF-45E5-FA47-94EB-03CAFA82FBB9}" destId="{FB2E9E9E-E5F4-9A4E-B82B-0A0FB8D5FECC}" srcOrd="1" destOrd="0" presId="urn:microsoft.com/office/officeart/2005/8/layout/default"/>
    <dgm:cxn modelId="{379C5D2C-022F-5547-8074-1A073B9B9F33}" type="presParOf" srcId="{A6A65CCF-45E5-FA47-94EB-03CAFA82FBB9}" destId="{9D24770D-A283-874C-BB3F-823315B48F92}" srcOrd="2" destOrd="0" presId="urn:microsoft.com/office/officeart/2005/8/layout/default"/>
    <dgm:cxn modelId="{1A4EE49A-6D26-2D4B-B23A-0543F4BEB666}" type="presParOf" srcId="{A6A65CCF-45E5-FA47-94EB-03CAFA82FBB9}" destId="{827C6203-6C24-0745-A73C-C5B6BC0C43D2}" srcOrd="3" destOrd="0" presId="urn:microsoft.com/office/officeart/2005/8/layout/default"/>
    <dgm:cxn modelId="{8B5B39E1-2C14-1947-A35C-4AAF2368FF6B}" type="presParOf" srcId="{A6A65CCF-45E5-FA47-94EB-03CAFA82FBB9}" destId="{2DAB25A5-A335-EE43-887C-4612722DE395}" srcOrd="4" destOrd="0" presId="urn:microsoft.com/office/officeart/2005/8/layout/default"/>
    <dgm:cxn modelId="{FB806122-6EB9-2146-963E-DF1A660B0543}" type="presParOf" srcId="{A6A65CCF-45E5-FA47-94EB-03CAFA82FBB9}" destId="{6139282F-77CF-CF45-B21D-37A4415D1CBD}" srcOrd="5" destOrd="0" presId="urn:microsoft.com/office/officeart/2005/8/layout/default"/>
    <dgm:cxn modelId="{60CBC44A-CB45-8148-9E81-B82E59439407}" type="presParOf" srcId="{A6A65CCF-45E5-FA47-94EB-03CAFA82FBB9}" destId="{1C01F10E-E5B5-2545-AC9E-A96040A68D1E}" srcOrd="6" destOrd="0" presId="urn:microsoft.com/office/officeart/2005/8/layout/default"/>
    <dgm:cxn modelId="{75BFB8A8-3B19-9E46-BE44-3BC6810D3D85}" type="presParOf" srcId="{A6A65CCF-45E5-FA47-94EB-03CAFA82FBB9}" destId="{F2B948D5-C5D0-5740-968B-2D97708AFA4C}" srcOrd="7" destOrd="0" presId="urn:microsoft.com/office/officeart/2005/8/layout/default"/>
    <dgm:cxn modelId="{FAB43DD1-F746-2D4F-BE0A-9D61D7FE08E0}" type="presParOf" srcId="{A6A65CCF-45E5-FA47-94EB-03CAFA82FBB9}" destId="{ACE634CC-A996-D24A-9AEA-060093FCFA8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94ED898-F8DB-480F-B98E-E838B96AA9BE}"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lang="en-US"/>
        </a:p>
      </dgm:t>
    </dgm:pt>
    <dgm:pt modelId="{25381AF9-6C85-4A6A-950B-E7B1A39D801C}">
      <dgm:prSet/>
      <dgm:spPr/>
      <dgm:t>
        <a:bodyPr/>
        <a:lstStyle/>
        <a:p>
          <a:r>
            <a:rPr lang="el-GR" dirty="0"/>
            <a:t>Δύο προσεγγίσεις:</a:t>
          </a:r>
          <a:endParaRPr lang="en-US" dirty="0"/>
        </a:p>
      </dgm:t>
    </dgm:pt>
    <dgm:pt modelId="{533F8BDF-B518-43FA-96D2-E942CCFF54F4}" type="parTrans" cxnId="{470A451B-FC8B-4B5A-88E2-B6A481845D89}">
      <dgm:prSet/>
      <dgm:spPr/>
      <dgm:t>
        <a:bodyPr/>
        <a:lstStyle/>
        <a:p>
          <a:endParaRPr lang="en-US"/>
        </a:p>
      </dgm:t>
    </dgm:pt>
    <dgm:pt modelId="{ECF8BDF5-6B53-49EB-8B1B-208FAFB1E75E}" type="sibTrans" cxnId="{470A451B-FC8B-4B5A-88E2-B6A481845D89}">
      <dgm:prSet/>
      <dgm:spPr/>
      <dgm:t>
        <a:bodyPr/>
        <a:lstStyle/>
        <a:p>
          <a:endParaRPr lang="en-US"/>
        </a:p>
      </dgm:t>
    </dgm:pt>
    <dgm:pt modelId="{A93F0A9B-B610-4629-B242-FC650012DC21}">
      <dgm:prSet/>
      <dgm:spPr/>
      <dgm:t>
        <a:bodyPr/>
        <a:lstStyle/>
        <a:p>
          <a:r>
            <a:rPr lang="el-GR"/>
            <a:t>Μείωση </a:t>
          </a:r>
          <a:r>
            <a:rPr lang="en-US"/>
            <a:t>threshold </a:t>
          </a:r>
          <a:r>
            <a:rPr lang="el-GR"/>
            <a:t>δεδομένων μοντέλων </a:t>
          </a:r>
          <a:r>
            <a:rPr lang="en-US"/>
            <a:t>ND</a:t>
          </a:r>
        </a:p>
      </dgm:t>
    </dgm:pt>
    <dgm:pt modelId="{FE8F9359-6854-411C-9443-3E4BECA18C8E}" type="parTrans" cxnId="{62BB893C-44E6-43BD-90E6-E10AFE177FCC}">
      <dgm:prSet/>
      <dgm:spPr/>
      <dgm:t>
        <a:bodyPr/>
        <a:lstStyle/>
        <a:p>
          <a:endParaRPr lang="en-US"/>
        </a:p>
      </dgm:t>
    </dgm:pt>
    <dgm:pt modelId="{D9B63AFA-05EF-4BAC-9494-7894034E79B7}" type="sibTrans" cxnId="{62BB893C-44E6-43BD-90E6-E10AFE177FCC}">
      <dgm:prSet/>
      <dgm:spPr/>
      <dgm:t>
        <a:bodyPr/>
        <a:lstStyle/>
        <a:p>
          <a:endParaRPr lang="en-US"/>
        </a:p>
      </dgm:t>
    </dgm:pt>
    <dgm:pt modelId="{498902CB-AEA5-4216-B724-68542F287F5B}">
      <dgm:prSet/>
      <dgm:spPr/>
      <dgm:t>
        <a:bodyPr/>
        <a:lstStyle/>
        <a:p>
          <a:r>
            <a:rPr lang="el-GR" dirty="0"/>
            <a:t>Εκπαίδευση μοντέλων νέων μοντέλων </a:t>
          </a:r>
          <a:r>
            <a:rPr lang="en-US" dirty="0"/>
            <a:t>ND</a:t>
          </a:r>
          <a:r>
            <a:rPr lang="el-GR" dirty="0"/>
            <a:t> εισάγοντας βάρη στις κλάσεις </a:t>
          </a:r>
          <a:endParaRPr lang="en-US" dirty="0"/>
        </a:p>
      </dgm:t>
    </dgm:pt>
    <dgm:pt modelId="{0B47A851-490D-463F-BC09-CC262B2ED201}" type="parTrans" cxnId="{A087CB04-3424-4913-B9FD-E72E61FDCEFD}">
      <dgm:prSet/>
      <dgm:spPr/>
      <dgm:t>
        <a:bodyPr/>
        <a:lstStyle/>
        <a:p>
          <a:endParaRPr lang="en-US"/>
        </a:p>
      </dgm:t>
    </dgm:pt>
    <dgm:pt modelId="{A19870D5-7DF8-43C9-8B21-EC382DB766BF}" type="sibTrans" cxnId="{A087CB04-3424-4913-B9FD-E72E61FDCEFD}">
      <dgm:prSet/>
      <dgm:spPr/>
      <dgm:t>
        <a:bodyPr/>
        <a:lstStyle/>
        <a:p>
          <a:endParaRPr lang="en-US"/>
        </a:p>
      </dgm:t>
    </dgm:pt>
    <dgm:pt modelId="{1EFC192F-1BF7-43BE-9012-A0BB285E16FB}">
      <dgm:prSet/>
      <dgm:spPr/>
      <dgm:t>
        <a:bodyPr/>
        <a:lstStyle/>
        <a:p>
          <a:r>
            <a:rPr lang="el-GR"/>
            <a:t>Μεγιστοποίηση </a:t>
          </a:r>
          <a:r>
            <a:rPr lang="en-US"/>
            <a:t>True Positives, </a:t>
          </a:r>
          <a:r>
            <a:rPr lang="el-GR"/>
            <a:t>αποδεχόμενοι την αύξηση των  </a:t>
          </a:r>
          <a:r>
            <a:rPr lang="en-US"/>
            <a:t>False Positive</a:t>
          </a:r>
          <a:br>
            <a:rPr lang="el-GR"/>
          </a:br>
          <a:br>
            <a:rPr lang="el-GR"/>
          </a:br>
          <a:endParaRPr lang="en-US"/>
        </a:p>
      </dgm:t>
    </dgm:pt>
    <dgm:pt modelId="{02EB65F6-C1B8-4DF9-BD9A-67C389F07D1A}" type="sibTrans" cxnId="{CCE5F11E-9024-486C-B540-34D9AB46A10B}">
      <dgm:prSet/>
      <dgm:spPr/>
      <dgm:t>
        <a:bodyPr/>
        <a:lstStyle/>
        <a:p>
          <a:endParaRPr lang="en-US"/>
        </a:p>
      </dgm:t>
    </dgm:pt>
    <dgm:pt modelId="{24414401-155B-4DC9-AF7D-3B952C1A8E0D}" type="parTrans" cxnId="{CCE5F11E-9024-486C-B540-34D9AB46A10B}">
      <dgm:prSet/>
      <dgm:spPr/>
      <dgm:t>
        <a:bodyPr/>
        <a:lstStyle/>
        <a:p>
          <a:endParaRPr lang="en-US"/>
        </a:p>
      </dgm:t>
    </dgm:pt>
    <dgm:pt modelId="{32995066-99A2-824C-A77E-A03F1845F209}" type="pres">
      <dgm:prSet presAssocID="{394ED898-F8DB-480F-B98E-E838B96AA9BE}" presName="Name0" presStyleCnt="0">
        <dgm:presLayoutVars>
          <dgm:dir/>
          <dgm:animLvl val="lvl"/>
          <dgm:resizeHandles val="exact"/>
        </dgm:presLayoutVars>
      </dgm:prSet>
      <dgm:spPr/>
    </dgm:pt>
    <dgm:pt modelId="{BA2B4773-B3F7-844E-8B16-81093560E305}" type="pres">
      <dgm:prSet presAssocID="{25381AF9-6C85-4A6A-950B-E7B1A39D801C}" presName="boxAndChildren" presStyleCnt="0"/>
      <dgm:spPr/>
    </dgm:pt>
    <dgm:pt modelId="{5E9F154C-C252-094E-8D6E-A34126ED1063}" type="pres">
      <dgm:prSet presAssocID="{25381AF9-6C85-4A6A-950B-E7B1A39D801C}" presName="parentTextBox" presStyleLbl="node1" presStyleIdx="0" presStyleCnt="2"/>
      <dgm:spPr/>
    </dgm:pt>
    <dgm:pt modelId="{00C9E797-3685-924C-BA4B-3348930228BB}" type="pres">
      <dgm:prSet presAssocID="{25381AF9-6C85-4A6A-950B-E7B1A39D801C}" presName="entireBox" presStyleLbl="node1" presStyleIdx="0" presStyleCnt="2"/>
      <dgm:spPr/>
    </dgm:pt>
    <dgm:pt modelId="{8EB4A324-FB3A-AD49-8849-9BF87EFBDAE4}" type="pres">
      <dgm:prSet presAssocID="{25381AF9-6C85-4A6A-950B-E7B1A39D801C}" presName="descendantBox" presStyleCnt="0"/>
      <dgm:spPr/>
    </dgm:pt>
    <dgm:pt modelId="{3C072A96-50C7-4941-A844-7FA5D3E772D0}" type="pres">
      <dgm:prSet presAssocID="{A93F0A9B-B610-4629-B242-FC650012DC21}" presName="childTextBox" presStyleLbl="fgAccFollowNode1" presStyleIdx="0" presStyleCnt="2">
        <dgm:presLayoutVars>
          <dgm:bulletEnabled val="1"/>
        </dgm:presLayoutVars>
      </dgm:prSet>
      <dgm:spPr/>
    </dgm:pt>
    <dgm:pt modelId="{0202E3B9-68E1-094C-9E32-8DF774294DFB}" type="pres">
      <dgm:prSet presAssocID="{498902CB-AEA5-4216-B724-68542F287F5B}" presName="childTextBox" presStyleLbl="fgAccFollowNode1" presStyleIdx="1" presStyleCnt="2">
        <dgm:presLayoutVars>
          <dgm:bulletEnabled val="1"/>
        </dgm:presLayoutVars>
      </dgm:prSet>
      <dgm:spPr/>
    </dgm:pt>
    <dgm:pt modelId="{FAD00F05-5F70-804F-B910-52A255724B6D}" type="pres">
      <dgm:prSet presAssocID="{02EB65F6-C1B8-4DF9-BD9A-67C389F07D1A}" presName="sp" presStyleCnt="0"/>
      <dgm:spPr/>
    </dgm:pt>
    <dgm:pt modelId="{752A57C7-587C-B84C-B736-B2EA6CDF4912}" type="pres">
      <dgm:prSet presAssocID="{1EFC192F-1BF7-43BE-9012-A0BB285E16FB}" presName="arrowAndChildren" presStyleCnt="0"/>
      <dgm:spPr/>
    </dgm:pt>
    <dgm:pt modelId="{B426821D-102B-4C45-9455-0FAF07F44311}" type="pres">
      <dgm:prSet presAssocID="{1EFC192F-1BF7-43BE-9012-A0BB285E16FB}" presName="parentTextArrow" presStyleLbl="node1" presStyleIdx="1" presStyleCnt="2"/>
      <dgm:spPr/>
    </dgm:pt>
  </dgm:ptLst>
  <dgm:cxnLst>
    <dgm:cxn modelId="{A087CB04-3424-4913-B9FD-E72E61FDCEFD}" srcId="{25381AF9-6C85-4A6A-950B-E7B1A39D801C}" destId="{498902CB-AEA5-4216-B724-68542F287F5B}" srcOrd="1" destOrd="0" parTransId="{0B47A851-490D-463F-BC09-CC262B2ED201}" sibTransId="{A19870D5-7DF8-43C9-8B21-EC382DB766BF}"/>
    <dgm:cxn modelId="{470A451B-FC8B-4B5A-88E2-B6A481845D89}" srcId="{394ED898-F8DB-480F-B98E-E838B96AA9BE}" destId="{25381AF9-6C85-4A6A-950B-E7B1A39D801C}" srcOrd="1" destOrd="0" parTransId="{533F8BDF-B518-43FA-96D2-E942CCFF54F4}" sibTransId="{ECF8BDF5-6B53-49EB-8B1B-208FAFB1E75E}"/>
    <dgm:cxn modelId="{16235C1B-B130-344B-8105-2DBE186086AE}" type="presOf" srcId="{25381AF9-6C85-4A6A-950B-E7B1A39D801C}" destId="{5E9F154C-C252-094E-8D6E-A34126ED1063}" srcOrd="0" destOrd="0" presId="urn:microsoft.com/office/officeart/2005/8/layout/process4"/>
    <dgm:cxn modelId="{CCE5F11E-9024-486C-B540-34D9AB46A10B}" srcId="{394ED898-F8DB-480F-B98E-E838B96AA9BE}" destId="{1EFC192F-1BF7-43BE-9012-A0BB285E16FB}" srcOrd="0" destOrd="0" parTransId="{24414401-155B-4DC9-AF7D-3B952C1A8E0D}" sibTransId="{02EB65F6-C1B8-4DF9-BD9A-67C389F07D1A}"/>
    <dgm:cxn modelId="{7D42183B-8E34-C542-BC52-12BAE1EB4440}" type="presOf" srcId="{394ED898-F8DB-480F-B98E-E838B96AA9BE}" destId="{32995066-99A2-824C-A77E-A03F1845F209}" srcOrd="0" destOrd="0" presId="urn:microsoft.com/office/officeart/2005/8/layout/process4"/>
    <dgm:cxn modelId="{3D80773B-F6E6-B941-84D3-CDE9F7CE0620}" type="presOf" srcId="{1EFC192F-1BF7-43BE-9012-A0BB285E16FB}" destId="{B426821D-102B-4C45-9455-0FAF07F44311}" srcOrd="0" destOrd="0" presId="urn:microsoft.com/office/officeart/2005/8/layout/process4"/>
    <dgm:cxn modelId="{62BB893C-44E6-43BD-90E6-E10AFE177FCC}" srcId="{25381AF9-6C85-4A6A-950B-E7B1A39D801C}" destId="{A93F0A9B-B610-4629-B242-FC650012DC21}" srcOrd="0" destOrd="0" parTransId="{FE8F9359-6854-411C-9443-3E4BECA18C8E}" sibTransId="{D9B63AFA-05EF-4BAC-9494-7894034E79B7}"/>
    <dgm:cxn modelId="{48E80847-431B-A944-89A7-7ACF53923AE8}" type="presOf" srcId="{25381AF9-6C85-4A6A-950B-E7B1A39D801C}" destId="{00C9E797-3685-924C-BA4B-3348930228BB}" srcOrd="1" destOrd="0" presId="urn:microsoft.com/office/officeart/2005/8/layout/process4"/>
    <dgm:cxn modelId="{B19A22A4-8AF6-1E4B-8BDE-34062B9FAFAE}" type="presOf" srcId="{A93F0A9B-B610-4629-B242-FC650012DC21}" destId="{3C072A96-50C7-4941-A844-7FA5D3E772D0}" srcOrd="0" destOrd="0" presId="urn:microsoft.com/office/officeart/2005/8/layout/process4"/>
    <dgm:cxn modelId="{90792BC6-BD40-534B-912B-AD257F8603A4}" type="presOf" srcId="{498902CB-AEA5-4216-B724-68542F287F5B}" destId="{0202E3B9-68E1-094C-9E32-8DF774294DFB}" srcOrd="0" destOrd="0" presId="urn:microsoft.com/office/officeart/2005/8/layout/process4"/>
    <dgm:cxn modelId="{BB796E3B-3ECF-0B46-85E9-0EED0497A8C0}" type="presParOf" srcId="{32995066-99A2-824C-A77E-A03F1845F209}" destId="{BA2B4773-B3F7-844E-8B16-81093560E305}" srcOrd="0" destOrd="0" presId="urn:microsoft.com/office/officeart/2005/8/layout/process4"/>
    <dgm:cxn modelId="{7E12307A-1DCA-3B4E-9163-857257B75575}" type="presParOf" srcId="{BA2B4773-B3F7-844E-8B16-81093560E305}" destId="{5E9F154C-C252-094E-8D6E-A34126ED1063}" srcOrd="0" destOrd="0" presId="urn:microsoft.com/office/officeart/2005/8/layout/process4"/>
    <dgm:cxn modelId="{B73027E4-CB45-8844-84D4-BC932FCAD891}" type="presParOf" srcId="{BA2B4773-B3F7-844E-8B16-81093560E305}" destId="{00C9E797-3685-924C-BA4B-3348930228BB}" srcOrd="1" destOrd="0" presId="urn:microsoft.com/office/officeart/2005/8/layout/process4"/>
    <dgm:cxn modelId="{FBC9E474-59DB-484D-BB8E-A78F11680FB8}" type="presParOf" srcId="{BA2B4773-B3F7-844E-8B16-81093560E305}" destId="{8EB4A324-FB3A-AD49-8849-9BF87EFBDAE4}" srcOrd="2" destOrd="0" presId="urn:microsoft.com/office/officeart/2005/8/layout/process4"/>
    <dgm:cxn modelId="{6B5E9A60-4D9B-9F43-85AD-314E60CBA29F}" type="presParOf" srcId="{8EB4A324-FB3A-AD49-8849-9BF87EFBDAE4}" destId="{3C072A96-50C7-4941-A844-7FA5D3E772D0}" srcOrd="0" destOrd="0" presId="urn:microsoft.com/office/officeart/2005/8/layout/process4"/>
    <dgm:cxn modelId="{CE3ED14C-C9AD-FB4F-9E9D-C54352C68FF0}" type="presParOf" srcId="{8EB4A324-FB3A-AD49-8849-9BF87EFBDAE4}" destId="{0202E3B9-68E1-094C-9E32-8DF774294DFB}" srcOrd="1" destOrd="0" presId="urn:microsoft.com/office/officeart/2005/8/layout/process4"/>
    <dgm:cxn modelId="{9208F5FD-A2A7-5D4B-86F9-6680EDAD4BF8}" type="presParOf" srcId="{32995066-99A2-824C-A77E-A03F1845F209}" destId="{FAD00F05-5F70-804F-B910-52A255724B6D}" srcOrd="1" destOrd="0" presId="urn:microsoft.com/office/officeart/2005/8/layout/process4"/>
    <dgm:cxn modelId="{A33F6DAF-6A59-9C4E-B0E1-F323738811F6}" type="presParOf" srcId="{32995066-99A2-824C-A77E-A03F1845F209}" destId="{752A57C7-587C-B84C-B736-B2EA6CDF4912}" srcOrd="2" destOrd="0" presId="urn:microsoft.com/office/officeart/2005/8/layout/process4"/>
    <dgm:cxn modelId="{B9433727-950F-E344-87F0-15CF421141F1}" type="presParOf" srcId="{752A57C7-587C-B84C-B736-B2EA6CDF4912}" destId="{B426821D-102B-4C45-9455-0FAF07F4431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0F2D17-D477-4445-B618-9B7225E5037C}" type="doc">
      <dgm:prSet loTypeId="urn:microsoft.com/office/officeart/2005/8/layout/vList5" loCatId="list" qsTypeId="urn:microsoft.com/office/officeart/2005/8/quickstyle/3d1" qsCatId="3D" csTypeId="urn:microsoft.com/office/officeart/2005/8/colors/accent0_3" csCatId="mainScheme"/>
      <dgm:spPr/>
      <dgm:t>
        <a:bodyPr/>
        <a:lstStyle/>
        <a:p>
          <a:endParaRPr lang="en-US"/>
        </a:p>
      </dgm:t>
    </dgm:pt>
    <dgm:pt modelId="{DDFF31CB-428F-4035-A9BA-CEE20822CA8F}">
      <dgm:prSet/>
      <dgm:spPr/>
      <dgm:t>
        <a:bodyPr/>
        <a:lstStyle/>
        <a:p>
          <a:r>
            <a:rPr lang="en-US" dirty="0" err="1"/>
            <a:t>Αν</a:t>
          </a:r>
          <a:r>
            <a:rPr lang="en-US" dirty="0"/>
            <a:t>α</a:t>
          </a:r>
          <a:r>
            <a:rPr lang="en-US" dirty="0" err="1"/>
            <a:t>ζήτηση</a:t>
          </a:r>
          <a:r>
            <a:rPr lang="en-US" dirty="0"/>
            <a:t> </a:t>
          </a:r>
          <a:r>
            <a:rPr lang="en-US" dirty="0" err="1"/>
            <a:t>λογ</a:t>
          </a:r>
          <a:r>
            <a:rPr lang="en-US" dirty="0"/>
            <a:t>α</a:t>
          </a:r>
          <a:r>
            <a:rPr lang="en-US" dirty="0" err="1"/>
            <a:t>ρι</a:t>
          </a:r>
          <a:r>
            <a:rPr lang="en-US" dirty="0"/>
            <a:t>α</a:t>
          </a:r>
          <a:r>
            <a:rPr lang="en-US" dirty="0" err="1"/>
            <a:t>σμών</a:t>
          </a:r>
          <a:r>
            <a:rPr lang="en-US" dirty="0"/>
            <a:t> α</a:t>
          </a:r>
          <a:r>
            <a:rPr lang="en-US" dirty="0" err="1"/>
            <a:t>τόμων</a:t>
          </a:r>
          <a:r>
            <a:rPr lang="en-US" dirty="0"/>
            <a:t> </a:t>
          </a:r>
          <a:r>
            <a:rPr lang="en-US" dirty="0" err="1"/>
            <a:t>με</a:t>
          </a:r>
          <a:r>
            <a:rPr lang="en-US" dirty="0"/>
            <a:t> </a:t>
          </a:r>
          <a:r>
            <a:rPr lang="en-US" dirty="0" err="1"/>
            <a:t>κά</a:t>
          </a:r>
          <a:r>
            <a:rPr lang="en-US" dirty="0"/>
            <a:t>π</a:t>
          </a:r>
          <a:r>
            <a:rPr lang="en-US" dirty="0" err="1"/>
            <a:t>οι</a:t>
          </a:r>
          <a:r>
            <a:rPr lang="en-US" dirty="0"/>
            <a:t>α </a:t>
          </a:r>
          <a:r>
            <a:rPr lang="en-US" dirty="0" err="1"/>
            <a:t>ειδικότητ</a:t>
          </a:r>
          <a:r>
            <a:rPr lang="en-US" dirty="0"/>
            <a:t>α, π.</a:t>
          </a:r>
          <a:r>
            <a:rPr lang="en-US" dirty="0" err="1"/>
            <a:t>χ</a:t>
          </a:r>
          <a:r>
            <a:rPr lang="en-US" dirty="0"/>
            <a:t>. β</a:t>
          </a:r>
          <a:r>
            <a:rPr lang="en-US" dirty="0" err="1"/>
            <a:t>ουλευτές</a:t>
          </a:r>
          <a:endParaRPr lang="en-US" dirty="0"/>
        </a:p>
      </dgm:t>
    </dgm:pt>
    <dgm:pt modelId="{75781275-0B94-4839-8A5A-7F3D40B56EE0}" type="parTrans" cxnId="{ED204323-9C91-44A6-AD93-EE03C8918984}">
      <dgm:prSet/>
      <dgm:spPr/>
      <dgm:t>
        <a:bodyPr/>
        <a:lstStyle/>
        <a:p>
          <a:endParaRPr lang="en-US"/>
        </a:p>
      </dgm:t>
    </dgm:pt>
    <dgm:pt modelId="{0911823F-B6C7-4833-9F67-249B1107C6C8}" type="sibTrans" cxnId="{ED204323-9C91-44A6-AD93-EE03C8918984}">
      <dgm:prSet/>
      <dgm:spPr/>
      <dgm:t>
        <a:bodyPr/>
        <a:lstStyle/>
        <a:p>
          <a:endParaRPr lang="en-US"/>
        </a:p>
      </dgm:t>
    </dgm:pt>
    <dgm:pt modelId="{8C6713B2-695E-4848-B6BD-97519EFB71DC}">
      <dgm:prSet/>
      <dgm:spPr/>
      <dgm:t>
        <a:bodyPr/>
        <a:lstStyle/>
        <a:p>
          <a:r>
            <a:rPr lang="en-US"/>
            <a:t>Επώνυμα ή/και ονοματεπώνυμα ως ερωτήματα αναζήτησης</a:t>
          </a:r>
        </a:p>
      </dgm:t>
    </dgm:pt>
    <dgm:pt modelId="{550BC5ED-B313-48DE-8708-84F375D5170E}" type="parTrans" cxnId="{5B9D4A26-FD83-43FF-B281-FEE79BEB25D7}">
      <dgm:prSet/>
      <dgm:spPr/>
      <dgm:t>
        <a:bodyPr/>
        <a:lstStyle/>
        <a:p>
          <a:endParaRPr lang="en-US"/>
        </a:p>
      </dgm:t>
    </dgm:pt>
    <dgm:pt modelId="{20145F6D-E1D3-4CE1-816D-38F818B2CB65}" type="sibTrans" cxnId="{5B9D4A26-FD83-43FF-B281-FEE79BEB25D7}">
      <dgm:prSet/>
      <dgm:spPr/>
      <dgm:t>
        <a:bodyPr/>
        <a:lstStyle/>
        <a:p>
          <a:endParaRPr lang="en-US"/>
        </a:p>
      </dgm:t>
    </dgm:pt>
    <dgm:pt modelId="{63ACEE83-A890-4D36-AF83-CE9BEF4BE3EC}">
      <dgm:prSet/>
      <dgm:spPr/>
      <dgm:t>
        <a:bodyPr/>
        <a:lstStyle/>
        <a:p>
          <a:r>
            <a:rPr lang="en-US" dirty="0" err="1"/>
            <a:t>Βελτίωση</a:t>
          </a:r>
          <a:r>
            <a:rPr lang="en-US" dirty="0"/>
            <a:t> α</a:t>
          </a:r>
          <a:r>
            <a:rPr lang="en-US" dirty="0" err="1"/>
            <a:t>ν</a:t>
          </a:r>
          <a:r>
            <a:rPr lang="en-US" dirty="0"/>
            <a:t>α</a:t>
          </a:r>
          <a:r>
            <a:rPr lang="en-US" dirty="0" err="1"/>
            <a:t>ζήτησης</a:t>
          </a:r>
          <a:r>
            <a:rPr lang="en-US" dirty="0"/>
            <a:t> </a:t>
          </a:r>
          <a:r>
            <a:rPr lang="en-US" dirty="0" err="1"/>
            <a:t>με</a:t>
          </a:r>
          <a:r>
            <a:rPr lang="en-US" dirty="0"/>
            <a:t> </a:t>
          </a:r>
          <a:r>
            <a:rPr lang="en-US" dirty="0" err="1"/>
            <a:t>την</a:t>
          </a:r>
          <a:r>
            <a:rPr lang="en-US" dirty="0"/>
            <a:t> </a:t>
          </a:r>
          <a:r>
            <a:rPr lang="en-US" dirty="0" err="1"/>
            <a:t>χρήση</a:t>
          </a:r>
          <a:r>
            <a:rPr lang="en-US" dirty="0"/>
            <a:t> </a:t>
          </a:r>
          <a:r>
            <a:rPr lang="en-US" dirty="0" err="1"/>
            <a:t>μοντέλων</a:t>
          </a:r>
          <a:r>
            <a:rPr lang="en-US" dirty="0"/>
            <a:t> </a:t>
          </a:r>
          <a:r>
            <a:rPr lang="en-US" dirty="0" err="1"/>
            <a:t>μηχ</a:t>
          </a:r>
          <a:r>
            <a:rPr lang="en-US" dirty="0"/>
            <a:t>α</a:t>
          </a:r>
          <a:r>
            <a:rPr lang="en-US" dirty="0" err="1"/>
            <a:t>νικής</a:t>
          </a:r>
          <a:r>
            <a:rPr lang="en-US" dirty="0"/>
            <a:t> </a:t>
          </a:r>
          <a:r>
            <a:rPr lang="en-US" dirty="0" err="1"/>
            <a:t>μάθησης</a:t>
          </a:r>
          <a:r>
            <a:rPr lang="en-US" dirty="0"/>
            <a:t>.</a:t>
          </a:r>
        </a:p>
      </dgm:t>
    </dgm:pt>
    <dgm:pt modelId="{97039D6B-DE7B-42CF-87F2-9E77E348ECF0}" type="parTrans" cxnId="{F3056C8E-224B-4825-92BC-9FE69102B626}">
      <dgm:prSet/>
      <dgm:spPr/>
      <dgm:t>
        <a:bodyPr/>
        <a:lstStyle/>
        <a:p>
          <a:endParaRPr lang="en-US"/>
        </a:p>
      </dgm:t>
    </dgm:pt>
    <dgm:pt modelId="{44364AD6-F528-4405-9CA5-B36E1EB6FCBB}" type="sibTrans" cxnId="{F3056C8E-224B-4825-92BC-9FE69102B626}">
      <dgm:prSet/>
      <dgm:spPr/>
      <dgm:t>
        <a:bodyPr/>
        <a:lstStyle/>
        <a:p>
          <a:endParaRPr lang="en-US"/>
        </a:p>
      </dgm:t>
    </dgm:pt>
    <dgm:pt modelId="{AB72104D-3CD0-4FBF-9CDD-E363C5801317}">
      <dgm:prSet/>
      <dgm:spPr/>
      <dgm:t>
        <a:bodyPr/>
        <a:lstStyle/>
        <a:p>
          <a:r>
            <a:rPr lang="en-US"/>
            <a:t>Αναζήτηση λογαριασμών νομικών οντοτήτων, π.χ. ξενοδοχεία</a:t>
          </a:r>
        </a:p>
      </dgm:t>
    </dgm:pt>
    <dgm:pt modelId="{BAFA4B3E-2667-46ED-B78A-7F62689576DB}" type="parTrans" cxnId="{66ECBDC3-8E80-4F28-9F1B-DB187FEBD2C2}">
      <dgm:prSet/>
      <dgm:spPr/>
      <dgm:t>
        <a:bodyPr/>
        <a:lstStyle/>
        <a:p>
          <a:endParaRPr lang="en-US"/>
        </a:p>
      </dgm:t>
    </dgm:pt>
    <dgm:pt modelId="{27C3D334-C675-41B9-BE91-448BA9B13789}" type="sibTrans" cxnId="{66ECBDC3-8E80-4F28-9F1B-DB187FEBD2C2}">
      <dgm:prSet/>
      <dgm:spPr/>
      <dgm:t>
        <a:bodyPr/>
        <a:lstStyle/>
        <a:p>
          <a:endParaRPr lang="en-US"/>
        </a:p>
      </dgm:t>
    </dgm:pt>
    <dgm:pt modelId="{805F7253-12AB-4B06-91D4-7EEDA126A5B4}">
      <dgm:prSet/>
      <dgm:spPr/>
      <dgm:t>
        <a:bodyPr/>
        <a:lstStyle/>
        <a:p>
          <a:r>
            <a:rPr lang="en-US"/>
            <a:t>Ονόματα ή/και τοποθεσίες ως ερωτήματα αναζήτησης</a:t>
          </a:r>
        </a:p>
      </dgm:t>
    </dgm:pt>
    <dgm:pt modelId="{86A042EF-629A-434E-ACDA-AF4D1B22B725}" type="parTrans" cxnId="{AFF7C7EA-35BE-4453-BA31-566964E74585}">
      <dgm:prSet/>
      <dgm:spPr/>
      <dgm:t>
        <a:bodyPr/>
        <a:lstStyle/>
        <a:p>
          <a:endParaRPr lang="en-US"/>
        </a:p>
      </dgm:t>
    </dgm:pt>
    <dgm:pt modelId="{0FE3F06B-2EC9-418B-8ACD-2F83AF2E2E82}" type="sibTrans" cxnId="{AFF7C7EA-35BE-4453-BA31-566964E74585}">
      <dgm:prSet/>
      <dgm:spPr/>
      <dgm:t>
        <a:bodyPr/>
        <a:lstStyle/>
        <a:p>
          <a:endParaRPr lang="en-US"/>
        </a:p>
      </dgm:t>
    </dgm:pt>
    <dgm:pt modelId="{E7D988D5-2781-4451-99D6-54AB68F8A6A5}">
      <dgm:prSet/>
      <dgm:spPr/>
      <dgm:t>
        <a:bodyPr/>
        <a:lstStyle/>
        <a:p>
          <a:r>
            <a:rPr lang="en-US"/>
            <a:t>Δεν είναι εφικτή η ίδια μέθοδος.</a:t>
          </a:r>
        </a:p>
      </dgm:t>
    </dgm:pt>
    <dgm:pt modelId="{F416F796-ACC0-4449-9193-A7B039509DFF}" type="parTrans" cxnId="{7D4F2D05-3CD6-4AF0-9848-143587CA5ACA}">
      <dgm:prSet/>
      <dgm:spPr/>
      <dgm:t>
        <a:bodyPr/>
        <a:lstStyle/>
        <a:p>
          <a:endParaRPr lang="en-US"/>
        </a:p>
      </dgm:t>
    </dgm:pt>
    <dgm:pt modelId="{1EB5B207-40EB-4726-8BDD-C78AFAB718BD}" type="sibTrans" cxnId="{7D4F2D05-3CD6-4AF0-9848-143587CA5ACA}">
      <dgm:prSet/>
      <dgm:spPr/>
      <dgm:t>
        <a:bodyPr/>
        <a:lstStyle/>
        <a:p>
          <a:endParaRPr lang="en-US"/>
        </a:p>
      </dgm:t>
    </dgm:pt>
    <dgm:pt modelId="{3497DAF2-7504-2747-860F-844296CD262A}" type="pres">
      <dgm:prSet presAssocID="{880F2D17-D477-4445-B618-9B7225E5037C}" presName="Name0" presStyleCnt="0">
        <dgm:presLayoutVars>
          <dgm:dir/>
          <dgm:animLvl val="lvl"/>
          <dgm:resizeHandles val="exact"/>
        </dgm:presLayoutVars>
      </dgm:prSet>
      <dgm:spPr/>
    </dgm:pt>
    <dgm:pt modelId="{20C86EC2-F28B-B84B-B145-156283823A81}" type="pres">
      <dgm:prSet presAssocID="{DDFF31CB-428F-4035-A9BA-CEE20822CA8F}" presName="linNode" presStyleCnt="0"/>
      <dgm:spPr/>
    </dgm:pt>
    <dgm:pt modelId="{3C0BFE03-D39B-AC47-8E89-AE94137EB4AC}" type="pres">
      <dgm:prSet presAssocID="{DDFF31CB-428F-4035-A9BA-CEE20822CA8F}" presName="parentText" presStyleLbl="node1" presStyleIdx="0" presStyleCnt="2">
        <dgm:presLayoutVars>
          <dgm:chMax val="1"/>
          <dgm:bulletEnabled val="1"/>
        </dgm:presLayoutVars>
      </dgm:prSet>
      <dgm:spPr/>
    </dgm:pt>
    <dgm:pt modelId="{7E26590B-EBAB-DF4D-8B5F-EB4BE5B0CE5C}" type="pres">
      <dgm:prSet presAssocID="{DDFF31CB-428F-4035-A9BA-CEE20822CA8F}" presName="descendantText" presStyleLbl="alignAccFollowNode1" presStyleIdx="0" presStyleCnt="2">
        <dgm:presLayoutVars>
          <dgm:bulletEnabled val="1"/>
        </dgm:presLayoutVars>
      </dgm:prSet>
      <dgm:spPr/>
    </dgm:pt>
    <dgm:pt modelId="{C837CF1F-8F57-9E4A-994A-CBB9A8AA81CF}" type="pres">
      <dgm:prSet presAssocID="{0911823F-B6C7-4833-9F67-249B1107C6C8}" presName="sp" presStyleCnt="0"/>
      <dgm:spPr/>
    </dgm:pt>
    <dgm:pt modelId="{D1008991-991F-C545-8B1B-96FCC0506046}" type="pres">
      <dgm:prSet presAssocID="{AB72104D-3CD0-4FBF-9CDD-E363C5801317}" presName="linNode" presStyleCnt="0"/>
      <dgm:spPr/>
    </dgm:pt>
    <dgm:pt modelId="{9A14C81D-CA41-0D4D-9576-932541D2840D}" type="pres">
      <dgm:prSet presAssocID="{AB72104D-3CD0-4FBF-9CDD-E363C5801317}" presName="parentText" presStyleLbl="node1" presStyleIdx="1" presStyleCnt="2">
        <dgm:presLayoutVars>
          <dgm:chMax val="1"/>
          <dgm:bulletEnabled val="1"/>
        </dgm:presLayoutVars>
      </dgm:prSet>
      <dgm:spPr/>
    </dgm:pt>
    <dgm:pt modelId="{C740B2A9-E8A1-014F-8ED4-129DAE40673C}" type="pres">
      <dgm:prSet presAssocID="{AB72104D-3CD0-4FBF-9CDD-E363C5801317}" presName="descendantText" presStyleLbl="alignAccFollowNode1" presStyleIdx="1" presStyleCnt="2">
        <dgm:presLayoutVars>
          <dgm:bulletEnabled val="1"/>
        </dgm:presLayoutVars>
      </dgm:prSet>
      <dgm:spPr/>
    </dgm:pt>
  </dgm:ptLst>
  <dgm:cxnLst>
    <dgm:cxn modelId="{7D4F2D05-3CD6-4AF0-9848-143587CA5ACA}" srcId="{AB72104D-3CD0-4FBF-9CDD-E363C5801317}" destId="{E7D988D5-2781-4451-99D6-54AB68F8A6A5}" srcOrd="1" destOrd="0" parTransId="{F416F796-ACC0-4449-9193-A7B039509DFF}" sibTransId="{1EB5B207-40EB-4726-8BDD-C78AFAB718BD}"/>
    <dgm:cxn modelId="{ED204323-9C91-44A6-AD93-EE03C8918984}" srcId="{880F2D17-D477-4445-B618-9B7225E5037C}" destId="{DDFF31CB-428F-4035-A9BA-CEE20822CA8F}" srcOrd="0" destOrd="0" parTransId="{75781275-0B94-4839-8A5A-7F3D40B56EE0}" sibTransId="{0911823F-B6C7-4833-9F67-249B1107C6C8}"/>
    <dgm:cxn modelId="{5B9D4A26-FD83-43FF-B281-FEE79BEB25D7}" srcId="{DDFF31CB-428F-4035-A9BA-CEE20822CA8F}" destId="{8C6713B2-695E-4848-B6BD-97519EFB71DC}" srcOrd="0" destOrd="0" parTransId="{550BC5ED-B313-48DE-8708-84F375D5170E}" sibTransId="{20145F6D-E1D3-4CE1-816D-38F818B2CB65}"/>
    <dgm:cxn modelId="{12B4C15E-BE13-C14F-8042-1EE343F9F4E9}" type="presOf" srcId="{805F7253-12AB-4B06-91D4-7EEDA126A5B4}" destId="{C740B2A9-E8A1-014F-8ED4-129DAE40673C}" srcOrd="0" destOrd="0" presId="urn:microsoft.com/office/officeart/2005/8/layout/vList5"/>
    <dgm:cxn modelId="{B7DE5271-8E72-814F-9DDF-E6C54E17F372}" type="presOf" srcId="{8C6713B2-695E-4848-B6BD-97519EFB71DC}" destId="{7E26590B-EBAB-DF4D-8B5F-EB4BE5B0CE5C}" srcOrd="0" destOrd="0" presId="urn:microsoft.com/office/officeart/2005/8/layout/vList5"/>
    <dgm:cxn modelId="{F3056C8E-224B-4825-92BC-9FE69102B626}" srcId="{DDFF31CB-428F-4035-A9BA-CEE20822CA8F}" destId="{63ACEE83-A890-4D36-AF83-CE9BEF4BE3EC}" srcOrd="1" destOrd="0" parTransId="{97039D6B-DE7B-42CF-87F2-9E77E348ECF0}" sibTransId="{44364AD6-F528-4405-9CA5-B36E1EB6FCBB}"/>
    <dgm:cxn modelId="{1626C596-8395-AD47-B5C3-D8E40FF3838D}" type="presOf" srcId="{63ACEE83-A890-4D36-AF83-CE9BEF4BE3EC}" destId="{7E26590B-EBAB-DF4D-8B5F-EB4BE5B0CE5C}" srcOrd="0" destOrd="1" presId="urn:microsoft.com/office/officeart/2005/8/layout/vList5"/>
    <dgm:cxn modelId="{66ECBDC3-8E80-4F28-9F1B-DB187FEBD2C2}" srcId="{880F2D17-D477-4445-B618-9B7225E5037C}" destId="{AB72104D-3CD0-4FBF-9CDD-E363C5801317}" srcOrd="1" destOrd="0" parTransId="{BAFA4B3E-2667-46ED-B78A-7F62689576DB}" sibTransId="{27C3D334-C675-41B9-BE91-448BA9B13789}"/>
    <dgm:cxn modelId="{CCEE38D2-DA29-1340-ACE4-76CD12E30CB5}" type="presOf" srcId="{DDFF31CB-428F-4035-A9BA-CEE20822CA8F}" destId="{3C0BFE03-D39B-AC47-8E89-AE94137EB4AC}" srcOrd="0" destOrd="0" presId="urn:microsoft.com/office/officeart/2005/8/layout/vList5"/>
    <dgm:cxn modelId="{D4BBD9D4-046B-074E-8856-28F7247259B9}" type="presOf" srcId="{880F2D17-D477-4445-B618-9B7225E5037C}" destId="{3497DAF2-7504-2747-860F-844296CD262A}" srcOrd="0" destOrd="0" presId="urn:microsoft.com/office/officeart/2005/8/layout/vList5"/>
    <dgm:cxn modelId="{AFF7C7EA-35BE-4453-BA31-566964E74585}" srcId="{AB72104D-3CD0-4FBF-9CDD-E363C5801317}" destId="{805F7253-12AB-4B06-91D4-7EEDA126A5B4}" srcOrd="0" destOrd="0" parTransId="{86A042EF-629A-434E-ACDA-AF4D1B22B725}" sibTransId="{0FE3F06B-2EC9-418B-8ACD-2F83AF2E2E82}"/>
    <dgm:cxn modelId="{1B701AF2-405D-8F4C-B6BE-A1C72DD21D06}" type="presOf" srcId="{E7D988D5-2781-4451-99D6-54AB68F8A6A5}" destId="{C740B2A9-E8A1-014F-8ED4-129DAE40673C}" srcOrd="0" destOrd="1" presId="urn:microsoft.com/office/officeart/2005/8/layout/vList5"/>
    <dgm:cxn modelId="{82FF26F2-4BD7-DE40-A2A5-67ACECC716F4}" type="presOf" srcId="{AB72104D-3CD0-4FBF-9CDD-E363C5801317}" destId="{9A14C81D-CA41-0D4D-9576-932541D2840D}" srcOrd="0" destOrd="0" presId="urn:microsoft.com/office/officeart/2005/8/layout/vList5"/>
    <dgm:cxn modelId="{F2E737CD-9A25-1540-8E65-6AA3226A0699}" type="presParOf" srcId="{3497DAF2-7504-2747-860F-844296CD262A}" destId="{20C86EC2-F28B-B84B-B145-156283823A81}" srcOrd="0" destOrd="0" presId="urn:microsoft.com/office/officeart/2005/8/layout/vList5"/>
    <dgm:cxn modelId="{9DE955D0-EB3C-984B-8307-18CBB2DE330B}" type="presParOf" srcId="{20C86EC2-F28B-B84B-B145-156283823A81}" destId="{3C0BFE03-D39B-AC47-8E89-AE94137EB4AC}" srcOrd="0" destOrd="0" presId="urn:microsoft.com/office/officeart/2005/8/layout/vList5"/>
    <dgm:cxn modelId="{E203F236-EA8A-624F-8384-C50030A2B4C7}" type="presParOf" srcId="{20C86EC2-F28B-B84B-B145-156283823A81}" destId="{7E26590B-EBAB-DF4D-8B5F-EB4BE5B0CE5C}" srcOrd="1" destOrd="0" presId="urn:microsoft.com/office/officeart/2005/8/layout/vList5"/>
    <dgm:cxn modelId="{E1CDB70F-604A-8147-BFC1-1B17C2F05297}" type="presParOf" srcId="{3497DAF2-7504-2747-860F-844296CD262A}" destId="{C837CF1F-8F57-9E4A-994A-CBB9A8AA81CF}" srcOrd="1" destOrd="0" presId="urn:microsoft.com/office/officeart/2005/8/layout/vList5"/>
    <dgm:cxn modelId="{E5D59A67-2476-A94C-868C-4D1224971C91}" type="presParOf" srcId="{3497DAF2-7504-2747-860F-844296CD262A}" destId="{D1008991-991F-C545-8B1B-96FCC0506046}" srcOrd="2" destOrd="0" presId="urn:microsoft.com/office/officeart/2005/8/layout/vList5"/>
    <dgm:cxn modelId="{08B247CE-730F-A94F-8CE2-270D456F10F1}" type="presParOf" srcId="{D1008991-991F-C545-8B1B-96FCC0506046}" destId="{9A14C81D-CA41-0D4D-9576-932541D2840D}" srcOrd="0" destOrd="0" presId="urn:microsoft.com/office/officeart/2005/8/layout/vList5"/>
    <dgm:cxn modelId="{E57478C8-ED5B-AC40-A616-67F3B6AA12A5}" type="presParOf" srcId="{D1008991-991F-C545-8B1B-96FCC0506046}" destId="{C740B2A9-E8A1-014F-8ED4-129DAE40673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6A2101-0068-4583-8949-77322A8A896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84C3140-C80C-4328-8E8A-0ECB09DD136C}">
      <dgm:prSet/>
      <dgm:spPr/>
      <dgm:t>
        <a:bodyPr/>
        <a:lstStyle/>
        <a:p>
          <a:r>
            <a:rPr lang="el-GR"/>
            <a:t>Κοινωνικά Δίκτυα</a:t>
          </a:r>
          <a:endParaRPr lang="en-US"/>
        </a:p>
      </dgm:t>
    </dgm:pt>
    <dgm:pt modelId="{209941C2-7CC8-4E3F-961D-E6C53FC94296}" type="parTrans" cxnId="{633EC548-E828-4355-B091-79D2CF9C44DB}">
      <dgm:prSet/>
      <dgm:spPr/>
      <dgm:t>
        <a:bodyPr/>
        <a:lstStyle/>
        <a:p>
          <a:endParaRPr lang="en-US"/>
        </a:p>
      </dgm:t>
    </dgm:pt>
    <dgm:pt modelId="{B8F536CD-935B-403E-82C0-093F5B576B24}" type="sibTrans" cxnId="{633EC548-E828-4355-B091-79D2CF9C44DB}">
      <dgm:prSet/>
      <dgm:spPr/>
      <dgm:t>
        <a:bodyPr/>
        <a:lstStyle/>
        <a:p>
          <a:endParaRPr lang="en-US"/>
        </a:p>
      </dgm:t>
    </dgm:pt>
    <dgm:pt modelId="{6327A5C8-A337-4F94-8D4C-950E96F6B03F}">
      <dgm:prSet/>
      <dgm:spPr/>
      <dgm:t>
        <a:bodyPr/>
        <a:lstStyle/>
        <a:p>
          <a:r>
            <a:rPr lang="en-US"/>
            <a:t>Twitter</a:t>
          </a:r>
        </a:p>
      </dgm:t>
    </dgm:pt>
    <dgm:pt modelId="{0EDF4657-8440-438A-8093-A466B9614B2A}" type="parTrans" cxnId="{E229B795-0935-43E3-BCED-67A07CC832C8}">
      <dgm:prSet/>
      <dgm:spPr/>
      <dgm:t>
        <a:bodyPr/>
        <a:lstStyle/>
        <a:p>
          <a:endParaRPr lang="en-US"/>
        </a:p>
      </dgm:t>
    </dgm:pt>
    <dgm:pt modelId="{BE5D7A2A-63CA-4095-870A-E0A95E493B41}" type="sibTrans" cxnId="{E229B795-0935-43E3-BCED-67A07CC832C8}">
      <dgm:prSet/>
      <dgm:spPr/>
      <dgm:t>
        <a:bodyPr/>
        <a:lstStyle/>
        <a:p>
          <a:endParaRPr lang="en-US"/>
        </a:p>
      </dgm:t>
    </dgm:pt>
    <dgm:pt modelId="{039EFC2A-6928-4E42-A04A-0B1AC1EBB975}">
      <dgm:prSet/>
      <dgm:spPr/>
      <dgm:t>
        <a:bodyPr/>
        <a:lstStyle/>
        <a:p>
          <a:r>
            <a:rPr lang="en-US"/>
            <a:t>Facebook</a:t>
          </a:r>
        </a:p>
      </dgm:t>
    </dgm:pt>
    <dgm:pt modelId="{93AFE04B-D84D-40C8-9E51-776AC7438DB5}" type="parTrans" cxnId="{5F23F645-43AF-41A8-B019-AFEB1E9E6844}">
      <dgm:prSet/>
      <dgm:spPr/>
      <dgm:t>
        <a:bodyPr/>
        <a:lstStyle/>
        <a:p>
          <a:endParaRPr lang="en-US"/>
        </a:p>
      </dgm:t>
    </dgm:pt>
    <dgm:pt modelId="{0D512FE7-FEA2-4383-AA5B-C9E7441BEB1E}" type="sibTrans" cxnId="{5F23F645-43AF-41A8-B019-AFEB1E9E6844}">
      <dgm:prSet/>
      <dgm:spPr/>
      <dgm:t>
        <a:bodyPr/>
        <a:lstStyle/>
        <a:p>
          <a:endParaRPr lang="en-US"/>
        </a:p>
      </dgm:t>
    </dgm:pt>
    <dgm:pt modelId="{0146556E-DDF8-4663-A565-6AB23E0A9F43}">
      <dgm:prSet/>
      <dgm:spPr/>
      <dgm:t>
        <a:bodyPr/>
        <a:lstStyle/>
        <a:p>
          <a:r>
            <a:rPr lang="en-US"/>
            <a:t>Google</a:t>
          </a:r>
        </a:p>
      </dgm:t>
    </dgm:pt>
    <dgm:pt modelId="{1265FD06-C49D-4EBA-84B0-F89032808823}" type="parTrans" cxnId="{5082E5E6-8855-40E3-B1F7-79525657D6F6}">
      <dgm:prSet/>
      <dgm:spPr/>
      <dgm:t>
        <a:bodyPr/>
        <a:lstStyle/>
        <a:p>
          <a:endParaRPr lang="en-US"/>
        </a:p>
      </dgm:t>
    </dgm:pt>
    <dgm:pt modelId="{AE321E3E-9C94-4877-92B2-697351B87221}" type="sibTrans" cxnId="{5082E5E6-8855-40E3-B1F7-79525657D6F6}">
      <dgm:prSet/>
      <dgm:spPr/>
      <dgm:t>
        <a:bodyPr/>
        <a:lstStyle/>
        <a:p>
          <a:endParaRPr lang="en-US"/>
        </a:p>
      </dgm:t>
    </dgm:pt>
    <dgm:pt modelId="{904F1382-827A-4DD3-99EC-7C02627F9829}">
      <dgm:prSet/>
      <dgm:spPr/>
      <dgm:t>
        <a:bodyPr/>
        <a:lstStyle/>
        <a:p>
          <a:r>
            <a:rPr lang="el-GR"/>
            <a:t>Μηχανική Μάθησης</a:t>
          </a:r>
          <a:endParaRPr lang="en-US"/>
        </a:p>
      </dgm:t>
    </dgm:pt>
    <dgm:pt modelId="{ED2D361B-27F5-4EFD-9544-C9BB40B4C168}" type="parTrans" cxnId="{C1EBEF4A-4B6D-4C3D-BBEB-A5595ED348C5}">
      <dgm:prSet/>
      <dgm:spPr/>
      <dgm:t>
        <a:bodyPr/>
        <a:lstStyle/>
        <a:p>
          <a:endParaRPr lang="en-US"/>
        </a:p>
      </dgm:t>
    </dgm:pt>
    <dgm:pt modelId="{B0CBF455-51E9-46CE-B9A3-BCA5869D072F}" type="sibTrans" cxnId="{C1EBEF4A-4B6D-4C3D-BBEB-A5595ED348C5}">
      <dgm:prSet/>
      <dgm:spPr/>
      <dgm:t>
        <a:bodyPr/>
        <a:lstStyle/>
        <a:p>
          <a:endParaRPr lang="en-US"/>
        </a:p>
      </dgm:t>
    </dgm:pt>
    <dgm:pt modelId="{7D410E76-86BF-49BC-A9C9-EE3B2D03E0BB}">
      <dgm:prSet/>
      <dgm:spPr/>
      <dgm:t>
        <a:bodyPr/>
        <a:lstStyle/>
        <a:p>
          <a:r>
            <a:rPr lang="el-GR"/>
            <a:t>Επεξεργασία Φυσικής Γλωσσας</a:t>
          </a:r>
          <a:endParaRPr lang="en-US"/>
        </a:p>
      </dgm:t>
    </dgm:pt>
    <dgm:pt modelId="{5B0C917C-C523-419D-9743-C6231AD995DC}" type="parTrans" cxnId="{5FE9567B-DD4D-4EC2-8A5B-21EA0B69D8BE}">
      <dgm:prSet/>
      <dgm:spPr/>
      <dgm:t>
        <a:bodyPr/>
        <a:lstStyle/>
        <a:p>
          <a:endParaRPr lang="en-US"/>
        </a:p>
      </dgm:t>
    </dgm:pt>
    <dgm:pt modelId="{4AAF65F1-C227-47BF-8DC9-4C05111A8C45}" type="sibTrans" cxnId="{5FE9567B-DD4D-4EC2-8A5B-21EA0B69D8BE}">
      <dgm:prSet/>
      <dgm:spPr/>
      <dgm:t>
        <a:bodyPr/>
        <a:lstStyle/>
        <a:p>
          <a:endParaRPr lang="en-US"/>
        </a:p>
      </dgm:t>
    </dgm:pt>
    <dgm:pt modelId="{61B3DA15-52AA-4715-BF01-40810A15DC3C}">
      <dgm:prSet/>
      <dgm:spPr/>
      <dgm:t>
        <a:bodyPr/>
        <a:lstStyle/>
        <a:p>
          <a:r>
            <a:rPr lang="en-US"/>
            <a:t>Word Vectorizers</a:t>
          </a:r>
        </a:p>
      </dgm:t>
    </dgm:pt>
    <dgm:pt modelId="{EEC1212B-31C4-4435-8CD0-E0B3A7988A5F}" type="parTrans" cxnId="{931E0C1E-4409-4415-B2A8-80C7B44693C0}">
      <dgm:prSet/>
      <dgm:spPr/>
      <dgm:t>
        <a:bodyPr/>
        <a:lstStyle/>
        <a:p>
          <a:endParaRPr lang="en-US"/>
        </a:p>
      </dgm:t>
    </dgm:pt>
    <dgm:pt modelId="{991B0C18-4266-4833-A4D4-84C044081998}" type="sibTrans" cxnId="{931E0C1E-4409-4415-B2A8-80C7B44693C0}">
      <dgm:prSet/>
      <dgm:spPr/>
      <dgm:t>
        <a:bodyPr/>
        <a:lstStyle/>
        <a:p>
          <a:endParaRPr lang="en-US"/>
        </a:p>
      </dgm:t>
    </dgm:pt>
    <dgm:pt modelId="{BA9DE069-316E-472D-9B17-B5F0765722EF}">
      <dgm:prSet/>
      <dgm:spPr/>
      <dgm:t>
        <a:bodyPr/>
        <a:lstStyle/>
        <a:p>
          <a:r>
            <a:rPr lang="en-US"/>
            <a:t>Evaluation Metrics</a:t>
          </a:r>
        </a:p>
      </dgm:t>
    </dgm:pt>
    <dgm:pt modelId="{7155EAEC-F1BE-415A-BE95-1B61EC493883}" type="parTrans" cxnId="{37D56432-A34A-432F-AB57-EC74934C7E3C}">
      <dgm:prSet/>
      <dgm:spPr/>
      <dgm:t>
        <a:bodyPr/>
        <a:lstStyle/>
        <a:p>
          <a:endParaRPr lang="en-US"/>
        </a:p>
      </dgm:t>
    </dgm:pt>
    <dgm:pt modelId="{FAC1C0E4-57FA-4D02-AAE5-7A2777EB1F5E}" type="sibTrans" cxnId="{37D56432-A34A-432F-AB57-EC74934C7E3C}">
      <dgm:prSet/>
      <dgm:spPr/>
      <dgm:t>
        <a:bodyPr/>
        <a:lstStyle/>
        <a:p>
          <a:endParaRPr lang="en-US"/>
        </a:p>
      </dgm:t>
    </dgm:pt>
    <dgm:pt modelId="{C4145E63-1035-4E2C-A438-AB16D68EA5B3}">
      <dgm:prSet/>
      <dgm:spPr/>
      <dgm:t>
        <a:bodyPr/>
        <a:lstStyle/>
        <a:p>
          <a:r>
            <a:rPr lang="el-GR"/>
            <a:t>Εργαλεία</a:t>
          </a:r>
          <a:endParaRPr lang="en-US"/>
        </a:p>
      </dgm:t>
    </dgm:pt>
    <dgm:pt modelId="{A0B3829B-D8C8-40F8-97C9-0A86C4824D64}" type="parTrans" cxnId="{12D13B81-CA91-4201-AE00-ABF9DBA052C4}">
      <dgm:prSet/>
      <dgm:spPr/>
      <dgm:t>
        <a:bodyPr/>
        <a:lstStyle/>
        <a:p>
          <a:endParaRPr lang="en-US"/>
        </a:p>
      </dgm:t>
    </dgm:pt>
    <dgm:pt modelId="{C5F98D8A-1142-46BA-AE2E-209BDC5A708D}" type="sibTrans" cxnId="{12D13B81-CA91-4201-AE00-ABF9DBA052C4}">
      <dgm:prSet/>
      <dgm:spPr/>
      <dgm:t>
        <a:bodyPr/>
        <a:lstStyle/>
        <a:p>
          <a:endParaRPr lang="en-US"/>
        </a:p>
      </dgm:t>
    </dgm:pt>
    <dgm:pt modelId="{8D3737A1-1291-F745-98C4-81E22F8E40E0}" type="pres">
      <dgm:prSet presAssocID="{206A2101-0068-4583-8949-77322A8A8960}" presName="vert0" presStyleCnt="0">
        <dgm:presLayoutVars>
          <dgm:dir/>
          <dgm:animOne val="branch"/>
          <dgm:animLvl val="lvl"/>
        </dgm:presLayoutVars>
      </dgm:prSet>
      <dgm:spPr/>
    </dgm:pt>
    <dgm:pt modelId="{A8082D9F-9D5F-C542-9BA1-8A6BC5A0D774}" type="pres">
      <dgm:prSet presAssocID="{184C3140-C80C-4328-8E8A-0ECB09DD136C}" presName="thickLine" presStyleLbl="alignNode1" presStyleIdx="0" presStyleCnt="9"/>
      <dgm:spPr/>
    </dgm:pt>
    <dgm:pt modelId="{C7DA8EC4-230F-CC41-9022-6FD8D276A672}" type="pres">
      <dgm:prSet presAssocID="{184C3140-C80C-4328-8E8A-0ECB09DD136C}" presName="horz1" presStyleCnt="0"/>
      <dgm:spPr/>
    </dgm:pt>
    <dgm:pt modelId="{7BE88BDD-C268-2B4B-816B-645DADB88F93}" type="pres">
      <dgm:prSet presAssocID="{184C3140-C80C-4328-8E8A-0ECB09DD136C}" presName="tx1" presStyleLbl="revTx" presStyleIdx="0" presStyleCnt="9"/>
      <dgm:spPr/>
    </dgm:pt>
    <dgm:pt modelId="{3394C6A7-15CE-A64E-AA39-02D1A751E7A9}" type="pres">
      <dgm:prSet presAssocID="{184C3140-C80C-4328-8E8A-0ECB09DD136C}" presName="vert1" presStyleCnt="0"/>
      <dgm:spPr/>
    </dgm:pt>
    <dgm:pt modelId="{83D8BE08-1082-3245-9179-F336DF8994C9}" type="pres">
      <dgm:prSet presAssocID="{6327A5C8-A337-4F94-8D4C-950E96F6B03F}" presName="thickLine" presStyleLbl="alignNode1" presStyleIdx="1" presStyleCnt="9"/>
      <dgm:spPr/>
    </dgm:pt>
    <dgm:pt modelId="{C4ED1289-A571-B944-93F8-3083033F2E71}" type="pres">
      <dgm:prSet presAssocID="{6327A5C8-A337-4F94-8D4C-950E96F6B03F}" presName="horz1" presStyleCnt="0"/>
      <dgm:spPr/>
    </dgm:pt>
    <dgm:pt modelId="{C1ED79EC-17BC-034F-81ED-A974D2321092}" type="pres">
      <dgm:prSet presAssocID="{6327A5C8-A337-4F94-8D4C-950E96F6B03F}" presName="tx1" presStyleLbl="revTx" presStyleIdx="1" presStyleCnt="9"/>
      <dgm:spPr/>
    </dgm:pt>
    <dgm:pt modelId="{89385076-A498-1D41-815E-8735E49FB151}" type="pres">
      <dgm:prSet presAssocID="{6327A5C8-A337-4F94-8D4C-950E96F6B03F}" presName="vert1" presStyleCnt="0"/>
      <dgm:spPr/>
    </dgm:pt>
    <dgm:pt modelId="{69DDE53D-9120-E249-AABE-3E8E3D994FE4}" type="pres">
      <dgm:prSet presAssocID="{039EFC2A-6928-4E42-A04A-0B1AC1EBB975}" presName="thickLine" presStyleLbl="alignNode1" presStyleIdx="2" presStyleCnt="9"/>
      <dgm:spPr/>
    </dgm:pt>
    <dgm:pt modelId="{DF7F81F1-D2C4-004E-8C66-8F6D1FDF32A9}" type="pres">
      <dgm:prSet presAssocID="{039EFC2A-6928-4E42-A04A-0B1AC1EBB975}" presName="horz1" presStyleCnt="0"/>
      <dgm:spPr/>
    </dgm:pt>
    <dgm:pt modelId="{AD0D2FCC-7C89-2E40-B76D-DB32A260D29D}" type="pres">
      <dgm:prSet presAssocID="{039EFC2A-6928-4E42-A04A-0B1AC1EBB975}" presName="tx1" presStyleLbl="revTx" presStyleIdx="2" presStyleCnt="9"/>
      <dgm:spPr/>
    </dgm:pt>
    <dgm:pt modelId="{6BABF990-89EE-0F4B-BE2D-069EF53CF8A6}" type="pres">
      <dgm:prSet presAssocID="{039EFC2A-6928-4E42-A04A-0B1AC1EBB975}" presName="vert1" presStyleCnt="0"/>
      <dgm:spPr/>
    </dgm:pt>
    <dgm:pt modelId="{18993DC2-D891-C54A-9F59-53A16F0F49BF}" type="pres">
      <dgm:prSet presAssocID="{0146556E-DDF8-4663-A565-6AB23E0A9F43}" presName="thickLine" presStyleLbl="alignNode1" presStyleIdx="3" presStyleCnt="9"/>
      <dgm:spPr/>
    </dgm:pt>
    <dgm:pt modelId="{D4ECAEE1-8D7F-BC4C-82C8-7E6521B904F4}" type="pres">
      <dgm:prSet presAssocID="{0146556E-DDF8-4663-A565-6AB23E0A9F43}" presName="horz1" presStyleCnt="0"/>
      <dgm:spPr/>
    </dgm:pt>
    <dgm:pt modelId="{C4571C3A-1B87-7C47-9EC8-400FFC22361C}" type="pres">
      <dgm:prSet presAssocID="{0146556E-DDF8-4663-A565-6AB23E0A9F43}" presName="tx1" presStyleLbl="revTx" presStyleIdx="3" presStyleCnt="9"/>
      <dgm:spPr/>
    </dgm:pt>
    <dgm:pt modelId="{6B368AAF-6BCF-D044-A53D-E56485D6E16B}" type="pres">
      <dgm:prSet presAssocID="{0146556E-DDF8-4663-A565-6AB23E0A9F43}" presName="vert1" presStyleCnt="0"/>
      <dgm:spPr/>
    </dgm:pt>
    <dgm:pt modelId="{AD661485-C259-AB4C-9EB5-50B8F49EF9F9}" type="pres">
      <dgm:prSet presAssocID="{904F1382-827A-4DD3-99EC-7C02627F9829}" presName="thickLine" presStyleLbl="alignNode1" presStyleIdx="4" presStyleCnt="9"/>
      <dgm:spPr/>
    </dgm:pt>
    <dgm:pt modelId="{73CDB1F3-25AF-834D-9E3E-96F76FBDBD23}" type="pres">
      <dgm:prSet presAssocID="{904F1382-827A-4DD3-99EC-7C02627F9829}" presName="horz1" presStyleCnt="0"/>
      <dgm:spPr/>
    </dgm:pt>
    <dgm:pt modelId="{F9F94B80-14EA-3641-9795-6F9FFFB334E9}" type="pres">
      <dgm:prSet presAssocID="{904F1382-827A-4DD3-99EC-7C02627F9829}" presName="tx1" presStyleLbl="revTx" presStyleIdx="4" presStyleCnt="9"/>
      <dgm:spPr/>
    </dgm:pt>
    <dgm:pt modelId="{9F5C923F-6BE7-024F-8BD5-48DF28F122FB}" type="pres">
      <dgm:prSet presAssocID="{904F1382-827A-4DD3-99EC-7C02627F9829}" presName="vert1" presStyleCnt="0"/>
      <dgm:spPr/>
    </dgm:pt>
    <dgm:pt modelId="{8057A1E6-C300-0941-8F5A-5790687A9742}" type="pres">
      <dgm:prSet presAssocID="{7D410E76-86BF-49BC-A9C9-EE3B2D03E0BB}" presName="thickLine" presStyleLbl="alignNode1" presStyleIdx="5" presStyleCnt="9"/>
      <dgm:spPr/>
    </dgm:pt>
    <dgm:pt modelId="{20584836-4DAF-DA43-AD1C-7E1C3F74C6EB}" type="pres">
      <dgm:prSet presAssocID="{7D410E76-86BF-49BC-A9C9-EE3B2D03E0BB}" presName="horz1" presStyleCnt="0"/>
      <dgm:spPr/>
    </dgm:pt>
    <dgm:pt modelId="{AEDA4DCA-8EF5-A247-BBDF-F9CF897E7DD0}" type="pres">
      <dgm:prSet presAssocID="{7D410E76-86BF-49BC-A9C9-EE3B2D03E0BB}" presName="tx1" presStyleLbl="revTx" presStyleIdx="5" presStyleCnt="9"/>
      <dgm:spPr/>
    </dgm:pt>
    <dgm:pt modelId="{DB3CBFAB-2C82-EF4D-B2B5-021FC5D27C79}" type="pres">
      <dgm:prSet presAssocID="{7D410E76-86BF-49BC-A9C9-EE3B2D03E0BB}" presName="vert1" presStyleCnt="0"/>
      <dgm:spPr/>
    </dgm:pt>
    <dgm:pt modelId="{2AF01B01-E025-9B4E-A7D1-B920DDE3E6D5}" type="pres">
      <dgm:prSet presAssocID="{61B3DA15-52AA-4715-BF01-40810A15DC3C}" presName="thickLine" presStyleLbl="alignNode1" presStyleIdx="6" presStyleCnt="9"/>
      <dgm:spPr/>
    </dgm:pt>
    <dgm:pt modelId="{0DB5B7C8-F58E-214D-88BF-866E62E8B98D}" type="pres">
      <dgm:prSet presAssocID="{61B3DA15-52AA-4715-BF01-40810A15DC3C}" presName="horz1" presStyleCnt="0"/>
      <dgm:spPr/>
    </dgm:pt>
    <dgm:pt modelId="{56449FB4-D044-6E40-B1DD-AA68AC4B3A23}" type="pres">
      <dgm:prSet presAssocID="{61B3DA15-52AA-4715-BF01-40810A15DC3C}" presName="tx1" presStyleLbl="revTx" presStyleIdx="6" presStyleCnt="9"/>
      <dgm:spPr/>
    </dgm:pt>
    <dgm:pt modelId="{98EDED40-06D3-834C-8F00-32DA519FFFA5}" type="pres">
      <dgm:prSet presAssocID="{61B3DA15-52AA-4715-BF01-40810A15DC3C}" presName="vert1" presStyleCnt="0"/>
      <dgm:spPr/>
    </dgm:pt>
    <dgm:pt modelId="{2870D735-7ED9-DB4B-AEAD-85C3C8C1B709}" type="pres">
      <dgm:prSet presAssocID="{BA9DE069-316E-472D-9B17-B5F0765722EF}" presName="thickLine" presStyleLbl="alignNode1" presStyleIdx="7" presStyleCnt="9"/>
      <dgm:spPr/>
    </dgm:pt>
    <dgm:pt modelId="{B300F9D9-FD45-944C-8926-9369F4C227D7}" type="pres">
      <dgm:prSet presAssocID="{BA9DE069-316E-472D-9B17-B5F0765722EF}" presName="horz1" presStyleCnt="0"/>
      <dgm:spPr/>
    </dgm:pt>
    <dgm:pt modelId="{26893AAF-7670-C84E-B891-A120D8A36634}" type="pres">
      <dgm:prSet presAssocID="{BA9DE069-316E-472D-9B17-B5F0765722EF}" presName="tx1" presStyleLbl="revTx" presStyleIdx="7" presStyleCnt="9"/>
      <dgm:spPr/>
    </dgm:pt>
    <dgm:pt modelId="{F5ECF7E6-5EE8-CA47-8E1E-797DA9634161}" type="pres">
      <dgm:prSet presAssocID="{BA9DE069-316E-472D-9B17-B5F0765722EF}" presName="vert1" presStyleCnt="0"/>
      <dgm:spPr/>
    </dgm:pt>
    <dgm:pt modelId="{D563FCB7-2395-CB49-AC30-1C760F6E89C2}" type="pres">
      <dgm:prSet presAssocID="{C4145E63-1035-4E2C-A438-AB16D68EA5B3}" presName="thickLine" presStyleLbl="alignNode1" presStyleIdx="8" presStyleCnt="9"/>
      <dgm:spPr/>
    </dgm:pt>
    <dgm:pt modelId="{2ED0A899-2FD1-3848-B610-BF6E3DFC8375}" type="pres">
      <dgm:prSet presAssocID="{C4145E63-1035-4E2C-A438-AB16D68EA5B3}" presName="horz1" presStyleCnt="0"/>
      <dgm:spPr/>
    </dgm:pt>
    <dgm:pt modelId="{2D77D9FC-9141-7B4D-AADB-E7988524F0BC}" type="pres">
      <dgm:prSet presAssocID="{C4145E63-1035-4E2C-A438-AB16D68EA5B3}" presName="tx1" presStyleLbl="revTx" presStyleIdx="8" presStyleCnt="9"/>
      <dgm:spPr/>
    </dgm:pt>
    <dgm:pt modelId="{23631C1C-200E-BA43-A632-D116AA477465}" type="pres">
      <dgm:prSet presAssocID="{C4145E63-1035-4E2C-A438-AB16D68EA5B3}" presName="vert1" presStyleCnt="0"/>
      <dgm:spPr/>
    </dgm:pt>
  </dgm:ptLst>
  <dgm:cxnLst>
    <dgm:cxn modelId="{8535990E-2101-0341-972A-528DD6105002}" type="presOf" srcId="{C4145E63-1035-4E2C-A438-AB16D68EA5B3}" destId="{2D77D9FC-9141-7B4D-AADB-E7988524F0BC}" srcOrd="0" destOrd="0" presId="urn:microsoft.com/office/officeart/2008/layout/LinedList"/>
    <dgm:cxn modelId="{931E0C1E-4409-4415-B2A8-80C7B44693C0}" srcId="{206A2101-0068-4583-8949-77322A8A8960}" destId="{61B3DA15-52AA-4715-BF01-40810A15DC3C}" srcOrd="6" destOrd="0" parTransId="{EEC1212B-31C4-4435-8CD0-E0B3A7988A5F}" sibTransId="{991B0C18-4266-4833-A4D4-84C044081998}"/>
    <dgm:cxn modelId="{37D56432-A34A-432F-AB57-EC74934C7E3C}" srcId="{206A2101-0068-4583-8949-77322A8A8960}" destId="{BA9DE069-316E-472D-9B17-B5F0765722EF}" srcOrd="7" destOrd="0" parTransId="{7155EAEC-F1BE-415A-BE95-1B61EC493883}" sibTransId="{FAC1C0E4-57FA-4D02-AAE5-7A2777EB1F5E}"/>
    <dgm:cxn modelId="{5F23F645-43AF-41A8-B019-AFEB1E9E6844}" srcId="{206A2101-0068-4583-8949-77322A8A8960}" destId="{039EFC2A-6928-4E42-A04A-0B1AC1EBB975}" srcOrd="2" destOrd="0" parTransId="{93AFE04B-D84D-40C8-9E51-776AC7438DB5}" sibTransId="{0D512FE7-FEA2-4383-AA5B-C9E7441BEB1E}"/>
    <dgm:cxn modelId="{ED2C7047-74A9-AD48-9CC7-EF2A8EE4FEB4}" type="presOf" srcId="{BA9DE069-316E-472D-9B17-B5F0765722EF}" destId="{26893AAF-7670-C84E-B891-A120D8A36634}" srcOrd="0" destOrd="0" presId="urn:microsoft.com/office/officeart/2008/layout/LinedList"/>
    <dgm:cxn modelId="{633EC548-E828-4355-B091-79D2CF9C44DB}" srcId="{206A2101-0068-4583-8949-77322A8A8960}" destId="{184C3140-C80C-4328-8E8A-0ECB09DD136C}" srcOrd="0" destOrd="0" parTransId="{209941C2-7CC8-4E3F-961D-E6C53FC94296}" sibTransId="{B8F536CD-935B-403E-82C0-093F5B576B24}"/>
    <dgm:cxn modelId="{C1EBEF4A-4B6D-4C3D-BBEB-A5595ED348C5}" srcId="{206A2101-0068-4583-8949-77322A8A8960}" destId="{904F1382-827A-4DD3-99EC-7C02627F9829}" srcOrd="4" destOrd="0" parTransId="{ED2D361B-27F5-4EFD-9544-C9BB40B4C168}" sibTransId="{B0CBF455-51E9-46CE-B9A3-BCA5869D072F}"/>
    <dgm:cxn modelId="{12A75C52-BD44-5D4F-9169-29418793289E}" type="presOf" srcId="{904F1382-827A-4DD3-99EC-7C02627F9829}" destId="{F9F94B80-14EA-3641-9795-6F9FFFB334E9}" srcOrd="0" destOrd="0" presId="urn:microsoft.com/office/officeart/2008/layout/LinedList"/>
    <dgm:cxn modelId="{6CB2EC68-3C92-2E4F-8972-F254AD9A16CD}" type="presOf" srcId="{039EFC2A-6928-4E42-A04A-0B1AC1EBB975}" destId="{AD0D2FCC-7C89-2E40-B76D-DB32A260D29D}" srcOrd="0" destOrd="0" presId="urn:microsoft.com/office/officeart/2008/layout/LinedList"/>
    <dgm:cxn modelId="{5FE9567B-DD4D-4EC2-8A5B-21EA0B69D8BE}" srcId="{206A2101-0068-4583-8949-77322A8A8960}" destId="{7D410E76-86BF-49BC-A9C9-EE3B2D03E0BB}" srcOrd="5" destOrd="0" parTransId="{5B0C917C-C523-419D-9743-C6231AD995DC}" sibTransId="{4AAF65F1-C227-47BF-8DC9-4C05111A8C45}"/>
    <dgm:cxn modelId="{12D13B81-CA91-4201-AE00-ABF9DBA052C4}" srcId="{206A2101-0068-4583-8949-77322A8A8960}" destId="{C4145E63-1035-4E2C-A438-AB16D68EA5B3}" srcOrd="8" destOrd="0" parTransId="{A0B3829B-D8C8-40F8-97C9-0A86C4824D64}" sibTransId="{C5F98D8A-1142-46BA-AE2E-209BDC5A708D}"/>
    <dgm:cxn modelId="{E229B795-0935-43E3-BCED-67A07CC832C8}" srcId="{206A2101-0068-4583-8949-77322A8A8960}" destId="{6327A5C8-A337-4F94-8D4C-950E96F6B03F}" srcOrd="1" destOrd="0" parTransId="{0EDF4657-8440-438A-8093-A466B9614B2A}" sibTransId="{BE5D7A2A-63CA-4095-870A-E0A95E493B41}"/>
    <dgm:cxn modelId="{257CE4A8-2A7B-7F4F-8A29-0880575640F9}" type="presOf" srcId="{184C3140-C80C-4328-8E8A-0ECB09DD136C}" destId="{7BE88BDD-C268-2B4B-816B-645DADB88F93}" srcOrd="0" destOrd="0" presId="urn:microsoft.com/office/officeart/2008/layout/LinedList"/>
    <dgm:cxn modelId="{DD9F22BA-497A-B14A-A56D-17A2E4FD86BB}" type="presOf" srcId="{6327A5C8-A337-4F94-8D4C-950E96F6B03F}" destId="{C1ED79EC-17BC-034F-81ED-A974D2321092}" srcOrd="0" destOrd="0" presId="urn:microsoft.com/office/officeart/2008/layout/LinedList"/>
    <dgm:cxn modelId="{7CC9ECC6-0AB4-B94D-A9E9-94046DEBC657}" type="presOf" srcId="{7D410E76-86BF-49BC-A9C9-EE3B2D03E0BB}" destId="{AEDA4DCA-8EF5-A247-BBDF-F9CF897E7DD0}" srcOrd="0" destOrd="0" presId="urn:microsoft.com/office/officeart/2008/layout/LinedList"/>
    <dgm:cxn modelId="{9280E2CF-1886-7F4F-816C-0E00488B22E1}" type="presOf" srcId="{0146556E-DDF8-4663-A565-6AB23E0A9F43}" destId="{C4571C3A-1B87-7C47-9EC8-400FFC22361C}" srcOrd="0" destOrd="0" presId="urn:microsoft.com/office/officeart/2008/layout/LinedList"/>
    <dgm:cxn modelId="{7E8E8BE1-C01A-6E41-88FD-28217623C6C1}" type="presOf" srcId="{61B3DA15-52AA-4715-BF01-40810A15DC3C}" destId="{56449FB4-D044-6E40-B1DD-AA68AC4B3A23}" srcOrd="0" destOrd="0" presId="urn:microsoft.com/office/officeart/2008/layout/LinedList"/>
    <dgm:cxn modelId="{5082E5E6-8855-40E3-B1F7-79525657D6F6}" srcId="{206A2101-0068-4583-8949-77322A8A8960}" destId="{0146556E-DDF8-4663-A565-6AB23E0A9F43}" srcOrd="3" destOrd="0" parTransId="{1265FD06-C49D-4EBA-84B0-F89032808823}" sibTransId="{AE321E3E-9C94-4877-92B2-697351B87221}"/>
    <dgm:cxn modelId="{16499AF6-EDCA-7F45-8AA9-4701D60FE4D9}" type="presOf" srcId="{206A2101-0068-4583-8949-77322A8A8960}" destId="{8D3737A1-1291-F745-98C4-81E22F8E40E0}" srcOrd="0" destOrd="0" presId="urn:microsoft.com/office/officeart/2008/layout/LinedList"/>
    <dgm:cxn modelId="{E6654A10-85EE-0F4A-8391-58AB3B76522A}" type="presParOf" srcId="{8D3737A1-1291-F745-98C4-81E22F8E40E0}" destId="{A8082D9F-9D5F-C542-9BA1-8A6BC5A0D774}" srcOrd="0" destOrd="0" presId="urn:microsoft.com/office/officeart/2008/layout/LinedList"/>
    <dgm:cxn modelId="{686B1558-93D5-194A-AE9F-5AE8A6602E7E}" type="presParOf" srcId="{8D3737A1-1291-F745-98C4-81E22F8E40E0}" destId="{C7DA8EC4-230F-CC41-9022-6FD8D276A672}" srcOrd="1" destOrd="0" presId="urn:microsoft.com/office/officeart/2008/layout/LinedList"/>
    <dgm:cxn modelId="{23A34C26-395C-7141-B7E4-414A2FA7B0CD}" type="presParOf" srcId="{C7DA8EC4-230F-CC41-9022-6FD8D276A672}" destId="{7BE88BDD-C268-2B4B-816B-645DADB88F93}" srcOrd="0" destOrd="0" presId="urn:microsoft.com/office/officeart/2008/layout/LinedList"/>
    <dgm:cxn modelId="{ACDF52A1-A4FB-B94A-A5C9-C2D682C094A7}" type="presParOf" srcId="{C7DA8EC4-230F-CC41-9022-6FD8D276A672}" destId="{3394C6A7-15CE-A64E-AA39-02D1A751E7A9}" srcOrd="1" destOrd="0" presId="urn:microsoft.com/office/officeart/2008/layout/LinedList"/>
    <dgm:cxn modelId="{257B88E7-B203-4A43-908D-89333AD85600}" type="presParOf" srcId="{8D3737A1-1291-F745-98C4-81E22F8E40E0}" destId="{83D8BE08-1082-3245-9179-F336DF8994C9}" srcOrd="2" destOrd="0" presId="urn:microsoft.com/office/officeart/2008/layout/LinedList"/>
    <dgm:cxn modelId="{C9EAAC98-F052-7E4F-99FD-F8F134712CED}" type="presParOf" srcId="{8D3737A1-1291-F745-98C4-81E22F8E40E0}" destId="{C4ED1289-A571-B944-93F8-3083033F2E71}" srcOrd="3" destOrd="0" presId="urn:microsoft.com/office/officeart/2008/layout/LinedList"/>
    <dgm:cxn modelId="{B37FA5D8-5093-4D49-BE6B-6E54D265526C}" type="presParOf" srcId="{C4ED1289-A571-B944-93F8-3083033F2E71}" destId="{C1ED79EC-17BC-034F-81ED-A974D2321092}" srcOrd="0" destOrd="0" presId="urn:microsoft.com/office/officeart/2008/layout/LinedList"/>
    <dgm:cxn modelId="{86E32889-64FA-494F-BB42-236E8E7EF2AC}" type="presParOf" srcId="{C4ED1289-A571-B944-93F8-3083033F2E71}" destId="{89385076-A498-1D41-815E-8735E49FB151}" srcOrd="1" destOrd="0" presId="urn:microsoft.com/office/officeart/2008/layout/LinedList"/>
    <dgm:cxn modelId="{35DC9AC8-E720-DC44-93B6-F213ABEA6FEE}" type="presParOf" srcId="{8D3737A1-1291-F745-98C4-81E22F8E40E0}" destId="{69DDE53D-9120-E249-AABE-3E8E3D994FE4}" srcOrd="4" destOrd="0" presId="urn:microsoft.com/office/officeart/2008/layout/LinedList"/>
    <dgm:cxn modelId="{3BD218FF-5128-F541-B710-BE7B5C9DA1BF}" type="presParOf" srcId="{8D3737A1-1291-F745-98C4-81E22F8E40E0}" destId="{DF7F81F1-D2C4-004E-8C66-8F6D1FDF32A9}" srcOrd="5" destOrd="0" presId="urn:microsoft.com/office/officeart/2008/layout/LinedList"/>
    <dgm:cxn modelId="{DC185A12-32AE-9B4A-9BD0-E4B02836C237}" type="presParOf" srcId="{DF7F81F1-D2C4-004E-8C66-8F6D1FDF32A9}" destId="{AD0D2FCC-7C89-2E40-B76D-DB32A260D29D}" srcOrd="0" destOrd="0" presId="urn:microsoft.com/office/officeart/2008/layout/LinedList"/>
    <dgm:cxn modelId="{A17F7EE0-B187-F945-AE0E-AD0553E2365C}" type="presParOf" srcId="{DF7F81F1-D2C4-004E-8C66-8F6D1FDF32A9}" destId="{6BABF990-89EE-0F4B-BE2D-069EF53CF8A6}" srcOrd="1" destOrd="0" presId="urn:microsoft.com/office/officeart/2008/layout/LinedList"/>
    <dgm:cxn modelId="{8A936E62-5154-F44B-BE90-59ECA7488657}" type="presParOf" srcId="{8D3737A1-1291-F745-98C4-81E22F8E40E0}" destId="{18993DC2-D891-C54A-9F59-53A16F0F49BF}" srcOrd="6" destOrd="0" presId="urn:microsoft.com/office/officeart/2008/layout/LinedList"/>
    <dgm:cxn modelId="{9CD5A356-F4CC-4646-978B-469FF2C4FCC3}" type="presParOf" srcId="{8D3737A1-1291-F745-98C4-81E22F8E40E0}" destId="{D4ECAEE1-8D7F-BC4C-82C8-7E6521B904F4}" srcOrd="7" destOrd="0" presId="urn:microsoft.com/office/officeart/2008/layout/LinedList"/>
    <dgm:cxn modelId="{C7AC9A57-623C-BB46-B6B8-971D2832EF34}" type="presParOf" srcId="{D4ECAEE1-8D7F-BC4C-82C8-7E6521B904F4}" destId="{C4571C3A-1B87-7C47-9EC8-400FFC22361C}" srcOrd="0" destOrd="0" presId="urn:microsoft.com/office/officeart/2008/layout/LinedList"/>
    <dgm:cxn modelId="{0DE5683A-0E70-CE4F-807E-5560FD254BD6}" type="presParOf" srcId="{D4ECAEE1-8D7F-BC4C-82C8-7E6521B904F4}" destId="{6B368AAF-6BCF-D044-A53D-E56485D6E16B}" srcOrd="1" destOrd="0" presId="urn:microsoft.com/office/officeart/2008/layout/LinedList"/>
    <dgm:cxn modelId="{AB8696B2-5FDE-FE4A-AA90-BCD04B561D1E}" type="presParOf" srcId="{8D3737A1-1291-F745-98C4-81E22F8E40E0}" destId="{AD661485-C259-AB4C-9EB5-50B8F49EF9F9}" srcOrd="8" destOrd="0" presId="urn:microsoft.com/office/officeart/2008/layout/LinedList"/>
    <dgm:cxn modelId="{842D0C2E-168B-A949-B39B-069B2B1DC818}" type="presParOf" srcId="{8D3737A1-1291-F745-98C4-81E22F8E40E0}" destId="{73CDB1F3-25AF-834D-9E3E-96F76FBDBD23}" srcOrd="9" destOrd="0" presId="urn:microsoft.com/office/officeart/2008/layout/LinedList"/>
    <dgm:cxn modelId="{AADA1D84-2650-934B-B1C7-31C208CC834D}" type="presParOf" srcId="{73CDB1F3-25AF-834D-9E3E-96F76FBDBD23}" destId="{F9F94B80-14EA-3641-9795-6F9FFFB334E9}" srcOrd="0" destOrd="0" presId="urn:microsoft.com/office/officeart/2008/layout/LinedList"/>
    <dgm:cxn modelId="{316E8622-F4D8-514F-8429-D685763F89E7}" type="presParOf" srcId="{73CDB1F3-25AF-834D-9E3E-96F76FBDBD23}" destId="{9F5C923F-6BE7-024F-8BD5-48DF28F122FB}" srcOrd="1" destOrd="0" presId="urn:microsoft.com/office/officeart/2008/layout/LinedList"/>
    <dgm:cxn modelId="{802E9FB2-3088-DB48-9BAE-368672A8FE4D}" type="presParOf" srcId="{8D3737A1-1291-F745-98C4-81E22F8E40E0}" destId="{8057A1E6-C300-0941-8F5A-5790687A9742}" srcOrd="10" destOrd="0" presId="urn:microsoft.com/office/officeart/2008/layout/LinedList"/>
    <dgm:cxn modelId="{1D6E7946-4AB3-CA48-9C5F-CD24034BC532}" type="presParOf" srcId="{8D3737A1-1291-F745-98C4-81E22F8E40E0}" destId="{20584836-4DAF-DA43-AD1C-7E1C3F74C6EB}" srcOrd="11" destOrd="0" presId="urn:microsoft.com/office/officeart/2008/layout/LinedList"/>
    <dgm:cxn modelId="{10DA6B91-5408-4647-B59D-742623DF83D6}" type="presParOf" srcId="{20584836-4DAF-DA43-AD1C-7E1C3F74C6EB}" destId="{AEDA4DCA-8EF5-A247-BBDF-F9CF897E7DD0}" srcOrd="0" destOrd="0" presId="urn:microsoft.com/office/officeart/2008/layout/LinedList"/>
    <dgm:cxn modelId="{0A99FC09-FE72-D64E-BA22-A7C49C8286C2}" type="presParOf" srcId="{20584836-4DAF-DA43-AD1C-7E1C3F74C6EB}" destId="{DB3CBFAB-2C82-EF4D-B2B5-021FC5D27C79}" srcOrd="1" destOrd="0" presId="urn:microsoft.com/office/officeart/2008/layout/LinedList"/>
    <dgm:cxn modelId="{DE5EF0BE-65CE-B64C-B0FD-610850098189}" type="presParOf" srcId="{8D3737A1-1291-F745-98C4-81E22F8E40E0}" destId="{2AF01B01-E025-9B4E-A7D1-B920DDE3E6D5}" srcOrd="12" destOrd="0" presId="urn:microsoft.com/office/officeart/2008/layout/LinedList"/>
    <dgm:cxn modelId="{EF0149D6-543B-F04A-B5A3-453DC665FBF7}" type="presParOf" srcId="{8D3737A1-1291-F745-98C4-81E22F8E40E0}" destId="{0DB5B7C8-F58E-214D-88BF-866E62E8B98D}" srcOrd="13" destOrd="0" presId="urn:microsoft.com/office/officeart/2008/layout/LinedList"/>
    <dgm:cxn modelId="{FC204313-918E-AD46-A470-5E4494590B53}" type="presParOf" srcId="{0DB5B7C8-F58E-214D-88BF-866E62E8B98D}" destId="{56449FB4-D044-6E40-B1DD-AA68AC4B3A23}" srcOrd="0" destOrd="0" presId="urn:microsoft.com/office/officeart/2008/layout/LinedList"/>
    <dgm:cxn modelId="{8175B696-69EF-4B46-8CDE-D2351C594B32}" type="presParOf" srcId="{0DB5B7C8-F58E-214D-88BF-866E62E8B98D}" destId="{98EDED40-06D3-834C-8F00-32DA519FFFA5}" srcOrd="1" destOrd="0" presId="urn:microsoft.com/office/officeart/2008/layout/LinedList"/>
    <dgm:cxn modelId="{7F32953F-4227-4743-91F3-7FD362B80739}" type="presParOf" srcId="{8D3737A1-1291-F745-98C4-81E22F8E40E0}" destId="{2870D735-7ED9-DB4B-AEAD-85C3C8C1B709}" srcOrd="14" destOrd="0" presId="urn:microsoft.com/office/officeart/2008/layout/LinedList"/>
    <dgm:cxn modelId="{5F9475E8-251B-FD46-93C9-2D6547561EBA}" type="presParOf" srcId="{8D3737A1-1291-F745-98C4-81E22F8E40E0}" destId="{B300F9D9-FD45-944C-8926-9369F4C227D7}" srcOrd="15" destOrd="0" presId="urn:microsoft.com/office/officeart/2008/layout/LinedList"/>
    <dgm:cxn modelId="{1BBE79EB-A99D-EE46-943F-B74CCF113CFA}" type="presParOf" srcId="{B300F9D9-FD45-944C-8926-9369F4C227D7}" destId="{26893AAF-7670-C84E-B891-A120D8A36634}" srcOrd="0" destOrd="0" presId="urn:microsoft.com/office/officeart/2008/layout/LinedList"/>
    <dgm:cxn modelId="{066D6D90-562C-3041-8939-2C30EA522DCA}" type="presParOf" srcId="{B300F9D9-FD45-944C-8926-9369F4C227D7}" destId="{F5ECF7E6-5EE8-CA47-8E1E-797DA9634161}" srcOrd="1" destOrd="0" presId="urn:microsoft.com/office/officeart/2008/layout/LinedList"/>
    <dgm:cxn modelId="{FCCA3499-BD21-5442-B9A2-0473D042BD1D}" type="presParOf" srcId="{8D3737A1-1291-F745-98C4-81E22F8E40E0}" destId="{D563FCB7-2395-CB49-AC30-1C760F6E89C2}" srcOrd="16" destOrd="0" presId="urn:microsoft.com/office/officeart/2008/layout/LinedList"/>
    <dgm:cxn modelId="{431D8B07-536D-A848-9678-4BA46E8D0942}" type="presParOf" srcId="{8D3737A1-1291-F745-98C4-81E22F8E40E0}" destId="{2ED0A899-2FD1-3848-B610-BF6E3DFC8375}" srcOrd="17" destOrd="0" presId="urn:microsoft.com/office/officeart/2008/layout/LinedList"/>
    <dgm:cxn modelId="{64DF9982-175B-9848-93CF-56B3E9F82CD8}" type="presParOf" srcId="{2ED0A899-2FD1-3848-B610-BF6E3DFC8375}" destId="{2D77D9FC-9141-7B4D-AADB-E7988524F0BC}" srcOrd="0" destOrd="0" presId="urn:microsoft.com/office/officeart/2008/layout/LinedList"/>
    <dgm:cxn modelId="{007E11F6-FE29-4447-9806-D6DCDCA4BB86}" type="presParOf" srcId="{2ED0A899-2FD1-3848-B610-BF6E3DFC8375}" destId="{23631C1C-200E-BA43-A632-D116AA4774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2AA3B2-8D5B-4632-B089-7F874572719D}" type="doc">
      <dgm:prSet loTypeId="urn:microsoft.com/office/officeart/2005/8/layout/hierarchy1" loCatId="process" qsTypeId="urn:microsoft.com/office/officeart/2005/8/quickstyle/simple2" qsCatId="simple" csTypeId="urn:microsoft.com/office/officeart/2005/8/colors/accent0_3" csCatId="mainScheme" phldr="1"/>
      <dgm:spPr/>
      <dgm:t>
        <a:bodyPr/>
        <a:lstStyle/>
        <a:p>
          <a:endParaRPr lang="en-US"/>
        </a:p>
      </dgm:t>
    </dgm:pt>
    <dgm:pt modelId="{C1039191-5892-4064-B104-EDBF70D020A5}">
      <dgm:prSet/>
      <dgm:spPr/>
      <dgm:t>
        <a:bodyPr/>
        <a:lstStyle/>
        <a:p>
          <a:r>
            <a:rPr lang="en-US" dirty="0" err="1"/>
            <a:t>Δίκτυ</a:t>
          </a:r>
          <a:r>
            <a:rPr lang="en-US" dirty="0"/>
            <a:t>α</a:t>
          </a:r>
        </a:p>
      </dgm:t>
    </dgm:pt>
    <dgm:pt modelId="{271CF31C-AF3A-4D5E-A33C-C05AAF2BA2A4}" type="parTrans" cxnId="{2021F9DF-01FF-456D-87DB-52D3F63C29F0}">
      <dgm:prSet/>
      <dgm:spPr/>
      <dgm:t>
        <a:bodyPr/>
        <a:lstStyle/>
        <a:p>
          <a:endParaRPr lang="en-US"/>
        </a:p>
      </dgm:t>
    </dgm:pt>
    <dgm:pt modelId="{DE31FFF1-3675-4F94-B261-1A6872873763}" type="sibTrans" cxnId="{2021F9DF-01FF-456D-87DB-52D3F63C29F0}">
      <dgm:prSet/>
      <dgm:spPr/>
      <dgm:t>
        <a:bodyPr/>
        <a:lstStyle/>
        <a:p>
          <a:endParaRPr lang="en-US"/>
        </a:p>
      </dgm:t>
    </dgm:pt>
    <dgm:pt modelId="{7F853E21-B8C5-4487-9903-7146A4986F47}">
      <dgm:prSet/>
      <dgm:spPr/>
      <dgm:t>
        <a:bodyPr/>
        <a:lstStyle/>
        <a:p>
          <a:r>
            <a:rPr lang="en-US" dirty="0" err="1"/>
            <a:t>Άτομ</a:t>
          </a:r>
          <a:r>
            <a:rPr lang="en-US" dirty="0"/>
            <a:t>α </a:t>
          </a:r>
          <a:r>
            <a:rPr lang="en-US" dirty="0" err="1"/>
            <a:t>ή</a:t>
          </a:r>
          <a:r>
            <a:rPr lang="en-US" dirty="0"/>
            <a:t>/</a:t>
          </a:r>
          <a:r>
            <a:rPr lang="en-US" dirty="0" err="1"/>
            <a:t>κ</a:t>
          </a:r>
          <a:r>
            <a:rPr lang="en-US" dirty="0"/>
            <a:t>α</a:t>
          </a:r>
          <a:r>
            <a:rPr lang="en-US" dirty="0" err="1"/>
            <a:t>ι</a:t>
          </a:r>
          <a:r>
            <a:rPr lang="en-US" dirty="0"/>
            <a:t> </a:t>
          </a:r>
          <a:r>
            <a:rPr lang="en-US" dirty="0" err="1"/>
            <a:t>νομικές</a:t>
          </a:r>
          <a:r>
            <a:rPr lang="en-US" dirty="0"/>
            <a:t> </a:t>
          </a:r>
          <a:r>
            <a:rPr lang="en-US" dirty="0" err="1"/>
            <a:t>οντότητες</a:t>
          </a:r>
          <a:endParaRPr lang="en-US" dirty="0"/>
        </a:p>
      </dgm:t>
    </dgm:pt>
    <dgm:pt modelId="{5E2A1C49-A66D-4C7F-B860-9E4377D69366}" type="parTrans" cxnId="{5FD8B854-AA8A-4841-BE81-0FD4F7A62E9A}">
      <dgm:prSet/>
      <dgm:spPr/>
      <dgm:t>
        <a:bodyPr/>
        <a:lstStyle/>
        <a:p>
          <a:endParaRPr lang="en-US"/>
        </a:p>
      </dgm:t>
    </dgm:pt>
    <dgm:pt modelId="{CAA878CC-6EFA-4B40-9B7B-12460B217696}" type="sibTrans" cxnId="{5FD8B854-AA8A-4841-BE81-0FD4F7A62E9A}">
      <dgm:prSet/>
      <dgm:spPr/>
      <dgm:t>
        <a:bodyPr/>
        <a:lstStyle/>
        <a:p>
          <a:endParaRPr lang="en-US"/>
        </a:p>
      </dgm:t>
    </dgm:pt>
    <dgm:pt modelId="{6D47A0D7-8922-4EF3-B51C-ED5D81A6635E}">
      <dgm:prSet/>
      <dgm:spPr/>
      <dgm:t>
        <a:bodyPr/>
        <a:lstStyle/>
        <a:p>
          <a:r>
            <a:rPr lang="en-US" dirty="0" err="1"/>
            <a:t>Κοινωνικές</a:t>
          </a:r>
          <a:r>
            <a:rPr lang="en-US" dirty="0"/>
            <a:t> </a:t>
          </a:r>
          <a:r>
            <a:rPr lang="en-US" dirty="0" err="1"/>
            <a:t>σχέσεις</a:t>
          </a:r>
          <a:endParaRPr lang="en-US" dirty="0"/>
        </a:p>
      </dgm:t>
    </dgm:pt>
    <dgm:pt modelId="{57F310A1-830D-4A60-8581-ABEAF020A64F}" type="parTrans" cxnId="{32009339-33AB-4E3F-B07E-1E395FBE4A19}">
      <dgm:prSet/>
      <dgm:spPr/>
      <dgm:t>
        <a:bodyPr/>
        <a:lstStyle/>
        <a:p>
          <a:endParaRPr lang="en-US"/>
        </a:p>
      </dgm:t>
    </dgm:pt>
    <dgm:pt modelId="{C32F59F3-8CF8-4FFC-8110-1301948A2598}" type="sibTrans" cxnId="{32009339-33AB-4E3F-B07E-1E395FBE4A19}">
      <dgm:prSet/>
      <dgm:spPr/>
      <dgm:t>
        <a:bodyPr/>
        <a:lstStyle/>
        <a:p>
          <a:endParaRPr lang="en-US"/>
        </a:p>
      </dgm:t>
    </dgm:pt>
    <dgm:pt modelId="{A0059162-85FA-D343-B149-9C5CD8318CF9}">
      <dgm:prSet/>
      <dgm:spPr/>
      <dgm:t>
        <a:bodyPr/>
        <a:lstStyle/>
        <a:p>
          <a:r>
            <a:rPr lang="el-GR" dirty="0"/>
            <a:t>Κόμβοι</a:t>
          </a:r>
          <a:endParaRPr lang="en-GB" dirty="0"/>
        </a:p>
      </dgm:t>
    </dgm:pt>
    <dgm:pt modelId="{9BB7B876-2722-0E40-B83B-29930E63EC6F}" type="parTrans" cxnId="{8302506B-C058-C04F-AF46-1C04FF63949E}">
      <dgm:prSet/>
      <dgm:spPr/>
      <dgm:t>
        <a:bodyPr/>
        <a:lstStyle/>
        <a:p>
          <a:endParaRPr lang="en-GB"/>
        </a:p>
      </dgm:t>
    </dgm:pt>
    <dgm:pt modelId="{C6795AAF-4709-CB43-A0A4-912F52274995}" type="sibTrans" cxnId="{8302506B-C058-C04F-AF46-1C04FF63949E}">
      <dgm:prSet/>
      <dgm:spPr/>
      <dgm:t>
        <a:bodyPr/>
        <a:lstStyle/>
        <a:p>
          <a:endParaRPr lang="en-GB"/>
        </a:p>
      </dgm:t>
    </dgm:pt>
    <dgm:pt modelId="{A9542CFC-D187-3841-BE86-BB5F680FF35A}">
      <dgm:prSet/>
      <dgm:spPr/>
      <dgm:t>
        <a:bodyPr/>
        <a:lstStyle/>
        <a:p>
          <a:r>
            <a:rPr lang="el-GR" dirty="0"/>
            <a:t>Ακμές</a:t>
          </a:r>
          <a:endParaRPr lang="en-GB" dirty="0"/>
        </a:p>
      </dgm:t>
    </dgm:pt>
    <dgm:pt modelId="{DD52F442-EA26-E94C-8834-912A33047EFA}" type="parTrans" cxnId="{2656AB44-70B4-0E45-8CCF-4C98BABCBD77}">
      <dgm:prSet/>
      <dgm:spPr/>
      <dgm:t>
        <a:bodyPr/>
        <a:lstStyle/>
        <a:p>
          <a:endParaRPr lang="en-GB"/>
        </a:p>
      </dgm:t>
    </dgm:pt>
    <dgm:pt modelId="{194E3B6F-C3AB-CD4A-9E57-FD48DA323087}" type="sibTrans" cxnId="{2656AB44-70B4-0E45-8CCF-4C98BABCBD77}">
      <dgm:prSet/>
      <dgm:spPr/>
      <dgm:t>
        <a:bodyPr/>
        <a:lstStyle/>
        <a:p>
          <a:endParaRPr lang="en-GB"/>
        </a:p>
      </dgm:t>
    </dgm:pt>
    <dgm:pt modelId="{F889DA9E-02A0-3B46-B90C-65070D7C7B56}" type="pres">
      <dgm:prSet presAssocID="{8E2AA3B2-8D5B-4632-B089-7F874572719D}" presName="hierChild1" presStyleCnt="0">
        <dgm:presLayoutVars>
          <dgm:chPref val="1"/>
          <dgm:dir/>
          <dgm:animOne val="branch"/>
          <dgm:animLvl val="lvl"/>
          <dgm:resizeHandles/>
        </dgm:presLayoutVars>
      </dgm:prSet>
      <dgm:spPr/>
    </dgm:pt>
    <dgm:pt modelId="{890C1761-41E8-9542-AF4D-699A1061B569}" type="pres">
      <dgm:prSet presAssocID="{C1039191-5892-4064-B104-EDBF70D020A5}" presName="hierRoot1" presStyleCnt="0"/>
      <dgm:spPr/>
    </dgm:pt>
    <dgm:pt modelId="{9273F1FA-D054-FC4D-A3EE-94763DCD2998}" type="pres">
      <dgm:prSet presAssocID="{C1039191-5892-4064-B104-EDBF70D020A5}" presName="composite" presStyleCnt="0"/>
      <dgm:spPr/>
    </dgm:pt>
    <dgm:pt modelId="{B7DD8E48-5AA5-3B42-ACB0-E8198D37D9A3}" type="pres">
      <dgm:prSet presAssocID="{C1039191-5892-4064-B104-EDBF70D020A5}" presName="background" presStyleLbl="node0" presStyleIdx="0" presStyleCnt="1"/>
      <dgm:spPr/>
    </dgm:pt>
    <dgm:pt modelId="{42EA63E1-317E-A24B-89CE-6D4A18C9E3BC}" type="pres">
      <dgm:prSet presAssocID="{C1039191-5892-4064-B104-EDBF70D020A5}" presName="text" presStyleLbl="fgAcc0" presStyleIdx="0" presStyleCnt="1">
        <dgm:presLayoutVars>
          <dgm:chPref val="3"/>
        </dgm:presLayoutVars>
      </dgm:prSet>
      <dgm:spPr/>
    </dgm:pt>
    <dgm:pt modelId="{CA808E5D-47A1-E343-AA6A-D829CD6E511F}" type="pres">
      <dgm:prSet presAssocID="{C1039191-5892-4064-B104-EDBF70D020A5}" presName="hierChild2" presStyleCnt="0"/>
      <dgm:spPr/>
    </dgm:pt>
    <dgm:pt modelId="{57338C21-542B-1F45-992A-33BF348B923E}" type="pres">
      <dgm:prSet presAssocID="{5E2A1C49-A66D-4C7F-B860-9E4377D69366}" presName="Name10" presStyleLbl="parChTrans1D2" presStyleIdx="0" presStyleCnt="2"/>
      <dgm:spPr/>
    </dgm:pt>
    <dgm:pt modelId="{13221D99-3AB6-B843-981E-0D8CF30C2CE7}" type="pres">
      <dgm:prSet presAssocID="{7F853E21-B8C5-4487-9903-7146A4986F47}" presName="hierRoot2" presStyleCnt="0"/>
      <dgm:spPr/>
    </dgm:pt>
    <dgm:pt modelId="{F4293741-4E72-D44E-8ED8-C8ABB2B9634A}" type="pres">
      <dgm:prSet presAssocID="{7F853E21-B8C5-4487-9903-7146A4986F47}" presName="composite2" presStyleCnt="0"/>
      <dgm:spPr/>
    </dgm:pt>
    <dgm:pt modelId="{4770B2A5-8519-9C4F-B79E-7DBFC15D504D}" type="pres">
      <dgm:prSet presAssocID="{7F853E21-B8C5-4487-9903-7146A4986F47}" presName="background2" presStyleLbl="node2" presStyleIdx="0" presStyleCnt="2"/>
      <dgm:spPr/>
    </dgm:pt>
    <dgm:pt modelId="{A71CCCB3-34DA-1743-BAF8-397416C83BA0}" type="pres">
      <dgm:prSet presAssocID="{7F853E21-B8C5-4487-9903-7146A4986F47}" presName="text2" presStyleLbl="fgAcc2" presStyleIdx="0" presStyleCnt="2">
        <dgm:presLayoutVars>
          <dgm:chPref val="3"/>
        </dgm:presLayoutVars>
      </dgm:prSet>
      <dgm:spPr/>
    </dgm:pt>
    <dgm:pt modelId="{57410CCD-4250-DE42-B946-DD140B2B0477}" type="pres">
      <dgm:prSet presAssocID="{7F853E21-B8C5-4487-9903-7146A4986F47}" presName="hierChild3" presStyleCnt="0"/>
      <dgm:spPr/>
    </dgm:pt>
    <dgm:pt modelId="{584164EA-16C2-9E45-9F5E-6A816B722566}" type="pres">
      <dgm:prSet presAssocID="{9BB7B876-2722-0E40-B83B-29930E63EC6F}" presName="Name17" presStyleLbl="parChTrans1D3" presStyleIdx="0" presStyleCnt="2"/>
      <dgm:spPr/>
    </dgm:pt>
    <dgm:pt modelId="{CBD65440-6A67-4246-920A-654BBC465FE1}" type="pres">
      <dgm:prSet presAssocID="{A0059162-85FA-D343-B149-9C5CD8318CF9}" presName="hierRoot3" presStyleCnt="0"/>
      <dgm:spPr/>
    </dgm:pt>
    <dgm:pt modelId="{36488F23-F8A1-C84C-B75E-D477CFDC4947}" type="pres">
      <dgm:prSet presAssocID="{A0059162-85FA-D343-B149-9C5CD8318CF9}" presName="composite3" presStyleCnt="0"/>
      <dgm:spPr/>
    </dgm:pt>
    <dgm:pt modelId="{AE07795F-1C15-A441-9F1F-E5FCF8862673}" type="pres">
      <dgm:prSet presAssocID="{A0059162-85FA-D343-B149-9C5CD8318CF9}" presName="background3" presStyleLbl="node3" presStyleIdx="0" presStyleCnt="2"/>
      <dgm:spPr/>
    </dgm:pt>
    <dgm:pt modelId="{EDC2DB3B-349B-4449-BFD7-42BCE7B4EAF0}" type="pres">
      <dgm:prSet presAssocID="{A0059162-85FA-D343-B149-9C5CD8318CF9}" presName="text3" presStyleLbl="fgAcc3" presStyleIdx="0" presStyleCnt="2">
        <dgm:presLayoutVars>
          <dgm:chPref val="3"/>
        </dgm:presLayoutVars>
      </dgm:prSet>
      <dgm:spPr/>
    </dgm:pt>
    <dgm:pt modelId="{88FE5327-394D-F240-8333-65BADF635C1C}" type="pres">
      <dgm:prSet presAssocID="{A0059162-85FA-D343-B149-9C5CD8318CF9}" presName="hierChild4" presStyleCnt="0"/>
      <dgm:spPr/>
    </dgm:pt>
    <dgm:pt modelId="{77CA7074-93DF-F24A-BB39-F74598F6A712}" type="pres">
      <dgm:prSet presAssocID="{57F310A1-830D-4A60-8581-ABEAF020A64F}" presName="Name10" presStyleLbl="parChTrans1D2" presStyleIdx="1" presStyleCnt="2"/>
      <dgm:spPr/>
    </dgm:pt>
    <dgm:pt modelId="{8122A016-3896-F840-A47D-183D782642E5}" type="pres">
      <dgm:prSet presAssocID="{6D47A0D7-8922-4EF3-B51C-ED5D81A6635E}" presName="hierRoot2" presStyleCnt="0"/>
      <dgm:spPr/>
    </dgm:pt>
    <dgm:pt modelId="{4C67A8CB-6682-D144-A798-F99D8A4AD826}" type="pres">
      <dgm:prSet presAssocID="{6D47A0D7-8922-4EF3-B51C-ED5D81A6635E}" presName="composite2" presStyleCnt="0"/>
      <dgm:spPr/>
    </dgm:pt>
    <dgm:pt modelId="{9959F33F-6EE9-8943-9918-7CB3D4D9EFBB}" type="pres">
      <dgm:prSet presAssocID="{6D47A0D7-8922-4EF3-B51C-ED5D81A6635E}" presName="background2" presStyleLbl="node2" presStyleIdx="1" presStyleCnt="2"/>
      <dgm:spPr/>
    </dgm:pt>
    <dgm:pt modelId="{2C70C82C-0E26-2349-86C6-0275478FB282}" type="pres">
      <dgm:prSet presAssocID="{6D47A0D7-8922-4EF3-B51C-ED5D81A6635E}" presName="text2" presStyleLbl="fgAcc2" presStyleIdx="1" presStyleCnt="2">
        <dgm:presLayoutVars>
          <dgm:chPref val="3"/>
        </dgm:presLayoutVars>
      </dgm:prSet>
      <dgm:spPr/>
    </dgm:pt>
    <dgm:pt modelId="{080A462E-8C6E-E34A-9397-F4699E24BFA5}" type="pres">
      <dgm:prSet presAssocID="{6D47A0D7-8922-4EF3-B51C-ED5D81A6635E}" presName="hierChild3" presStyleCnt="0"/>
      <dgm:spPr/>
    </dgm:pt>
    <dgm:pt modelId="{F5203793-CBFD-1647-8507-C2A5A1F611D1}" type="pres">
      <dgm:prSet presAssocID="{DD52F442-EA26-E94C-8834-912A33047EFA}" presName="Name17" presStyleLbl="parChTrans1D3" presStyleIdx="1" presStyleCnt="2"/>
      <dgm:spPr/>
    </dgm:pt>
    <dgm:pt modelId="{3AF45D98-5CD9-BA4F-835D-A908DAECDCA3}" type="pres">
      <dgm:prSet presAssocID="{A9542CFC-D187-3841-BE86-BB5F680FF35A}" presName="hierRoot3" presStyleCnt="0"/>
      <dgm:spPr/>
    </dgm:pt>
    <dgm:pt modelId="{C462BAA3-B871-D042-9641-5E23AAAC8A92}" type="pres">
      <dgm:prSet presAssocID="{A9542CFC-D187-3841-BE86-BB5F680FF35A}" presName="composite3" presStyleCnt="0"/>
      <dgm:spPr/>
    </dgm:pt>
    <dgm:pt modelId="{0BC6119C-4E21-5C46-B171-C3F94BF3AAC9}" type="pres">
      <dgm:prSet presAssocID="{A9542CFC-D187-3841-BE86-BB5F680FF35A}" presName="background3" presStyleLbl="node3" presStyleIdx="1" presStyleCnt="2"/>
      <dgm:spPr/>
    </dgm:pt>
    <dgm:pt modelId="{9F977C2A-3A32-8B4B-B9E2-083A9BC3F745}" type="pres">
      <dgm:prSet presAssocID="{A9542CFC-D187-3841-BE86-BB5F680FF35A}" presName="text3" presStyleLbl="fgAcc3" presStyleIdx="1" presStyleCnt="2">
        <dgm:presLayoutVars>
          <dgm:chPref val="3"/>
        </dgm:presLayoutVars>
      </dgm:prSet>
      <dgm:spPr/>
    </dgm:pt>
    <dgm:pt modelId="{40AB9D93-E49D-004B-9168-4AF18EA36D7C}" type="pres">
      <dgm:prSet presAssocID="{A9542CFC-D187-3841-BE86-BB5F680FF35A}" presName="hierChild4" presStyleCnt="0"/>
      <dgm:spPr/>
    </dgm:pt>
  </dgm:ptLst>
  <dgm:cxnLst>
    <dgm:cxn modelId="{BE2EA500-D9B5-E24F-83E8-987C1B0E2D08}" type="presOf" srcId="{DD52F442-EA26-E94C-8834-912A33047EFA}" destId="{F5203793-CBFD-1647-8507-C2A5A1F611D1}" srcOrd="0" destOrd="0" presId="urn:microsoft.com/office/officeart/2005/8/layout/hierarchy1"/>
    <dgm:cxn modelId="{C7F6EC12-1538-BB4A-B590-D9C480E930F1}" type="presOf" srcId="{8E2AA3B2-8D5B-4632-B089-7F874572719D}" destId="{F889DA9E-02A0-3B46-B90C-65070D7C7B56}" srcOrd="0" destOrd="0" presId="urn:microsoft.com/office/officeart/2005/8/layout/hierarchy1"/>
    <dgm:cxn modelId="{1D69D916-382C-F04A-9427-057F7A669802}" type="presOf" srcId="{57F310A1-830D-4A60-8581-ABEAF020A64F}" destId="{77CA7074-93DF-F24A-BB39-F74598F6A712}" srcOrd="0" destOrd="0" presId="urn:microsoft.com/office/officeart/2005/8/layout/hierarchy1"/>
    <dgm:cxn modelId="{06A30424-F228-B645-AC77-56A5F9A3C200}" type="presOf" srcId="{7F853E21-B8C5-4487-9903-7146A4986F47}" destId="{A71CCCB3-34DA-1743-BAF8-397416C83BA0}" srcOrd="0" destOrd="0" presId="urn:microsoft.com/office/officeart/2005/8/layout/hierarchy1"/>
    <dgm:cxn modelId="{DDD9482D-D1CA-6D43-A6F6-32B2DE95F8FF}" type="presOf" srcId="{5E2A1C49-A66D-4C7F-B860-9E4377D69366}" destId="{57338C21-542B-1F45-992A-33BF348B923E}" srcOrd="0" destOrd="0" presId="urn:microsoft.com/office/officeart/2005/8/layout/hierarchy1"/>
    <dgm:cxn modelId="{14A87B30-3766-6A4B-910A-1EB195B97050}" type="presOf" srcId="{A0059162-85FA-D343-B149-9C5CD8318CF9}" destId="{EDC2DB3B-349B-4449-BFD7-42BCE7B4EAF0}" srcOrd="0" destOrd="0" presId="urn:microsoft.com/office/officeart/2005/8/layout/hierarchy1"/>
    <dgm:cxn modelId="{32009339-33AB-4E3F-B07E-1E395FBE4A19}" srcId="{C1039191-5892-4064-B104-EDBF70D020A5}" destId="{6D47A0D7-8922-4EF3-B51C-ED5D81A6635E}" srcOrd="1" destOrd="0" parTransId="{57F310A1-830D-4A60-8581-ABEAF020A64F}" sibTransId="{C32F59F3-8CF8-4FFC-8110-1301948A2598}"/>
    <dgm:cxn modelId="{2656AB44-70B4-0E45-8CCF-4C98BABCBD77}" srcId="{6D47A0D7-8922-4EF3-B51C-ED5D81A6635E}" destId="{A9542CFC-D187-3841-BE86-BB5F680FF35A}" srcOrd="0" destOrd="0" parTransId="{DD52F442-EA26-E94C-8834-912A33047EFA}" sibTransId="{194E3B6F-C3AB-CD4A-9E57-FD48DA323087}"/>
    <dgm:cxn modelId="{5FD8B854-AA8A-4841-BE81-0FD4F7A62E9A}" srcId="{C1039191-5892-4064-B104-EDBF70D020A5}" destId="{7F853E21-B8C5-4487-9903-7146A4986F47}" srcOrd="0" destOrd="0" parTransId="{5E2A1C49-A66D-4C7F-B860-9E4377D69366}" sibTransId="{CAA878CC-6EFA-4B40-9B7B-12460B217696}"/>
    <dgm:cxn modelId="{8302506B-C058-C04F-AF46-1C04FF63949E}" srcId="{7F853E21-B8C5-4487-9903-7146A4986F47}" destId="{A0059162-85FA-D343-B149-9C5CD8318CF9}" srcOrd="0" destOrd="0" parTransId="{9BB7B876-2722-0E40-B83B-29930E63EC6F}" sibTransId="{C6795AAF-4709-CB43-A0A4-912F52274995}"/>
    <dgm:cxn modelId="{B77CB96C-F7F8-E545-9D3F-DDFB93FE499A}" type="presOf" srcId="{A9542CFC-D187-3841-BE86-BB5F680FF35A}" destId="{9F977C2A-3A32-8B4B-B9E2-083A9BC3F745}" srcOrd="0" destOrd="0" presId="urn:microsoft.com/office/officeart/2005/8/layout/hierarchy1"/>
    <dgm:cxn modelId="{3F09CE9A-B22E-F745-929E-CCC5314EFFD0}" type="presOf" srcId="{6D47A0D7-8922-4EF3-B51C-ED5D81A6635E}" destId="{2C70C82C-0E26-2349-86C6-0275478FB282}" srcOrd="0" destOrd="0" presId="urn:microsoft.com/office/officeart/2005/8/layout/hierarchy1"/>
    <dgm:cxn modelId="{2021F9DF-01FF-456D-87DB-52D3F63C29F0}" srcId="{8E2AA3B2-8D5B-4632-B089-7F874572719D}" destId="{C1039191-5892-4064-B104-EDBF70D020A5}" srcOrd="0" destOrd="0" parTransId="{271CF31C-AF3A-4D5E-A33C-C05AAF2BA2A4}" sibTransId="{DE31FFF1-3675-4F94-B261-1A6872873763}"/>
    <dgm:cxn modelId="{F705DBF3-2D26-DA4D-BEE7-CE9E63FA7676}" type="presOf" srcId="{9BB7B876-2722-0E40-B83B-29930E63EC6F}" destId="{584164EA-16C2-9E45-9F5E-6A816B722566}" srcOrd="0" destOrd="0" presId="urn:microsoft.com/office/officeart/2005/8/layout/hierarchy1"/>
    <dgm:cxn modelId="{BE5F58F9-85AC-CE4D-99F7-4A4473CC7C1C}" type="presOf" srcId="{C1039191-5892-4064-B104-EDBF70D020A5}" destId="{42EA63E1-317E-A24B-89CE-6D4A18C9E3BC}" srcOrd="0" destOrd="0" presId="urn:microsoft.com/office/officeart/2005/8/layout/hierarchy1"/>
    <dgm:cxn modelId="{AE71EBAF-4A71-4E4F-A8BE-914C75D16404}" type="presParOf" srcId="{F889DA9E-02A0-3B46-B90C-65070D7C7B56}" destId="{890C1761-41E8-9542-AF4D-699A1061B569}" srcOrd="0" destOrd="0" presId="urn:microsoft.com/office/officeart/2005/8/layout/hierarchy1"/>
    <dgm:cxn modelId="{493F279A-BCB6-3C41-B036-4E43F0CAEFB3}" type="presParOf" srcId="{890C1761-41E8-9542-AF4D-699A1061B569}" destId="{9273F1FA-D054-FC4D-A3EE-94763DCD2998}" srcOrd="0" destOrd="0" presId="urn:microsoft.com/office/officeart/2005/8/layout/hierarchy1"/>
    <dgm:cxn modelId="{DD9455A1-93F4-6547-9624-79651A29C62C}" type="presParOf" srcId="{9273F1FA-D054-FC4D-A3EE-94763DCD2998}" destId="{B7DD8E48-5AA5-3B42-ACB0-E8198D37D9A3}" srcOrd="0" destOrd="0" presId="urn:microsoft.com/office/officeart/2005/8/layout/hierarchy1"/>
    <dgm:cxn modelId="{2B37EE8B-364B-394E-B0EF-5BC76526EF98}" type="presParOf" srcId="{9273F1FA-D054-FC4D-A3EE-94763DCD2998}" destId="{42EA63E1-317E-A24B-89CE-6D4A18C9E3BC}" srcOrd="1" destOrd="0" presId="urn:microsoft.com/office/officeart/2005/8/layout/hierarchy1"/>
    <dgm:cxn modelId="{E0390DC8-5E0E-C749-B951-404EDDBE629B}" type="presParOf" srcId="{890C1761-41E8-9542-AF4D-699A1061B569}" destId="{CA808E5D-47A1-E343-AA6A-D829CD6E511F}" srcOrd="1" destOrd="0" presId="urn:microsoft.com/office/officeart/2005/8/layout/hierarchy1"/>
    <dgm:cxn modelId="{88EBD615-1A9C-3449-B1AE-52410608BD43}" type="presParOf" srcId="{CA808E5D-47A1-E343-AA6A-D829CD6E511F}" destId="{57338C21-542B-1F45-992A-33BF348B923E}" srcOrd="0" destOrd="0" presId="urn:microsoft.com/office/officeart/2005/8/layout/hierarchy1"/>
    <dgm:cxn modelId="{64A2847E-3B75-0045-A069-D1FDC533A51A}" type="presParOf" srcId="{CA808E5D-47A1-E343-AA6A-D829CD6E511F}" destId="{13221D99-3AB6-B843-981E-0D8CF30C2CE7}" srcOrd="1" destOrd="0" presId="urn:microsoft.com/office/officeart/2005/8/layout/hierarchy1"/>
    <dgm:cxn modelId="{3407A443-ECBA-744A-ACE2-6ACFD75CF8F0}" type="presParOf" srcId="{13221D99-3AB6-B843-981E-0D8CF30C2CE7}" destId="{F4293741-4E72-D44E-8ED8-C8ABB2B9634A}" srcOrd="0" destOrd="0" presId="urn:microsoft.com/office/officeart/2005/8/layout/hierarchy1"/>
    <dgm:cxn modelId="{B4584C4A-2F57-0742-BBC2-5A9D9E47ED4E}" type="presParOf" srcId="{F4293741-4E72-D44E-8ED8-C8ABB2B9634A}" destId="{4770B2A5-8519-9C4F-B79E-7DBFC15D504D}" srcOrd="0" destOrd="0" presId="urn:microsoft.com/office/officeart/2005/8/layout/hierarchy1"/>
    <dgm:cxn modelId="{0C204A48-5A42-DD4D-9E27-44FD9B997360}" type="presParOf" srcId="{F4293741-4E72-D44E-8ED8-C8ABB2B9634A}" destId="{A71CCCB3-34DA-1743-BAF8-397416C83BA0}" srcOrd="1" destOrd="0" presId="urn:microsoft.com/office/officeart/2005/8/layout/hierarchy1"/>
    <dgm:cxn modelId="{701FBDBA-AC04-7A4D-88EF-0E10CE499949}" type="presParOf" srcId="{13221D99-3AB6-B843-981E-0D8CF30C2CE7}" destId="{57410CCD-4250-DE42-B946-DD140B2B0477}" srcOrd="1" destOrd="0" presId="urn:microsoft.com/office/officeart/2005/8/layout/hierarchy1"/>
    <dgm:cxn modelId="{23ED76E7-2EFE-8243-98CE-083624133516}" type="presParOf" srcId="{57410CCD-4250-DE42-B946-DD140B2B0477}" destId="{584164EA-16C2-9E45-9F5E-6A816B722566}" srcOrd="0" destOrd="0" presId="urn:microsoft.com/office/officeart/2005/8/layout/hierarchy1"/>
    <dgm:cxn modelId="{B2AD6790-0727-ED48-B3AA-562F548B4743}" type="presParOf" srcId="{57410CCD-4250-DE42-B946-DD140B2B0477}" destId="{CBD65440-6A67-4246-920A-654BBC465FE1}" srcOrd="1" destOrd="0" presId="urn:microsoft.com/office/officeart/2005/8/layout/hierarchy1"/>
    <dgm:cxn modelId="{7635D7BE-D9B0-5346-8EDF-86B6700C7068}" type="presParOf" srcId="{CBD65440-6A67-4246-920A-654BBC465FE1}" destId="{36488F23-F8A1-C84C-B75E-D477CFDC4947}" srcOrd="0" destOrd="0" presId="urn:microsoft.com/office/officeart/2005/8/layout/hierarchy1"/>
    <dgm:cxn modelId="{E0594079-DB0E-2B46-8313-00EFFF0DB3D7}" type="presParOf" srcId="{36488F23-F8A1-C84C-B75E-D477CFDC4947}" destId="{AE07795F-1C15-A441-9F1F-E5FCF8862673}" srcOrd="0" destOrd="0" presId="urn:microsoft.com/office/officeart/2005/8/layout/hierarchy1"/>
    <dgm:cxn modelId="{5F97B683-ADD6-4141-BD7B-239B7CA0B694}" type="presParOf" srcId="{36488F23-F8A1-C84C-B75E-D477CFDC4947}" destId="{EDC2DB3B-349B-4449-BFD7-42BCE7B4EAF0}" srcOrd="1" destOrd="0" presId="urn:microsoft.com/office/officeart/2005/8/layout/hierarchy1"/>
    <dgm:cxn modelId="{FB5032FC-0510-4B4E-A498-70777AEB4BFF}" type="presParOf" srcId="{CBD65440-6A67-4246-920A-654BBC465FE1}" destId="{88FE5327-394D-F240-8333-65BADF635C1C}" srcOrd="1" destOrd="0" presId="urn:microsoft.com/office/officeart/2005/8/layout/hierarchy1"/>
    <dgm:cxn modelId="{53307025-13C9-B54D-BCAF-33563CAB2281}" type="presParOf" srcId="{CA808E5D-47A1-E343-AA6A-D829CD6E511F}" destId="{77CA7074-93DF-F24A-BB39-F74598F6A712}" srcOrd="2" destOrd="0" presId="urn:microsoft.com/office/officeart/2005/8/layout/hierarchy1"/>
    <dgm:cxn modelId="{F2985B8B-9362-6D46-8F58-EF7DD80056C7}" type="presParOf" srcId="{CA808E5D-47A1-E343-AA6A-D829CD6E511F}" destId="{8122A016-3896-F840-A47D-183D782642E5}" srcOrd="3" destOrd="0" presId="urn:microsoft.com/office/officeart/2005/8/layout/hierarchy1"/>
    <dgm:cxn modelId="{214B76F6-7CE3-0645-8A2C-3A6A5C8191B5}" type="presParOf" srcId="{8122A016-3896-F840-A47D-183D782642E5}" destId="{4C67A8CB-6682-D144-A798-F99D8A4AD826}" srcOrd="0" destOrd="0" presId="urn:microsoft.com/office/officeart/2005/8/layout/hierarchy1"/>
    <dgm:cxn modelId="{4D13797F-8C0F-4E4C-B19C-D14AFEEC2299}" type="presParOf" srcId="{4C67A8CB-6682-D144-A798-F99D8A4AD826}" destId="{9959F33F-6EE9-8943-9918-7CB3D4D9EFBB}" srcOrd="0" destOrd="0" presId="urn:microsoft.com/office/officeart/2005/8/layout/hierarchy1"/>
    <dgm:cxn modelId="{659A0299-6C75-AB4B-82E1-316CE65D2A0A}" type="presParOf" srcId="{4C67A8CB-6682-D144-A798-F99D8A4AD826}" destId="{2C70C82C-0E26-2349-86C6-0275478FB282}" srcOrd="1" destOrd="0" presId="urn:microsoft.com/office/officeart/2005/8/layout/hierarchy1"/>
    <dgm:cxn modelId="{16C7BFBA-D307-D044-A8A8-839DE8D1147D}" type="presParOf" srcId="{8122A016-3896-F840-A47D-183D782642E5}" destId="{080A462E-8C6E-E34A-9397-F4699E24BFA5}" srcOrd="1" destOrd="0" presId="urn:microsoft.com/office/officeart/2005/8/layout/hierarchy1"/>
    <dgm:cxn modelId="{9B800400-E3CC-A245-ADE3-9AF774CED491}" type="presParOf" srcId="{080A462E-8C6E-E34A-9397-F4699E24BFA5}" destId="{F5203793-CBFD-1647-8507-C2A5A1F611D1}" srcOrd="0" destOrd="0" presId="urn:microsoft.com/office/officeart/2005/8/layout/hierarchy1"/>
    <dgm:cxn modelId="{9966D819-2D90-F545-B9B3-448210CDBAE2}" type="presParOf" srcId="{080A462E-8C6E-E34A-9397-F4699E24BFA5}" destId="{3AF45D98-5CD9-BA4F-835D-A908DAECDCA3}" srcOrd="1" destOrd="0" presId="urn:microsoft.com/office/officeart/2005/8/layout/hierarchy1"/>
    <dgm:cxn modelId="{FD4191C9-77BA-FE40-AB5F-A5E638B2FC1F}" type="presParOf" srcId="{3AF45D98-5CD9-BA4F-835D-A908DAECDCA3}" destId="{C462BAA3-B871-D042-9641-5E23AAAC8A92}" srcOrd="0" destOrd="0" presId="urn:microsoft.com/office/officeart/2005/8/layout/hierarchy1"/>
    <dgm:cxn modelId="{86785B12-06AD-5846-9DF8-2CFEFC1910CC}" type="presParOf" srcId="{C462BAA3-B871-D042-9641-5E23AAAC8A92}" destId="{0BC6119C-4E21-5C46-B171-C3F94BF3AAC9}" srcOrd="0" destOrd="0" presId="urn:microsoft.com/office/officeart/2005/8/layout/hierarchy1"/>
    <dgm:cxn modelId="{B037B7FC-CC9F-C54E-8AE1-F046D9206A25}" type="presParOf" srcId="{C462BAA3-B871-D042-9641-5E23AAAC8A92}" destId="{9F977C2A-3A32-8B4B-B9E2-083A9BC3F745}" srcOrd="1" destOrd="0" presId="urn:microsoft.com/office/officeart/2005/8/layout/hierarchy1"/>
    <dgm:cxn modelId="{A2442626-2444-F14D-99B8-C5113F0219D8}" type="presParOf" srcId="{3AF45D98-5CD9-BA4F-835D-A908DAECDCA3}" destId="{40AB9D93-E49D-004B-9168-4AF18EA36D7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751DF0-BF4E-4CD2-99ED-012EE22126AC}" type="doc">
      <dgm:prSet loTypeId="urn:microsoft.com/office/officeart/2005/8/layout/hierarchy2" loCatId="hierarchy" qsTypeId="urn:microsoft.com/office/officeart/2005/8/quickstyle/3d1" qsCatId="3D" csTypeId="urn:microsoft.com/office/officeart/2005/8/colors/accent0_3" csCatId="mainScheme"/>
      <dgm:spPr/>
      <dgm:t>
        <a:bodyPr/>
        <a:lstStyle/>
        <a:p>
          <a:endParaRPr lang="en-US"/>
        </a:p>
      </dgm:t>
    </dgm:pt>
    <dgm:pt modelId="{E11F1726-FC43-4B4C-8C99-C8FD45286C38}">
      <dgm:prSet/>
      <dgm:spPr/>
      <dgm:t>
        <a:bodyPr/>
        <a:lstStyle/>
        <a:p>
          <a:r>
            <a:rPr lang="el-GR" dirty="0"/>
            <a:t>Χρήστες:</a:t>
          </a:r>
          <a:endParaRPr lang="en-US" dirty="0"/>
        </a:p>
      </dgm:t>
    </dgm:pt>
    <dgm:pt modelId="{75B5E64E-8A88-459E-B492-388AC8BABE1A}" type="parTrans" cxnId="{7DA91CD1-E282-443B-A0F9-78BD55BC374C}">
      <dgm:prSet/>
      <dgm:spPr/>
      <dgm:t>
        <a:bodyPr/>
        <a:lstStyle/>
        <a:p>
          <a:endParaRPr lang="en-US"/>
        </a:p>
      </dgm:t>
    </dgm:pt>
    <dgm:pt modelId="{332347DE-0F34-49E8-9F91-88ECFA3033C7}" type="sibTrans" cxnId="{7DA91CD1-E282-443B-A0F9-78BD55BC374C}">
      <dgm:prSet/>
      <dgm:spPr/>
      <dgm:t>
        <a:bodyPr/>
        <a:lstStyle/>
        <a:p>
          <a:endParaRPr lang="en-US"/>
        </a:p>
      </dgm:t>
    </dgm:pt>
    <dgm:pt modelId="{1DB3436F-A595-44A1-B820-C4C81B314B33}">
      <dgm:prSet/>
      <dgm:spPr/>
      <dgm:t>
        <a:bodyPr/>
        <a:lstStyle/>
        <a:p>
          <a:r>
            <a:rPr lang="el-GR"/>
            <a:t>Προσωπική σελίδα προφίλ</a:t>
          </a:r>
          <a:endParaRPr lang="en-US"/>
        </a:p>
      </dgm:t>
    </dgm:pt>
    <dgm:pt modelId="{D197247E-6949-4610-B500-4C8A2C54A889}" type="parTrans" cxnId="{D8736397-6E5D-487E-B29F-B0D9CD8DFB82}">
      <dgm:prSet/>
      <dgm:spPr/>
      <dgm:t>
        <a:bodyPr/>
        <a:lstStyle/>
        <a:p>
          <a:endParaRPr lang="en-US"/>
        </a:p>
      </dgm:t>
    </dgm:pt>
    <dgm:pt modelId="{960697D7-0C79-460C-B3A8-E7755772F486}" type="sibTrans" cxnId="{D8736397-6E5D-487E-B29F-B0D9CD8DFB82}">
      <dgm:prSet/>
      <dgm:spPr/>
      <dgm:t>
        <a:bodyPr/>
        <a:lstStyle/>
        <a:p>
          <a:endParaRPr lang="en-US"/>
        </a:p>
      </dgm:t>
    </dgm:pt>
    <dgm:pt modelId="{622CB799-0588-41BB-A1F1-73198F01BDCD}">
      <dgm:prSet/>
      <dgm:spPr/>
      <dgm:t>
        <a:bodyPr/>
        <a:lstStyle/>
        <a:p>
          <a:r>
            <a:rPr lang="en-US"/>
            <a:t>Όνομα χρήστη ή handle αρχίζει με «@», </a:t>
          </a:r>
        </a:p>
      </dgm:t>
    </dgm:pt>
    <dgm:pt modelId="{D361B526-893E-43D3-B9C8-5FDAB4F48E65}" type="parTrans" cxnId="{6111CA40-973D-4481-BFB5-3FDAE7521675}">
      <dgm:prSet/>
      <dgm:spPr/>
      <dgm:t>
        <a:bodyPr/>
        <a:lstStyle/>
        <a:p>
          <a:endParaRPr lang="en-US"/>
        </a:p>
      </dgm:t>
    </dgm:pt>
    <dgm:pt modelId="{DD623914-3B70-4BE4-A18B-0ED93A074D9B}" type="sibTrans" cxnId="{6111CA40-973D-4481-BFB5-3FDAE7521675}">
      <dgm:prSet/>
      <dgm:spPr/>
      <dgm:t>
        <a:bodyPr/>
        <a:lstStyle/>
        <a:p>
          <a:endParaRPr lang="en-US"/>
        </a:p>
      </dgm:t>
    </dgm:pt>
    <dgm:pt modelId="{6BCBF163-69A0-403C-9F07-579BB439082E}">
      <dgm:prSet/>
      <dgm:spPr/>
      <dgm:t>
        <a:bodyPr/>
        <a:lstStyle/>
        <a:p>
          <a:r>
            <a:rPr lang="en-US"/>
            <a:t>Αλληλεπίδραση </a:t>
          </a:r>
          <a:r>
            <a:rPr lang="el-GR"/>
            <a:t>με </a:t>
          </a:r>
          <a:r>
            <a:rPr lang="en-US"/>
            <a:t>«Tweets»</a:t>
          </a:r>
        </a:p>
      </dgm:t>
    </dgm:pt>
    <dgm:pt modelId="{7FCAB01A-BAAA-4ABA-A70E-1EF0BD6588C9}" type="parTrans" cxnId="{2CF987F4-C119-43CB-9086-DBFC8C845666}">
      <dgm:prSet/>
      <dgm:spPr/>
      <dgm:t>
        <a:bodyPr/>
        <a:lstStyle/>
        <a:p>
          <a:endParaRPr lang="en-US"/>
        </a:p>
      </dgm:t>
    </dgm:pt>
    <dgm:pt modelId="{CEEDC6F7-7B2E-41C5-9B86-5D11C712C524}" type="sibTrans" cxnId="{2CF987F4-C119-43CB-9086-DBFC8C845666}">
      <dgm:prSet/>
      <dgm:spPr/>
      <dgm:t>
        <a:bodyPr/>
        <a:lstStyle/>
        <a:p>
          <a:endParaRPr lang="en-US"/>
        </a:p>
      </dgm:t>
    </dgm:pt>
    <dgm:pt modelId="{980665D6-AE5D-40CB-9D7F-AC02176C34F1}">
      <dgm:prSet/>
      <dgm:spPr/>
      <dgm:t>
        <a:bodyPr/>
        <a:lstStyle/>
        <a:p>
          <a:r>
            <a:rPr lang="el-GR"/>
            <a:t>Φίλοι και ακόλουθοι</a:t>
          </a:r>
          <a:r>
            <a:rPr lang="en-US"/>
            <a:t>. </a:t>
          </a:r>
        </a:p>
      </dgm:t>
    </dgm:pt>
    <dgm:pt modelId="{611CF9AE-EAD7-423E-9E6D-BBE226C74BAC}" type="parTrans" cxnId="{B150AAB2-82DE-4AB6-BD87-DFE73B81729A}">
      <dgm:prSet/>
      <dgm:spPr/>
      <dgm:t>
        <a:bodyPr/>
        <a:lstStyle/>
        <a:p>
          <a:endParaRPr lang="en-US"/>
        </a:p>
      </dgm:t>
    </dgm:pt>
    <dgm:pt modelId="{AAB0D73F-CCFB-4FD2-B01F-EF94D3B51CBB}" type="sibTrans" cxnId="{B150AAB2-82DE-4AB6-BD87-DFE73B81729A}">
      <dgm:prSet/>
      <dgm:spPr/>
      <dgm:t>
        <a:bodyPr/>
        <a:lstStyle/>
        <a:p>
          <a:endParaRPr lang="en-US"/>
        </a:p>
      </dgm:t>
    </dgm:pt>
    <dgm:pt modelId="{3DDC5FE8-3FC2-FA46-B55A-746A65945680}" type="pres">
      <dgm:prSet presAssocID="{BE751DF0-BF4E-4CD2-99ED-012EE22126AC}" presName="diagram" presStyleCnt="0">
        <dgm:presLayoutVars>
          <dgm:chPref val="1"/>
          <dgm:dir/>
          <dgm:animOne val="branch"/>
          <dgm:animLvl val="lvl"/>
          <dgm:resizeHandles val="exact"/>
        </dgm:presLayoutVars>
      </dgm:prSet>
      <dgm:spPr/>
    </dgm:pt>
    <dgm:pt modelId="{845F0147-C366-EE4F-9416-704E609C3D52}" type="pres">
      <dgm:prSet presAssocID="{E11F1726-FC43-4B4C-8C99-C8FD45286C38}" presName="root1" presStyleCnt="0"/>
      <dgm:spPr/>
    </dgm:pt>
    <dgm:pt modelId="{B627CA81-1478-7743-B1CC-8A66C47E1130}" type="pres">
      <dgm:prSet presAssocID="{E11F1726-FC43-4B4C-8C99-C8FD45286C38}" presName="LevelOneTextNode" presStyleLbl="node0" presStyleIdx="0" presStyleCnt="1">
        <dgm:presLayoutVars>
          <dgm:chPref val="3"/>
        </dgm:presLayoutVars>
      </dgm:prSet>
      <dgm:spPr/>
    </dgm:pt>
    <dgm:pt modelId="{C168D55D-F653-AC46-95F5-EE92B9354F1E}" type="pres">
      <dgm:prSet presAssocID="{E11F1726-FC43-4B4C-8C99-C8FD45286C38}" presName="level2hierChild" presStyleCnt="0"/>
      <dgm:spPr/>
    </dgm:pt>
    <dgm:pt modelId="{E182021F-F829-724C-8942-8C5E96BA5E85}" type="pres">
      <dgm:prSet presAssocID="{D197247E-6949-4610-B500-4C8A2C54A889}" presName="conn2-1" presStyleLbl="parChTrans1D2" presStyleIdx="0" presStyleCnt="4"/>
      <dgm:spPr/>
    </dgm:pt>
    <dgm:pt modelId="{23D4DAEE-875A-CA4B-9E23-BDA248F24583}" type="pres">
      <dgm:prSet presAssocID="{D197247E-6949-4610-B500-4C8A2C54A889}" presName="connTx" presStyleLbl="parChTrans1D2" presStyleIdx="0" presStyleCnt="4"/>
      <dgm:spPr/>
    </dgm:pt>
    <dgm:pt modelId="{F9BFCE26-C9C7-E74F-9CCF-D62C03037008}" type="pres">
      <dgm:prSet presAssocID="{1DB3436F-A595-44A1-B820-C4C81B314B33}" presName="root2" presStyleCnt="0"/>
      <dgm:spPr/>
    </dgm:pt>
    <dgm:pt modelId="{44547814-9385-3541-913C-5A913F1CFE5A}" type="pres">
      <dgm:prSet presAssocID="{1DB3436F-A595-44A1-B820-C4C81B314B33}" presName="LevelTwoTextNode" presStyleLbl="node2" presStyleIdx="0" presStyleCnt="4">
        <dgm:presLayoutVars>
          <dgm:chPref val="3"/>
        </dgm:presLayoutVars>
      </dgm:prSet>
      <dgm:spPr/>
    </dgm:pt>
    <dgm:pt modelId="{441B2E92-6F78-234C-B382-B964F9D1F513}" type="pres">
      <dgm:prSet presAssocID="{1DB3436F-A595-44A1-B820-C4C81B314B33}" presName="level3hierChild" presStyleCnt="0"/>
      <dgm:spPr/>
    </dgm:pt>
    <dgm:pt modelId="{15DB9A63-A80A-1841-A763-F5A1E37E11F3}" type="pres">
      <dgm:prSet presAssocID="{D361B526-893E-43D3-B9C8-5FDAB4F48E65}" presName="conn2-1" presStyleLbl="parChTrans1D2" presStyleIdx="1" presStyleCnt="4"/>
      <dgm:spPr/>
    </dgm:pt>
    <dgm:pt modelId="{362DA257-66C0-7846-A793-FE102AC5E295}" type="pres">
      <dgm:prSet presAssocID="{D361B526-893E-43D3-B9C8-5FDAB4F48E65}" presName="connTx" presStyleLbl="parChTrans1D2" presStyleIdx="1" presStyleCnt="4"/>
      <dgm:spPr/>
    </dgm:pt>
    <dgm:pt modelId="{F6EE529D-8C8C-0748-971A-F17FD116F543}" type="pres">
      <dgm:prSet presAssocID="{622CB799-0588-41BB-A1F1-73198F01BDCD}" presName="root2" presStyleCnt="0"/>
      <dgm:spPr/>
    </dgm:pt>
    <dgm:pt modelId="{401F0A78-8F6E-EA41-AC75-6B3941151107}" type="pres">
      <dgm:prSet presAssocID="{622CB799-0588-41BB-A1F1-73198F01BDCD}" presName="LevelTwoTextNode" presStyleLbl="node2" presStyleIdx="1" presStyleCnt="4">
        <dgm:presLayoutVars>
          <dgm:chPref val="3"/>
        </dgm:presLayoutVars>
      </dgm:prSet>
      <dgm:spPr/>
    </dgm:pt>
    <dgm:pt modelId="{BE720BD4-DB71-0D43-AA1D-7C1DAA702A50}" type="pres">
      <dgm:prSet presAssocID="{622CB799-0588-41BB-A1F1-73198F01BDCD}" presName="level3hierChild" presStyleCnt="0"/>
      <dgm:spPr/>
    </dgm:pt>
    <dgm:pt modelId="{B23F34A5-EA27-B14D-B457-3AF401A97878}" type="pres">
      <dgm:prSet presAssocID="{7FCAB01A-BAAA-4ABA-A70E-1EF0BD6588C9}" presName="conn2-1" presStyleLbl="parChTrans1D2" presStyleIdx="2" presStyleCnt="4"/>
      <dgm:spPr/>
    </dgm:pt>
    <dgm:pt modelId="{9DB54974-F30B-5B42-BA05-1795C2C0BA43}" type="pres">
      <dgm:prSet presAssocID="{7FCAB01A-BAAA-4ABA-A70E-1EF0BD6588C9}" presName="connTx" presStyleLbl="parChTrans1D2" presStyleIdx="2" presStyleCnt="4"/>
      <dgm:spPr/>
    </dgm:pt>
    <dgm:pt modelId="{EDF802E5-45F8-B846-AF0E-BC9B1FAB8E57}" type="pres">
      <dgm:prSet presAssocID="{6BCBF163-69A0-403C-9F07-579BB439082E}" presName="root2" presStyleCnt="0"/>
      <dgm:spPr/>
    </dgm:pt>
    <dgm:pt modelId="{47AEEF26-DE65-EF44-B900-E2D38C860A86}" type="pres">
      <dgm:prSet presAssocID="{6BCBF163-69A0-403C-9F07-579BB439082E}" presName="LevelTwoTextNode" presStyleLbl="node2" presStyleIdx="2" presStyleCnt="4">
        <dgm:presLayoutVars>
          <dgm:chPref val="3"/>
        </dgm:presLayoutVars>
      </dgm:prSet>
      <dgm:spPr/>
    </dgm:pt>
    <dgm:pt modelId="{F849EE0F-E085-B041-912D-D8F102CE0AB7}" type="pres">
      <dgm:prSet presAssocID="{6BCBF163-69A0-403C-9F07-579BB439082E}" presName="level3hierChild" presStyleCnt="0"/>
      <dgm:spPr/>
    </dgm:pt>
    <dgm:pt modelId="{869AA36F-1BDE-CC48-9A8D-813AEB1389F4}" type="pres">
      <dgm:prSet presAssocID="{611CF9AE-EAD7-423E-9E6D-BBE226C74BAC}" presName="conn2-1" presStyleLbl="parChTrans1D2" presStyleIdx="3" presStyleCnt="4"/>
      <dgm:spPr/>
    </dgm:pt>
    <dgm:pt modelId="{581199BE-2EBA-0F4E-84FE-8A92EFEE255A}" type="pres">
      <dgm:prSet presAssocID="{611CF9AE-EAD7-423E-9E6D-BBE226C74BAC}" presName="connTx" presStyleLbl="parChTrans1D2" presStyleIdx="3" presStyleCnt="4"/>
      <dgm:spPr/>
    </dgm:pt>
    <dgm:pt modelId="{BD346062-E5F2-C244-A1AE-157072E629C2}" type="pres">
      <dgm:prSet presAssocID="{980665D6-AE5D-40CB-9D7F-AC02176C34F1}" presName="root2" presStyleCnt="0"/>
      <dgm:spPr/>
    </dgm:pt>
    <dgm:pt modelId="{4B71A753-F883-1140-8837-44F212C5719E}" type="pres">
      <dgm:prSet presAssocID="{980665D6-AE5D-40CB-9D7F-AC02176C34F1}" presName="LevelTwoTextNode" presStyleLbl="node2" presStyleIdx="3" presStyleCnt="4">
        <dgm:presLayoutVars>
          <dgm:chPref val="3"/>
        </dgm:presLayoutVars>
      </dgm:prSet>
      <dgm:spPr/>
    </dgm:pt>
    <dgm:pt modelId="{A42CA86B-AA67-9546-B592-24EDFD0E3FD8}" type="pres">
      <dgm:prSet presAssocID="{980665D6-AE5D-40CB-9D7F-AC02176C34F1}" presName="level3hierChild" presStyleCnt="0"/>
      <dgm:spPr/>
    </dgm:pt>
  </dgm:ptLst>
  <dgm:cxnLst>
    <dgm:cxn modelId="{FD791B08-5C83-0B47-8CB7-F580209981A3}" type="presOf" srcId="{7FCAB01A-BAAA-4ABA-A70E-1EF0BD6588C9}" destId="{B23F34A5-EA27-B14D-B457-3AF401A97878}" srcOrd="0" destOrd="0" presId="urn:microsoft.com/office/officeart/2005/8/layout/hierarchy2"/>
    <dgm:cxn modelId="{C974421D-12B6-9F44-BD2A-FDF979F6EC60}" type="presOf" srcId="{1DB3436F-A595-44A1-B820-C4C81B314B33}" destId="{44547814-9385-3541-913C-5A913F1CFE5A}" srcOrd="0" destOrd="0" presId="urn:microsoft.com/office/officeart/2005/8/layout/hierarchy2"/>
    <dgm:cxn modelId="{6111CA40-973D-4481-BFB5-3FDAE7521675}" srcId="{E11F1726-FC43-4B4C-8C99-C8FD45286C38}" destId="{622CB799-0588-41BB-A1F1-73198F01BDCD}" srcOrd="1" destOrd="0" parTransId="{D361B526-893E-43D3-B9C8-5FDAB4F48E65}" sibTransId="{DD623914-3B70-4BE4-A18B-0ED93A074D9B}"/>
    <dgm:cxn modelId="{FBC67244-E5A6-3745-986F-0060CA9EB59D}" type="presOf" srcId="{D361B526-893E-43D3-B9C8-5FDAB4F48E65}" destId="{362DA257-66C0-7846-A793-FE102AC5E295}" srcOrd="1" destOrd="0" presId="urn:microsoft.com/office/officeart/2005/8/layout/hierarchy2"/>
    <dgm:cxn modelId="{D9FD4F4F-90F1-FC44-975A-40F3FD01A82E}" type="presOf" srcId="{980665D6-AE5D-40CB-9D7F-AC02176C34F1}" destId="{4B71A753-F883-1140-8837-44F212C5719E}" srcOrd="0" destOrd="0" presId="urn:microsoft.com/office/officeart/2005/8/layout/hierarchy2"/>
    <dgm:cxn modelId="{A0A14C5D-C3A3-D342-93F9-4653504391BB}" type="presOf" srcId="{BE751DF0-BF4E-4CD2-99ED-012EE22126AC}" destId="{3DDC5FE8-3FC2-FA46-B55A-746A65945680}" srcOrd="0" destOrd="0" presId="urn:microsoft.com/office/officeart/2005/8/layout/hierarchy2"/>
    <dgm:cxn modelId="{B6864860-B638-B045-A4BB-FB01402F1757}" type="presOf" srcId="{D197247E-6949-4610-B500-4C8A2C54A889}" destId="{E182021F-F829-724C-8942-8C5E96BA5E85}" srcOrd="0" destOrd="0" presId="urn:microsoft.com/office/officeart/2005/8/layout/hierarchy2"/>
    <dgm:cxn modelId="{6A302E7D-8480-E84F-A647-0E8B1301D755}" type="presOf" srcId="{622CB799-0588-41BB-A1F1-73198F01BDCD}" destId="{401F0A78-8F6E-EA41-AC75-6B3941151107}" srcOrd="0" destOrd="0" presId="urn:microsoft.com/office/officeart/2005/8/layout/hierarchy2"/>
    <dgm:cxn modelId="{CB016184-8F79-B249-B67C-50779880AC46}" type="presOf" srcId="{D361B526-893E-43D3-B9C8-5FDAB4F48E65}" destId="{15DB9A63-A80A-1841-A763-F5A1E37E11F3}" srcOrd="0" destOrd="0" presId="urn:microsoft.com/office/officeart/2005/8/layout/hierarchy2"/>
    <dgm:cxn modelId="{D8736397-6E5D-487E-B29F-B0D9CD8DFB82}" srcId="{E11F1726-FC43-4B4C-8C99-C8FD45286C38}" destId="{1DB3436F-A595-44A1-B820-C4C81B314B33}" srcOrd="0" destOrd="0" parTransId="{D197247E-6949-4610-B500-4C8A2C54A889}" sibTransId="{960697D7-0C79-460C-B3A8-E7755772F486}"/>
    <dgm:cxn modelId="{38A792A3-D71F-7541-8135-18259AF06753}" type="presOf" srcId="{7FCAB01A-BAAA-4ABA-A70E-1EF0BD6588C9}" destId="{9DB54974-F30B-5B42-BA05-1795C2C0BA43}" srcOrd="1" destOrd="0" presId="urn:microsoft.com/office/officeart/2005/8/layout/hierarchy2"/>
    <dgm:cxn modelId="{B150AAB2-82DE-4AB6-BD87-DFE73B81729A}" srcId="{E11F1726-FC43-4B4C-8C99-C8FD45286C38}" destId="{980665D6-AE5D-40CB-9D7F-AC02176C34F1}" srcOrd="3" destOrd="0" parTransId="{611CF9AE-EAD7-423E-9E6D-BBE226C74BAC}" sibTransId="{AAB0D73F-CCFB-4FD2-B01F-EF94D3B51CBB}"/>
    <dgm:cxn modelId="{7DA91CD1-E282-443B-A0F9-78BD55BC374C}" srcId="{BE751DF0-BF4E-4CD2-99ED-012EE22126AC}" destId="{E11F1726-FC43-4B4C-8C99-C8FD45286C38}" srcOrd="0" destOrd="0" parTransId="{75B5E64E-8A88-459E-B492-388AC8BABE1A}" sibTransId="{332347DE-0F34-49E8-9F91-88ECFA3033C7}"/>
    <dgm:cxn modelId="{957EC9D7-F99F-DE48-A1B7-76723EFAC318}" type="presOf" srcId="{611CF9AE-EAD7-423E-9E6D-BBE226C74BAC}" destId="{869AA36F-1BDE-CC48-9A8D-813AEB1389F4}" srcOrd="0" destOrd="0" presId="urn:microsoft.com/office/officeart/2005/8/layout/hierarchy2"/>
    <dgm:cxn modelId="{CDE973DC-A0F3-4149-9D33-19F067CF3E45}" type="presOf" srcId="{D197247E-6949-4610-B500-4C8A2C54A889}" destId="{23D4DAEE-875A-CA4B-9E23-BDA248F24583}" srcOrd="1" destOrd="0" presId="urn:microsoft.com/office/officeart/2005/8/layout/hierarchy2"/>
    <dgm:cxn modelId="{05226EE6-67D0-1F4D-B482-90DE48221B24}" type="presOf" srcId="{611CF9AE-EAD7-423E-9E6D-BBE226C74BAC}" destId="{581199BE-2EBA-0F4E-84FE-8A92EFEE255A}" srcOrd="1" destOrd="0" presId="urn:microsoft.com/office/officeart/2005/8/layout/hierarchy2"/>
    <dgm:cxn modelId="{10D3D5EB-9C82-EC40-AF48-E5D59D679A03}" type="presOf" srcId="{6BCBF163-69A0-403C-9F07-579BB439082E}" destId="{47AEEF26-DE65-EF44-B900-E2D38C860A86}" srcOrd="0" destOrd="0" presId="urn:microsoft.com/office/officeart/2005/8/layout/hierarchy2"/>
    <dgm:cxn modelId="{2CF987F4-C119-43CB-9086-DBFC8C845666}" srcId="{E11F1726-FC43-4B4C-8C99-C8FD45286C38}" destId="{6BCBF163-69A0-403C-9F07-579BB439082E}" srcOrd="2" destOrd="0" parTransId="{7FCAB01A-BAAA-4ABA-A70E-1EF0BD6588C9}" sibTransId="{CEEDC6F7-7B2E-41C5-9B86-5D11C712C524}"/>
    <dgm:cxn modelId="{868125FC-C1B1-C547-A2F7-400D917BD321}" type="presOf" srcId="{E11F1726-FC43-4B4C-8C99-C8FD45286C38}" destId="{B627CA81-1478-7743-B1CC-8A66C47E1130}" srcOrd="0" destOrd="0" presId="urn:microsoft.com/office/officeart/2005/8/layout/hierarchy2"/>
    <dgm:cxn modelId="{04B6D3D7-0BA6-7449-8548-AEC8361B8BC2}" type="presParOf" srcId="{3DDC5FE8-3FC2-FA46-B55A-746A65945680}" destId="{845F0147-C366-EE4F-9416-704E609C3D52}" srcOrd="0" destOrd="0" presId="urn:microsoft.com/office/officeart/2005/8/layout/hierarchy2"/>
    <dgm:cxn modelId="{AA918C00-FC5A-A14E-AFF3-BFA36B229430}" type="presParOf" srcId="{845F0147-C366-EE4F-9416-704E609C3D52}" destId="{B627CA81-1478-7743-B1CC-8A66C47E1130}" srcOrd="0" destOrd="0" presId="urn:microsoft.com/office/officeart/2005/8/layout/hierarchy2"/>
    <dgm:cxn modelId="{FF13F5EE-2C66-0B48-8522-F5CF5BBE4AB0}" type="presParOf" srcId="{845F0147-C366-EE4F-9416-704E609C3D52}" destId="{C168D55D-F653-AC46-95F5-EE92B9354F1E}" srcOrd="1" destOrd="0" presId="urn:microsoft.com/office/officeart/2005/8/layout/hierarchy2"/>
    <dgm:cxn modelId="{9C57AD9F-7560-4544-A483-2DD78CD44D1E}" type="presParOf" srcId="{C168D55D-F653-AC46-95F5-EE92B9354F1E}" destId="{E182021F-F829-724C-8942-8C5E96BA5E85}" srcOrd="0" destOrd="0" presId="urn:microsoft.com/office/officeart/2005/8/layout/hierarchy2"/>
    <dgm:cxn modelId="{3A188CB9-E6DA-D546-897D-1DC12E917488}" type="presParOf" srcId="{E182021F-F829-724C-8942-8C5E96BA5E85}" destId="{23D4DAEE-875A-CA4B-9E23-BDA248F24583}" srcOrd="0" destOrd="0" presId="urn:microsoft.com/office/officeart/2005/8/layout/hierarchy2"/>
    <dgm:cxn modelId="{0B9762E4-2BEA-E245-AEBB-4C2D5DF98C5E}" type="presParOf" srcId="{C168D55D-F653-AC46-95F5-EE92B9354F1E}" destId="{F9BFCE26-C9C7-E74F-9CCF-D62C03037008}" srcOrd="1" destOrd="0" presId="urn:microsoft.com/office/officeart/2005/8/layout/hierarchy2"/>
    <dgm:cxn modelId="{E7D2550D-8181-FD48-B2BF-B4042754DE8E}" type="presParOf" srcId="{F9BFCE26-C9C7-E74F-9CCF-D62C03037008}" destId="{44547814-9385-3541-913C-5A913F1CFE5A}" srcOrd="0" destOrd="0" presId="urn:microsoft.com/office/officeart/2005/8/layout/hierarchy2"/>
    <dgm:cxn modelId="{FC35D437-D496-A744-8D75-F27AD9E7ED45}" type="presParOf" srcId="{F9BFCE26-C9C7-E74F-9CCF-D62C03037008}" destId="{441B2E92-6F78-234C-B382-B964F9D1F513}" srcOrd="1" destOrd="0" presId="urn:microsoft.com/office/officeart/2005/8/layout/hierarchy2"/>
    <dgm:cxn modelId="{7AFC37E3-66A6-2B43-B6D1-388E99295330}" type="presParOf" srcId="{C168D55D-F653-AC46-95F5-EE92B9354F1E}" destId="{15DB9A63-A80A-1841-A763-F5A1E37E11F3}" srcOrd="2" destOrd="0" presId="urn:microsoft.com/office/officeart/2005/8/layout/hierarchy2"/>
    <dgm:cxn modelId="{DF49D57C-5C5D-1649-83EE-CF6AF8F34035}" type="presParOf" srcId="{15DB9A63-A80A-1841-A763-F5A1E37E11F3}" destId="{362DA257-66C0-7846-A793-FE102AC5E295}" srcOrd="0" destOrd="0" presId="urn:microsoft.com/office/officeart/2005/8/layout/hierarchy2"/>
    <dgm:cxn modelId="{2641A842-DF73-1543-B13B-02500D2691BB}" type="presParOf" srcId="{C168D55D-F653-AC46-95F5-EE92B9354F1E}" destId="{F6EE529D-8C8C-0748-971A-F17FD116F543}" srcOrd="3" destOrd="0" presId="urn:microsoft.com/office/officeart/2005/8/layout/hierarchy2"/>
    <dgm:cxn modelId="{A343CBC2-914F-3E44-B08B-571237DE0585}" type="presParOf" srcId="{F6EE529D-8C8C-0748-971A-F17FD116F543}" destId="{401F0A78-8F6E-EA41-AC75-6B3941151107}" srcOrd="0" destOrd="0" presId="urn:microsoft.com/office/officeart/2005/8/layout/hierarchy2"/>
    <dgm:cxn modelId="{98F11D30-B6EF-E14C-9568-1838C14D968F}" type="presParOf" srcId="{F6EE529D-8C8C-0748-971A-F17FD116F543}" destId="{BE720BD4-DB71-0D43-AA1D-7C1DAA702A50}" srcOrd="1" destOrd="0" presId="urn:microsoft.com/office/officeart/2005/8/layout/hierarchy2"/>
    <dgm:cxn modelId="{29396AA7-DEF7-0449-A25F-C2E8DA925C9A}" type="presParOf" srcId="{C168D55D-F653-AC46-95F5-EE92B9354F1E}" destId="{B23F34A5-EA27-B14D-B457-3AF401A97878}" srcOrd="4" destOrd="0" presId="urn:microsoft.com/office/officeart/2005/8/layout/hierarchy2"/>
    <dgm:cxn modelId="{BEC048CE-D81B-0145-BC31-84E2B2154577}" type="presParOf" srcId="{B23F34A5-EA27-B14D-B457-3AF401A97878}" destId="{9DB54974-F30B-5B42-BA05-1795C2C0BA43}" srcOrd="0" destOrd="0" presId="urn:microsoft.com/office/officeart/2005/8/layout/hierarchy2"/>
    <dgm:cxn modelId="{05BD5EE6-7353-C247-92F1-F46EC19DB71B}" type="presParOf" srcId="{C168D55D-F653-AC46-95F5-EE92B9354F1E}" destId="{EDF802E5-45F8-B846-AF0E-BC9B1FAB8E57}" srcOrd="5" destOrd="0" presId="urn:microsoft.com/office/officeart/2005/8/layout/hierarchy2"/>
    <dgm:cxn modelId="{325BAB58-E0A8-6442-9421-9109DFB03BF0}" type="presParOf" srcId="{EDF802E5-45F8-B846-AF0E-BC9B1FAB8E57}" destId="{47AEEF26-DE65-EF44-B900-E2D38C860A86}" srcOrd="0" destOrd="0" presId="urn:microsoft.com/office/officeart/2005/8/layout/hierarchy2"/>
    <dgm:cxn modelId="{A2E5944E-F2C7-9D4A-8ADF-7B023B031AA4}" type="presParOf" srcId="{EDF802E5-45F8-B846-AF0E-BC9B1FAB8E57}" destId="{F849EE0F-E085-B041-912D-D8F102CE0AB7}" srcOrd="1" destOrd="0" presId="urn:microsoft.com/office/officeart/2005/8/layout/hierarchy2"/>
    <dgm:cxn modelId="{05B6F709-A22E-0D4D-B830-B3D6C218F80B}" type="presParOf" srcId="{C168D55D-F653-AC46-95F5-EE92B9354F1E}" destId="{869AA36F-1BDE-CC48-9A8D-813AEB1389F4}" srcOrd="6" destOrd="0" presId="urn:microsoft.com/office/officeart/2005/8/layout/hierarchy2"/>
    <dgm:cxn modelId="{FAE857C8-BCE6-7C43-80F0-774FB0553EE0}" type="presParOf" srcId="{869AA36F-1BDE-CC48-9A8D-813AEB1389F4}" destId="{581199BE-2EBA-0F4E-84FE-8A92EFEE255A}" srcOrd="0" destOrd="0" presId="urn:microsoft.com/office/officeart/2005/8/layout/hierarchy2"/>
    <dgm:cxn modelId="{9D18B70D-34E7-0A44-A178-41F32DD5E801}" type="presParOf" srcId="{C168D55D-F653-AC46-95F5-EE92B9354F1E}" destId="{BD346062-E5F2-C244-A1AE-157072E629C2}" srcOrd="7" destOrd="0" presId="urn:microsoft.com/office/officeart/2005/8/layout/hierarchy2"/>
    <dgm:cxn modelId="{772A6548-F426-6240-8935-749F422EBD90}" type="presParOf" srcId="{BD346062-E5F2-C244-A1AE-157072E629C2}" destId="{4B71A753-F883-1140-8837-44F212C5719E}" srcOrd="0" destOrd="0" presId="urn:microsoft.com/office/officeart/2005/8/layout/hierarchy2"/>
    <dgm:cxn modelId="{71BA8C37-66DE-E646-A97E-F897DC78F0CF}" type="presParOf" srcId="{BD346062-E5F2-C244-A1AE-157072E629C2}" destId="{A42CA86B-AA67-9546-B592-24EDFD0E3FD8}"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EB4904-7BA9-467E-927A-94A151E39467}" type="doc">
      <dgm:prSet loTypeId="urn:microsoft.com/office/officeart/2005/8/layout/hList1" loCatId="list" qsTypeId="urn:microsoft.com/office/officeart/2005/8/quickstyle/3d1" qsCatId="3D" csTypeId="urn:microsoft.com/office/officeart/2005/8/colors/accent0_3" csCatId="mainScheme" phldr="1"/>
      <dgm:spPr/>
      <dgm:t>
        <a:bodyPr/>
        <a:lstStyle/>
        <a:p>
          <a:endParaRPr lang="en-US"/>
        </a:p>
      </dgm:t>
    </dgm:pt>
    <dgm:pt modelId="{7AE83714-6BAB-476D-B117-F58F29024D8F}">
      <dgm:prSet/>
      <dgm:spPr/>
      <dgm:t>
        <a:bodyPr/>
        <a:lstStyle/>
        <a:p>
          <a:r>
            <a:rPr lang="en-US"/>
            <a:t>Stop Words</a:t>
          </a:r>
        </a:p>
      </dgm:t>
    </dgm:pt>
    <dgm:pt modelId="{2046C690-06F5-4534-B6CB-76227D43F89F}" type="parTrans" cxnId="{E0EF0E20-BB76-46CE-B2BF-E6CD6951EC61}">
      <dgm:prSet/>
      <dgm:spPr/>
      <dgm:t>
        <a:bodyPr/>
        <a:lstStyle/>
        <a:p>
          <a:endParaRPr lang="en-US"/>
        </a:p>
      </dgm:t>
    </dgm:pt>
    <dgm:pt modelId="{EE62FD28-CA19-4F68-A22A-359D695ADDAB}" type="sibTrans" cxnId="{E0EF0E20-BB76-46CE-B2BF-E6CD6951EC61}">
      <dgm:prSet/>
      <dgm:spPr/>
      <dgm:t>
        <a:bodyPr/>
        <a:lstStyle/>
        <a:p>
          <a:endParaRPr lang="en-US"/>
        </a:p>
      </dgm:t>
    </dgm:pt>
    <dgm:pt modelId="{13FC68A0-1ACC-4772-9207-94D9AF62D2CD}">
      <dgm:prSet/>
      <dgm:spPr/>
      <dgm:t>
        <a:bodyPr/>
        <a:lstStyle/>
        <a:p>
          <a:r>
            <a:rPr lang="el-GR"/>
            <a:t>Εξαιρετικά κοινές λέξεις που έχουν μικρή αξία για την έννοια ενός κειμένου</a:t>
          </a:r>
          <a:endParaRPr lang="en-US"/>
        </a:p>
      </dgm:t>
    </dgm:pt>
    <dgm:pt modelId="{2C3F6132-F36D-4135-BE23-1D2EF1FF2A9B}" type="parTrans" cxnId="{6D164134-A9EB-48D6-8DEF-06CAFA77FF29}">
      <dgm:prSet/>
      <dgm:spPr/>
      <dgm:t>
        <a:bodyPr/>
        <a:lstStyle/>
        <a:p>
          <a:endParaRPr lang="en-US"/>
        </a:p>
      </dgm:t>
    </dgm:pt>
    <dgm:pt modelId="{CAE37711-C4BD-48E9-BCCB-3938E9CFFE1D}" type="sibTrans" cxnId="{6D164134-A9EB-48D6-8DEF-06CAFA77FF29}">
      <dgm:prSet/>
      <dgm:spPr/>
      <dgm:t>
        <a:bodyPr/>
        <a:lstStyle/>
        <a:p>
          <a:endParaRPr lang="en-US"/>
        </a:p>
      </dgm:t>
    </dgm:pt>
    <dgm:pt modelId="{B0F25B9E-2DBE-4BC5-927D-36C67FB4F11A}">
      <dgm:prSet/>
      <dgm:spPr/>
      <dgm:t>
        <a:bodyPr/>
        <a:lstStyle/>
        <a:p>
          <a:r>
            <a:rPr lang="el-GR"/>
            <a:t>Οποιαδήποτε ομάδα λέξεων μπορεί να επιλεγεί ως </a:t>
          </a:r>
          <a:r>
            <a:rPr lang="en-US"/>
            <a:t>stop words </a:t>
          </a:r>
          <a:r>
            <a:rPr lang="el-GR"/>
            <a:t>για ένα δεδομένο πρόβλημα</a:t>
          </a:r>
          <a:endParaRPr lang="en-US"/>
        </a:p>
      </dgm:t>
    </dgm:pt>
    <dgm:pt modelId="{795394D5-E1EC-4EF2-B09F-67692E39317E}" type="parTrans" cxnId="{2A23E410-AB8E-45F6-92E0-496FEF73E8CC}">
      <dgm:prSet/>
      <dgm:spPr/>
      <dgm:t>
        <a:bodyPr/>
        <a:lstStyle/>
        <a:p>
          <a:endParaRPr lang="en-US"/>
        </a:p>
      </dgm:t>
    </dgm:pt>
    <dgm:pt modelId="{07A6DFF0-FBA3-4558-8C6B-EA3427448EDE}" type="sibTrans" cxnId="{2A23E410-AB8E-45F6-92E0-496FEF73E8CC}">
      <dgm:prSet/>
      <dgm:spPr/>
      <dgm:t>
        <a:bodyPr/>
        <a:lstStyle/>
        <a:p>
          <a:endParaRPr lang="en-US"/>
        </a:p>
      </dgm:t>
    </dgm:pt>
    <dgm:pt modelId="{8B4EB435-60B0-47FF-91CE-B61536ACAA25}">
      <dgm:prSet/>
      <dgm:spPr/>
      <dgm:t>
        <a:bodyPr/>
        <a:lstStyle/>
        <a:p>
          <a:r>
            <a:rPr lang="en-US"/>
            <a:t>Lemmatization</a:t>
          </a:r>
        </a:p>
      </dgm:t>
    </dgm:pt>
    <dgm:pt modelId="{0C059D3F-88FA-46C5-BA45-A9761E8EB60F}" type="parTrans" cxnId="{1D212F92-7B23-4540-8EA5-6364F806B292}">
      <dgm:prSet/>
      <dgm:spPr/>
      <dgm:t>
        <a:bodyPr/>
        <a:lstStyle/>
        <a:p>
          <a:endParaRPr lang="en-US"/>
        </a:p>
      </dgm:t>
    </dgm:pt>
    <dgm:pt modelId="{D0BB6E02-C5E3-4EFA-93DA-3E1697B986C4}" type="sibTrans" cxnId="{1D212F92-7B23-4540-8EA5-6364F806B292}">
      <dgm:prSet/>
      <dgm:spPr/>
      <dgm:t>
        <a:bodyPr/>
        <a:lstStyle/>
        <a:p>
          <a:endParaRPr lang="en-US"/>
        </a:p>
      </dgm:t>
    </dgm:pt>
    <dgm:pt modelId="{74C81B66-3751-4951-9B92-13C042696265}">
      <dgm:prSet/>
      <dgm:spPr/>
      <dgm:t>
        <a:bodyPr/>
        <a:lstStyle/>
        <a:p>
          <a:r>
            <a:rPr lang="el-GR"/>
            <a:t>Λέξεις εμφανίζονται σε διάφορες μορφές, π.χ. γράφω, έγραφα, έγραψαν. Βασική μορφή λεξικού ονομάζεται λήμμα.</a:t>
          </a:r>
          <a:endParaRPr lang="en-US"/>
        </a:p>
      </dgm:t>
    </dgm:pt>
    <dgm:pt modelId="{E709FBD2-DF67-4710-89A4-04EBC1FE3DA6}" type="parTrans" cxnId="{7ACF1D81-D288-460C-BA35-30233E195EA7}">
      <dgm:prSet/>
      <dgm:spPr/>
      <dgm:t>
        <a:bodyPr/>
        <a:lstStyle/>
        <a:p>
          <a:endParaRPr lang="en-US"/>
        </a:p>
      </dgm:t>
    </dgm:pt>
    <dgm:pt modelId="{E0F4BDC0-BDD1-4630-8345-EDFCBD86DB95}" type="sibTrans" cxnId="{7ACF1D81-D288-460C-BA35-30233E195EA7}">
      <dgm:prSet/>
      <dgm:spPr/>
      <dgm:t>
        <a:bodyPr/>
        <a:lstStyle/>
        <a:p>
          <a:endParaRPr lang="en-US"/>
        </a:p>
      </dgm:t>
    </dgm:pt>
    <dgm:pt modelId="{DDBE0777-D0D9-4D42-9E0B-A4EC24D8428A}">
      <dgm:prSet/>
      <dgm:spPr/>
      <dgm:t>
        <a:bodyPr/>
        <a:lstStyle/>
        <a:p>
          <a:r>
            <a:rPr lang="el-GR" dirty="0" err="1"/>
            <a:t>Λημματισμός</a:t>
          </a:r>
          <a:r>
            <a:rPr lang="el-GR" dirty="0"/>
            <a:t> (</a:t>
          </a:r>
          <a:r>
            <a:rPr lang="en-US" dirty="0"/>
            <a:t>Lemmatization) </a:t>
          </a:r>
          <a:r>
            <a:rPr lang="el-GR" dirty="0"/>
            <a:t>είναι η διαδικασία ομαδοποίησης των παραμορφωμένων μορφών μιας λέξης ώστε να μπορούν να αναλυθούν ως ένα μόνο στοιχείο, που προσδιορίζεται από το λήμμα της λέξης ή την μορφή λεξικού.</a:t>
          </a:r>
          <a:r>
            <a:rPr lang="en-US" dirty="0"/>
            <a:t> </a:t>
          </a:r>
        </a:p>
      </dgm:t>
    </dgm:pt>
    <dgm:pt modelId="{681C47FD-E562-4707-BC74-CBA9E666B891}" type="parTrans" cxnId="{4F9007DF-FEAF-4341-90F8-F7DBC0476096}">
      <dgm:prSet/>
      <dgm:spPr/>
      <dgm:t>
        <a:bodyPr/>
        <a:lstStyle/>
        <a:p>
          <a:endParaRPr lang="en-US"/>
        </a:p>
      </dgm:t>
    </dgm:pt>
    <dgm:pt modelId="{FAB3E4B4-24E2-41C5-A956-D8B19C5DB087}" type="sibTrans" cxnId="{4F9007DF-FEAF-4341-90F8-F7DBC0476096}">
      <dgm:prSet/>
      <dgm:spPr/>
      <dgm:t>
        <a:bodyPr/>
        <a:lstStyle/>
        <a:p>
          <a:endParaRPr lang="en-US"/>
        </a:p>
      </dgm:t>
    </dgm:pt>
    <dgm:pt modelId="{35CD87D7-B216-CE46-93F8-9ACE52998281}" type="pres">
      <dgm:prSet presAssocID="{FFEB4904-7BA9-467E-927A-94A151E39467}" presName="Name0" presStyleCnt="0">
        <dgm:presLayoutVars>
          <dgm:dir/>
          <dgm:animLvl val="lvl"/>
          <dgm:resizeHandles val="exact"/>
        </dgm:presLayoutVars>
      </dgm:prSet>
      <dgm:spPr/>
    </dgm:pt>
    <dgm:pt modelId="{3B6CC71A-1344-5B4C-AAF3-17DB670509CF}" type="pres">
      <dgm:prSet presAssocID="{7AE83714-6BAB-476D-B117-F58F29024D8F}" presName="composite" presStyleCnt="0"/>
      <dgm:spPr/>
    </dgm:pt>
    <dgm:pt modelId="{BAAFDE0F-EBE8-6E40-802B-40F3DA7DF304}" type="pres">
      <dgm:prSet presAssocID="{7AE83714-6BAB-476D-B117-F58F29024D8F}" presName="parTx" presStyleLbl="alignNode1" presStyleIdx="0" presStyleCnt="2">
        <dgm:presLayoutVars>
          <dgm:chMax val="0"/>
          <dgm:chPref val="0"/>
          <dgm:bulletEnabled val="1"/>
        </dgm:presLayoutVars>
      </dgm:prSet>
      <dgm:spPr/>
    </dgm:pt>
    <dgm:pt modelId="{054A3BEE-0D31-C846-9268-021747042EFF}" type="pres">
      <dgm:prSet presAssocID="{7AE83714-6BAB-476D-B117-F58F29024D8F}" presName="desTx" presStyleLbl="alignAccFollowNode1" presStyleIdx="0" presStyleCnt="2">
        <dgm:presLayoutVars>
          <dgm:bulletEnabled val="1"/>
        </dgm:presLayoutVars>
      </dgm:prSet>
      <dgm:spPr/>
    </dgm:pt>
    <dgm:pt modelId="{B831ACAE-1DF3-C64D-84E2-2325C7716914}" type="pres">
      <dgm:prSet presAssocID="{EE62FD28-CA19-4F68-A22A-359D695ADDAB}" presName="space" presStyleCnt="0"/>
      <dgm:spPr/>
    </dgm:pt>
    <dgm:pt modelId="{7B5D12A5-FCD3-354B-9ECF-80F3E453FEFA}" type="pres">
      <dgm:prSet presAssocID="{8B4EB435-60B0-47FF-91CE-B61536ACAA25}" presName="composite" presStyleCnt="0"/>
      <dgm:spPr/>
    </dgm:pt>
    <dgm:pt modelId="{DC11F467-4FEE-D045-B31D-4E1A92DDC887}" type="pres">
      <dgm:prSet presAssocID="{8B4EB435-60B0-47FF-91CE-B61536ACAA25}" presName="parTx" presStyleLbl="alignNode1" presStyleIdx="1" presStyleCnt="2">
        <dgm:presLayoutVars>
          <dgm:chMax val="0"/>
          <dgm:chPref val="0"/>
          <dgm:bulletEnabled val="1"/>
        </dgm:presLayoutVars>
      </dgm:prSet>
      <dgm:spPr/>
    </dgm:pt>
    <dgm:pt modelId="{46AB5E4F-4084-F343-92DD-81EE26689F56}" type="pres">
      <dgm:prSet presAssocID="{8B4EB435-60B0-47FF-91CE-B61536ACAA25}" presName="desTx" presStyleLbl="alignAccFollowNode1" presStyleIdx="1" presStyleCnt="2">
        <dgm:presLayoutVars>
          <dgm:bulletEnabled val="1"/>
        </dgm:presLayoutVars>
      </dgm:prSet>
      <dgm:spPr/>
    </dgm:pt>
  </dgm:ptLst>
  <dgm:cxnLst>
    <dgm:cxn modelId="{A3D0F708-2FC8-8B4B-A6D3-AFC319BB2314}" type="presOf" srcId="{DDBE0777-D0D9-4D42-9E0B-A4EC24D8428A}" destId="{46AB5E4F-4084-F343-92DD-81EE26689F56}" srcOrd="0" destOrd="1" presId="urn:microsoft.com/office/officeart/2005/8/layout/hList1"/>
    <dgm:cxn modelId="{2A23E410-AB8E-45F6-92E0-496FEF73E8CC}" srcId="{7AE83714-6BAB-476D-B117-F58F29024D8F}" destId="{B0F25B9E-2DBE-4BC5-927D-36C67FB4F11A}" srcOrd="1" destOrd="0" parTransId="{795394D5-E1EC-4EF2-B09F-67692E39317E}" sibTransId="{07A6DFF0-FBA3-4558-8C6B-EA3427448EDE}"/>
    <dgm:cxn modelId="{E0EF0E20-BB76-46CE-B2BF-E6CD6951EC61}" srcId="{FFEB4904-7BA9-467E-927A-94A151E39467}" destId="{7AE83714-6BAB-476D-B117-F58F29024D8F}" srcOrd="0" destOrd="0" parTransId="{2046C690-06F5-4534-B6CB-76227D43F89F}" sibTransId="{EE62FD28-CA19-4F68-A22A-359D695ADDAB}"/>
    <dgm:cxn modelId="{32515822-B67F-DC4D-B29F-5EAD0B183E16}" type="presOf" srcId="{7AE83714-6BAB-476D-B117-F58F29024D8F}" destId="{BAAFDE0F-EBE8-6E40-802B-40F3DA7DF304}" srcOrd="0" destOrd="0" presId="urn:microsoft.com/office/officeart/2005/8/layout/hList1"/>
    <dgm:cxn modelId="{603BB129-A434-8B45-BC86-C843A8F35C04}" type="presOf" srcId="{8B4EB435-60B0-47FF-91CE-B61536ACAA25}" destId="{DC11F467-4FEE-D045-B31D-4E1A92DDC887}" srcOrd="0" destOrd="0" presId="urn:microsoft.com/office/officeart/2005/8/layout/hList1"/>
    <dgm:cxn modelId="{6D164134-A9EB-48D6-8DEF-06CAFA77FF29}" srcId="{7AE83714-6BAB-476D-B117-F58F29024D8F}" destId="{13FC68A0-1ACC-4772-9207-94D9AF62D2CD}" srcOrd="0" destOrd="0" parTransId="{2C3F6132-F36D-4135-BE23-1D2EF1FF2A9B}" sibTransId="{CAE37711-C4BD-48E9-BCCB-3938E9CFFE1D}"/>
    <dgm:cxn modelId="{205E3552-BF47-1444-80F8-88B72CA4102E}" type="presOf" srcId="{74C81B66-3751-4951-9B92-13C042696265}" destId="{46AB5E4F-4084-F343-92DD-81EE26689F56}" srcOrd="0" destOrd="0" presId="urn:microsoft.com/office/officeart/2005/8/layout/hList1"/>
    <dgm:cxn modelId="{7ACF1D81-D288-460C-BA35-30233E195EA7}" srcId="{8B4EB435-60B0-47FF-91CE-B61536ACAA25}" destId="{74C81B66-3751-4951-9B92-13C042696265}" srcOrd="0" destOrd="0" parTransId="{E709FBD2-DF67-4710-89A4-04EBC1FE3DA6}" sibTransId="{E0F4BDC0-BDD1-4630-8345-EDFCBD86DB95}"/>
    <dgm:cxn modelId="{CE3D108C-C10A-4446-A9D2-2DA06B252F76}" type="presOf" srcId="{13FC68A0-1ACC-4772-9207-94D9AF62D2CD}" destId="{054A3BEE-0D31-C846-9268-021747042EFF}" srcOrd="0" destOrd="0" presId="urn:microsoft.com/office/officeart/2005/8/layout/hList1"/>
    <dgm:cxn modelId="{1D212F92-7B23-4540-8EA5-6364F806B292}" srcId="{FFEB4904-7BA9-467E-927A-94A151E39467}" destId="{8B4EB435-60B0-47FF-91CE-B61536ACAA25}" srcOrd="1" destOrd="0" parTransId="{0C059D3F-88FA-46C5-BA45-A9761E8EB60F}" sibTransId="{D0BB6E02-C5E3-4EFA-93DA-3E1697B986C4}"/>
    <dgm:cxn modelId="{1DBE6AAC-A0B2-8344-B824-5CC7A0BE84B5}" type="presOf" srcId="{FFEB4904-7BA9-467E-927A-94A151E39467}" destId="{35CD87D7-B216-CE46-93F8-9ACE52998281}" srcOrd="0" destOrd="0" presId="urn:microsoft.com/office/officeart/2005/8/layout/hList1"/>
    <dgm:cxn modelId="{4F9007DF-FEAF-4341-90F8-F7DBC0476096}" srcId="{8B4EB435-60B0-47FF-91CE-B61536ACAA25}" destId="{DDBE0777-D0D9-4D42-9E0B-A4EC24D8428A}" srcOrd="1" destOrd="0" parTransId="{681C47FD-E562-4707-BC74-CBA9E666B891}" sibTransId="{FAB3E4B4-24E2-41C5-A956-D8B19C5DB087}"/>
    <dgm:cxn modelId="{1A0749F1-F0D0-2E41-8876-7064E836A31C}" type="presOf" srcId="{B0F25B9E-2DBE-4BC5-927D-36C67FB4F11A}" destId="{054A3BEE-0D31-C846-9268-021747042EFF}" srcOrd="0" destOrd="1" presId="urn:microsoft.com/office/officeart/2005/8/layout/hList1"/>
    <dgm:cxn modelId="{9A62944C-7E4A-1C48-83DF-7120C1FF4CCA}" type="presParOf" srcId="{35CD87D7-B216-CE46-93F8-9ACE52998281}" destId="{3B6CC71A-1344-5B4C-AAF3-17DB670509CF}" srcOrd="0" destOrd="0" presId="urn:microsoft.com/office/officeart/2005/8/layout/hList1"/>
    <dgm:cxn modelId="{33110891-60C6-704F-ADFB-7476173B560C}" type="presParOf" srcId="{3B6CC71A-1344-5B4C-AAF3-17DB670509CF}" destId="{BAAFDE0F-EBE8-6E40-802B-40F3DA7DF304}" srcOrd="0" destOrd="0" presId="urn:microsoft.com/office/officeart/2005/8/layout/hList1"/>
    <dgm:cxn modelId="{80614288-E5F7-0740-953A-0B5D8D890753}" type="presParOf" srcId="{3B6CC71A-1344-5B4C-AAF3-17DB670509CF}" destId="{054A3BEE-0D31-C846-9268-021747042EFF}" srcOrd="1" destOrd="0" presId="urn:microsoft.com/office/officeart/2005/8/layout/hList1"/>
    <dgm:cxn modelId="{E7F79497-8521-3B4E-ACAD-F9B86A258FDF}" type="presParOf" srcId="{35CD87D7-B216-CE46-93F8-9ACE52998281}" destId="{B831ACAE-1DF3-C64D-84E2-2325C7716914}" srcOrd="1" destOrd="0" presId="urn:microsoft.com/office/officeart/2005/8/layout/hList1"/>
    <dgm:cxn modelId="{D8BFD3D2-2702-5A41-9A29-A1A774D0A105}" type="presParOf" srcId="{35CD87D7-B216-CE46-93F8-9ACE52998281}" destId="{7B5D12A5-FCD3-354B-9ECF-80F3E453FEFA}" srcOrd="2" destOrd="0" presId="urn:microsoft.com/office/officeart/2005/8/layout/hList1"/>
    <dgm:cxn modelId="{8A9D55FD-2EA6-CB47-8802-0494523253E2}" type="presParOf" srcId="{7B5D12A5-FCD3-354B-9ECF-80F3E453FEFA}" destId="{DC11F467-4FEE-D045-B31D-4E1A92DDC887}" srcOrd="0" destOrd="0" presId="urn:microsoft.com/office/officeart/2005/8/layout/hList1"/>
    <dgm:cxn modelId="{7AD41664-3AFE-7349-8D09-B8C679FCC570}" type="presParOf" srcId="{7B5D12A5-FCD3-354B-9ECF-80F3E453FEFA}" destId="{46AB5E4F-4084-F343-92DD-81EE26689F5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4C36A9-3464-431E-9791-C3D861FA76C1}" type="doc">
      <dgm:prSet loTypeId="urn:microsoft.com/office/officeart/2005/8/layout/process4" loCatId="process" qsTypeId="urn:microsoft.com/office/officeart/2005/8/quickstyle/3d1" qsCatId="3D" csTypeId="urn:microsoft.com/office/officeart/2005/8/colors/accent0_3" csCatId="mainScheme"/>
      <dgm:spPr/>
      <dgm:t>
        <a:bodyPr/>
        <a:lstStyle/>
        <a:p>
          <a:endParaRPr lang="en-US"/>
        </a:p>
      </dgm:t>
    </dgm:pt>
    <dgm:pt modelId="{1C5E3ECE-BB6E-4EC1-9519-F12E503564E3}">
      <dgm:prSet/>
      <dgm:spPr/>
      <dgm:t>
        <a:bodyPr/>
        <a:lstStyle/>
        <a:p>
          <a:r>
            <a:rPr lang="el-GR" dirty="0"/>
            <a:t>Επιτρέπουν την αλληλεπίδραση με το </a:t>
          </a:r>
          <a:r>
            <a:rPr lang="en-US" dirty="0"/>
            <a:t>Twitter </a:t>
          </a:r>
          <a:r>
            <a:rPr lang="el-GR" dirty="0"/>
            <a:t>προγραμματιστικά</a:t>
          </a:r>
          <a:endParaRPr lang="en-US" dirty="0"/>
        </a:p>
      </dgm:t>
    </dgm:pt>
    <dgm:pt modelId="{873186EC-45A3-40AC-95BB-4CBD34164A90}" type="parTrans" cxnId="{5732FF29-D983-4B78-83FB-29E70C6EF5A7}">
      <dgm:prSet/>
      <dgm:spPr/>
      <dgm:t>
        <a:bodyPr/>
        <a:lstStyle/>
        <a:p>
          <a:endParaRPr lang="en-US"/>
        </a:p>
      </dgm:t>
    </dgm:pt>
    <dgm:pt modelId="{84CA8EF1-B376-4255-889F-1E7823D21401}" type="sibTrans" cxnId="{5732FF29-D983-4B78-83FB-29E70C6EF5A7}">
      <dgm:prSet/>
      <dgm:spPr/>
      <dgm:t>
        <a:bodyPr/>
        <a:lstStyle/>
        <a:p>
          <a:endParaRPr lang="en-US"/>
        </a:p>
      </dgm:t>
    </dgm:pt>
    <dgm:pt modelId="{3C270F11-440B-4C70-A7C1-1EE4257EC20F}">
      <dgm:prSet/>
      <dgm:spPr/>
      <dgm:t>
        <a:bodyPr/>
        <a:lstStyle/>
        <a:p>
          <a:r>
            <a:rPr lang="el-GR"/>
            <a:t>Πέντε βασικές κατηγορίες τελικών σημείων:</a:t>
          </a:r>
          <a:endParaRPr lang="en-US"/>
        </a:p>
      </dgm:t>
    </dgm:pt>
    <dgm:pt modelId="{CC246E14-B20D-4E7A-AA07-F18B19CB4498}" type="parTrans" cxnId="{52F62CB1-25BC-403B-85D8-1E2DB7C01383}">
      <dgm:prSet/>
      <dgm:spPr/>
      <dgm:t>
        <a:bodyPr/>
        <a:lstStyle/>
        <a:p>
          <a:endParaRPr lang="en-US"/>
        </a:p>
      </dgm:t>
    </dgm:pt>
    <dgm:pt modelId="{613C8B85-00E2-44C7-94A1-AE5905A9D703}" type="sibTrans" cxnId="{52F62CB1-25BC-403B-85D8-1E2DB7C01383}">
      <dgm:prSet/>
      <dgm:spPr/>
      <dgm:t>
        <a:bodyPr/>
        <a:lstStyle/>
        <a:p>
          <a:endParaRPr lang="en-US"/>
        </a:p>
      </dgm:t>
    </dgm:pt>
    <dgm:pt modelId="{30FB79CB-CA18-4C7D-B639-3039A8015EAC}">
      <dgm:prSet/>
      <dgm:spPr/>
      <dgm:t>
        <a:bodyPr/>
        <a:lstStyle/>
        <a:p>
          <a:r>
            <a:rPr lang="el-GR"/>
            <a:t>Λογαριασμοί και χρήστες</a:t>
          </a:r>
          <a:endParaRPr lang="en-US"/>
        </a:p>
      </dgm:t>
    </dgm:pt>
    <dgm:pt modelId="{6FA9C2FB-A10E-41FB-B35E-872A953CA3D8}" type="parTrans" cxnId="{285841FE-860A-4354-A875-F73AFB1E29AC}">
      <dgm:prSet/>
      <dgm:spPr/>
      <dgm:t>
        <a:bodyPr/>
        <a:lstStyle/>
        <a:p>
          <a:endParaRPr lang="en-US"/>
        </a:p>
      </dgm:t>
    </dgm:pt>
    <dgm:pt modelId="{E53901D2-DE84-4E6B-97A9-2F2B4F737EC2}" type="sibTrans" cxnId="{285841FE-860A-4354-A875-F73AFB1E29AC}">
      <dgm:prSet/>
      <dgm:spPr/>
      <dgm:t>
        <a:bodyPr/>
        <a:lstStyle/>
        <a:p>
          <a:endParaRPr lang="en-US"/>
        </a:p>
      </dgm:t>
    </dgm:pt>
    <dgm:pt modelId="{9B54D46B-D0EF-43CF-B852-5BE078A0DF5E}">
      <dgm:prSet/>
      <dgm:spPr/>
      <dgm:t>
        <a:bodyPr/>
        <a:lstStyle/>
        <a:p>
          <a:r>
            <a:rPr lang="en-US"/>
            <a:t>Tweets </a:t>
          </a:r>
          <a:r>
            <a:rPr lang="el-GR"/>
            <a:t>και </a:t>
          </a:r>
          <a:r>
            <a:rPr lang="en-US"/>
            <a:t>replies</a:t>
          </a:r>
        </a:p>
      </dgm:t>
    </dgm:pt>
    <dgm:pt modelId="{4EC6B5A1-AD7C-4854-B3D9-6CABF3BA5344}" type="parTrans" cxnId="{E670A3D1-76E2-42BC-B4F4-5F9DF29704A1}">
      <dgm:prSet/>
      <dgm:spPr/>
      <dgm:t>
        <a:bodyPr/>
        <a:lstStyle/>
        <a:p>
          <a:endParaRPr lang="en-US"/>
        </a:p>
      </dgm:t>
    </dgm:pt>
    <dgm:pt modelId="{F80A22BC-8ED0-4E84-8B68-ED076C7B917E}" type="sibTrans" cxnId="{E670A3D1-76E2-42BC-B4F4-5F9DF29704A1}">
      <dgm:prSet/>
      <dgm:spPr/>
      <dgm:t>
        <a:bodyPr/>
        <a:lstStyle/>
        <a:p>
          <a:endParaRPr lang="en-US"/>
        </a:p>
      </dgm:t>
    </dgm:pt>
    <dgm:pt modelId="{9FAA3845-B51E-4416-BCA5-B177861E4D55}">
      <dgm:prSet/>
      <dgm:spPr/>
      <dgm:t>
        <a:bodyPr/>
        <a:lstStyle/>
        <a:p>
          <a:r>
            <a:rPr lang="en-US"/>
            <a:t>Direct Messages</a:t>
          </a:r>
        </a:p>
      </dgm:t>
    </dgm:pt>
    <dgm:pt modelId="{9A797BAE-7AF4-4975-99EA-441029C80D59}" type="parTrans" cxnId="{0C72F44C-A86F-4459-85D0-51CA02A26325}">
      <dgm:prSet/>
      <dgm:spPr/>
      <dgm:t>
        <a:bodyPr/>
        <a:lstStyle/>
        <a:p>
          <a:endParaRPr lang="en-US"/>
        </a:p>
      </dgm:t>
    </dgm:pt>
    <dgm:pt modelId="{99F691CE-29CA-4340-AB2D-06F6BAC0A41F}" type="sibTrans" cxnId="{0C72F44C-A86F-4459-85D0-51CA02A26325}">
      <dgm:prSet/>
      <dgm:spPr/>
      <dgm:t>
        <a:bodyPr/>
        <a:lstStyle/>
        <a:p>
          <a:endParaRPr lang="en-US"/>
        </a:p>
      </dgm:t>
    </dgm:pt>
    <dgm:pt modelId="{4CA297D2-AD83-4A9F-B8A2-98B968A5F832}">
      <dgm:prSet/>
      <dgm:spPr/>
      <dgm:t>
        <a:bodyPr/>
        <a:lstStyle/>
        <a:p>
          <a:r>
            <a:rPr lang="en-US"/>
            <a:t>Ads</a:t>
          </a:r>
        </a:p>
      </dgm:t>
    </dgm:pt>
    <dgm:pt modelId="{D73AF0CF-7EF1-43F2-B0A7-1032BD000E89}" type="parTrans" cxnId="{479A8120-947E-480D-9E72-E2D66855D0FA}">
      <dgm:prSet/>
      <dgm:spPr/>
      <dgm:t>
        <a:bodyPr/>
        <a:lstStyle/>
        <a:p>
          <a:endParaRPr lang="en-US"/>
        </a:p>
      </dgm:t>
    </dgm:pt>
    <dgm:pt modelId="{CE4FF27F-91F5-46AE-B851-A37BA8661E3E}" type="sibTrans" cxnId="{479A8120-947E-480D-9E72-E2D66855D0FA}">
      <dgm:prSet/>
      <dgm:spPr/>
      <dgm:t>
        <a:bodyPr/>
        <a:lstStyle/>
        <a:p>
          <a:endParaRPr lang="en-US"/>
        </a:p>
      </dgm:t>
    </dgm:pt>
    <dgm:pt modelId="{38DCA841-A4DA-4C17-9931-FC9BA03912C6}">
      <dgm:prSet/>
      <dgm:spPr/>
      <dgm:t>
        <a:bodyPr/>
        <a:lstStyle/>
        <a:p>
          <a:r>
            <a:rPr lang="el-GR"/>
            <a:t>Εργαλεία εκδότη και </a:t>
          </a:r>
          <a:r>
            <a:rPr lang="en-US"/>
            <a:t>SDK</a:t>
          </a:r>
          <a:r>
            <a:rPr lang="el-GR"/>
            <a:t> </a:t>
          </a:r>
          <a:endParaRPr lang="en-US"/>
        </a:p>
      </dgm:t>
    </dgm:pt>
    <dgm:pt modelId="{21AF6F33-5783-4EEF-BD3A-048DE8F3EC20}" type="parTrans" cxnId="{1522485F-A306-41EF-8347-4467FC237A41}">
      <dgm:prSet/>
      <dgm:spPr/>
      <dgm:t>
        <a:bodyPr/>
        <a:lstStyle/>
        <a:p>
          <a:endParaRPr lang="en-US"/>
        </a:p>
      </dgm:t>
    </dgm:pt>
    <dgm:pt modelId="{6B9974D5-DDA7-4937-AB4C-1653EBB79923}" type="sibTrans" cxnId="{1522485F-A306-41EF-8347-4467FC237A41}">
      <dgm:prSet/>
      <dgm:spPr/>
      <dgm:t>
        <a:bodyPr/>
        <a:lstStyle/>
        <a:p>
          <a:endParaRPr lang="en-US"/>
        </a:p>
      </dgm:t>
    </dgm:pt>
    <dgm:pt modelId="{EBD771C5-0CAB-FE4A-8B14-856C62D2DE5D}" type="pres">
      <dgm:prSet presAssocID="{E14C36A9-3464-431E-9791-C3D861FA76C1}" presName="Name0" presStyleCnt="0">
        <dgm:presLayoutVars>
          <dgm:dir/>
          <dgm:animLvl val="lvl"/>
          <dgm:resizeHandles val="exact"/>
        </dgm:presLayoutVars>
      </dgm:prSet>
      <dgm:spPr/>
    </dgm:pt>
    <dgm:pt modelId="{B4810917-454E-5049-9700-2B0C5D9D1A58}" type="pres">
      <dgm:prSet presAssocID="{3C270F11-440B-4C70-A7C1-1EE4257EC20F}" presName="boxAndChildren" presStyleCnt="0"/>
      <dgm:spPr/>
    </dgm:pt>
    <dgm:pt modelId="{8C8C1275-C343-4E41-AFAA-F50E7336F322}" type="pres">
      <dgm:prSet presAssocID="{3C270F11-440B-4C70-A7C1-1EE4257EC20F}" presName="parentTextBox" presStyleLbl="node1" presStyleIdx="0" presStyleCnt="2"/>
      <dgm:spPr/>
    </dgm:pt>
    <dgm:pt modelId="{6BD3A4B8-2F91-144B-A207-83D0F29289B3}" type="pres">
      <dgm:prSet presAssocID="{3C270F11-440B-4C70-A7C1-1EE4257EC20F}" presName="entireBox" presStyleLbl="node1" presStyleIdx="0" presStyleCnt="2"/>
      <dgm:spPr/>
    </dgm:pt>
    <dgm:pt modelId="{8D564153-E67C-1749-9195-BEDA36F74E99}" type="pres">
      <dgm:prSet presAssocID="{3C270F11-440B-4C70-A7C1-1EE4257EC20F}" presName="descendantBox" presStyleCnt="0"/>
      <dgm:spPr/>
    </dgm:pt>
    <dgm:pt modelId="{E2154C54-7774-F447-91E6-26E686B0C7A8}" type="pres">
      <dgm:prSet presAssocID="{30FB79CB-CA18-4C7D-B639-3039A8015EAC}" presName="childTextBox" presStyleLbl="fgAccFollowNode1" presStyleIdx="0" presStyleCnt="5">
        <dgm:presLayoutVars>
          <dgm:bulletEnabled val="1"/>
        </dgm:presLayoutVars>
      </dgm:prSet>
      <dgm:spPr/>
    </dgm:pt>
    <dgm:pt modelId="{F13EB01D-D655-6C4F-BF33-7B3595B4F4BE}" type="pres">
      <dgm:prSet presAssocID="{9B54D46B-D0EF-43CF-B852-5BE078A0DF5E}" presName="childTextBox" presStyleLbl="fgAccFollowNode1" presStyleIdx="1" presStyleCnt="5">
        <dgm:presLayoutVars>
          <dgm:bulletEnabled val="1"/>
        </dgm:presLayoutVars>
      </dgm:prSet>
      <dgm:spPr/>
    </dgm:pt>
    <dgm:pt modelId="{C7E25DBC-C6A8-944D-9989-7161A1C9FF25}" type="pres">
      <dgm:prSet presAssocID="{9FAA3845-B51E-4416-BCA5-B177861E4D55}" presName="childTextBox" presStyleLbl="fgAccFollowNode1" presStyleIdx="2" presStyleCnt="5">
        <dgm:presLayoutVars>
          <dgm:bulletEnabled val="1"/>
        </dgm:presLayoutVars>
      </dgm:prSet>
      <dgm:spPr/>
    </dgm:pt>
    <dgm:pt modelId="{5C2FF329-F3AB-9E42-8752-74D33BB5E7B8}" type="pres">
      <dgm:prSet presAssocID="{4CA297D2-AD83-4A9F-B8A2-98B968A5F832}" presName="childTextBox" presStyleLbl="fgAccFollowNode1" presStyleIdx="3" presStyleCnt="5">
        <dgm:presLayoutVars>
          <dgm:bulletEnabled val="1"/>
        </dgm:presLayoutVars>
      </dgm:prSet>
      <dgm:spPr/>
    </dgm:pt>
    <dgm:pt modelId="{3482F413-5231-484D-AA94-56DF78BF0497}" type="pres">
      <dgm:prSet presAssocID="{38DCA841-A4DA-4C17-9931-FC9BA03912C6}" presName="childTextBox" presStyleLbl="fgAccFollowNode1" presStyleIdx="4" presStyleCnt="5">
        <dgm:presLayoutVars>
          <dgm:bulletEnabled val="1"/>
        </dgm:presLayoutVars>
      </dgm:prSet>
      <dgm:spPr/>
    </dgm:pt>
    <dgm:pt modelId="{63575E9D-D623-DD40-82DA-EFF690ABF9C5}" type="pres">
      <dgm:prSet presAssocID="{84CA8EF1-B376-4255-889F-1E7823D21401}" presName="sp" presStyleCnt="0"/>
      <dgm:spPr/>
    </dgm:pt>
    <dgm:pt modelId="{195F9CB7-3F33-8243-88C7-4DFF41909717}" type="pres">
      <dgm:prSet presAssocID="{1C5E3ECE-BB6E-4EC1-9519-F12E503564E3}" presName="arrowAndChildren" presStyleCnt="0"/>
      <dgm:spPr/>
    </dgm:pt>
    <dgm:pt modelId="{F9AD5151-1970-894E-932C-DFD2B9F183C5}" type="pres">
      <dgm:prSet presAssocID="{1C5E3ECE-BB6E-4EC1-9519-F12E503564E3}" presName="parentTextArrow" presStyleLbl="node1" presStyleIdx="1" presStyleCnt="2"/>
      <dgm:spPr/>
    </dgm:pt>
  </dgm:ptLst>
  <dgm:cxnLst>
    <dgm:cxn modelId="{551EB510-FF60-504D-9C81-E1E314E4E770}" type="presOf" srcId="{30FB79CB-CA18-4C7D-B639-3039A8015EAC}" destId="{E2154C54-7774-F447-91E6-26E686B0C7A8}" srcOrd="0" destOrd="0" presId="urn:microsoft.com/office/officeart/2005/8/layout/process4"/>
    <dgm:cxn modelId="{479A8120-947E-480D-9E72-E2D66855D0FA}" srcId="{3C270F11-440B-4C70-A7C1-1EE4257EC20F}" destId="{4CA297D2-AD83-4A9F-B8A2-98B968A5F832}" srcOrd="3" destOrd="0" parTransId="{D73AF0CF-7EF1-43F2-B0A7-1032BD000E89}" sibTransId="{CE4FF27F-91F5-46AE-B851-A37BA8661E3E}"/>
    <dgm:cxn modelId="{5732FF29-D983-4B78-83FB-29E70C6EF5A7}" srcId="{E14C36A9-3464-431E-9791-C3D861FA76C1}" destId="{1C5E3ECE-BB6E-4EC1-9519-F12E503564E3}" srcOrd="0" destOrd="0" parTransId="{873186EC-45A3-40AC-95BB-4CBD34164A90}" sibTransId="{84CA8EF1-B376-4255-889F-1E7823D21401}"/>
    <dgm:cxn modelId="{AFF9A42F-9FDA-CE43-A9C6-7D2C9AF39130}" type="presOf" srcId="{9FAA3845-B51E-4416-BCA5-B177861E4D55}" destId="{C7E25DBC-C6A8-944D-9989-7161A1C9FF25}" srcOrd="0" destOrd="0" presId="urn:microsoft.com/office/officeart/2005/8/layout/process4"/>
    <dgm:cxn modelId="{0C72F44C-A86F-4459-85D0-51CA02A26325}" srcId="{3C270F11-440B-4C70-A7C1-1EE4257EC20F}" destId="{9FAA3845-B51E-4416-BCA5-B177861E4D55}" srcOrd="2" destOrd="0" parTransId="{9A797BAE-7AF4-4975-99EA-441029C80D59}" sibTransId="{99F691CE-29CA-4340-AB2D-06F6BAC0A41F}"/>
    <dgm:cxn modelId="{9A5DF252-37F1-9B40-BC0E-47368A82277C}" type="presOf" srcId="{3C270F11-440B-4C70-A7C1-1EE4257EC20F}" destId="{8C8C1275-C343-4E41-AFAA-F50E7336F322}" srcOrd="0" destOrd="0" presId="urn:microsoft.com/office/officeart/2005/8/layout/process4"/>
    <dgm:cxn modelId="{795D9157-34C8-4646-9628-03D7587253B6}" type="presOf" srcId="{38DCA841-A4DA-4C17-9931-FC9BA03912C6}" destId="{3482F413-5231-484D-AA94-56DF78BF0497}" srcOrd="0" destOrd="0" presId="urn:microsoft.com/office/officeart/2005/8/layout/process4"/>
    <dgm:cxn modelId="{0FB18A5D-D8FF-D440-95DD-FE2ADB603FA8}" type="presOf" srcId="{9B54D46B-D0EF-43CF-B852-5BE078A0DF5E}" destId="{F13EB01D-D655-6C4F-BF33-7B3595B4F4BE}" srcOrd="0" destOrd="0" presId="urn:microsoft.com/office/officeart/2005/8/layout/process4"/>
    <dgm:cxn modelId="{1522485F-A306-41EF-8347-4467FC237A41}" srcId="{3C270F11-440B-4C70-A7C1-1EE4257EC20F}" destId="{38DCA841-A4DA-4C17-9931-FC9BA03912C6}" srcOrd="4" destOrd="0" parTransId="{21AF6F33-5783-4EEF-BD3A-048DE8F3EC20}" sibTransId="{6B9974D5-DDA7-4937-AB4C-1653EBB79923}"/>
    <dgm:cxn modelId="{57D1C27C-14F5-394A-825C-A81FE9F6EF45}" type="presOf" srcId="{1C5E3ECE-BB6E-4EC1-9519-F12E503564E3}" destId="{F9AD5151-1970-894E-932C-DFD2B9F183C5}" srcOrd="0" destOrd="0" presId="urn:microsoft.com/office/officeart/2005/8/layout/process4"/>
    <dgm:cxn modelId="{1F53CD95-C244-1448-B030-B20991D8FD1C}" type="presOf" srcId="{3C270F11-440B-4C70-A7C1-1EE4257EC20F}" destId="{6BD3A4B8-2F91-144B-A207-83D0F29289B3}" srcOrd="1" destOrd="0" presId="urn:microsoft.com/office/officeart/2005/8/layout/process4"/>
    <dgm:cxn modelId="{F7D512B1-26A2-D441-BE90-9884E245095B}" type="presOf" srcId="{E14C36A9-3464-431E-9791-C3D861FA76C1}" destId="{EBD771C5-0CAB-FE4A-8B14-856C62D2DE5D}" srcOrd="0" destOrd="0" presId="urn:microsoft.com/office/officeart/2005/8/layout/process4"/>
    <dgm:cxn modelId="{52F62CB1-25BC-403B-85D8-1E2DB7C01383}" srcId="{E14C36A9-3464-431E-9791-C3D861FA76C1}" destId="{3C270F11-440B-4C70-A7C1-1EE4257EC20F}" srcOrd="1" destOrd="0" parTransId="{CC246E14-B20D-4E7A-AA07-F18B19CB4498}" sibTransId="{613C8B85-00E2-44C7-94A1-AE5905A9D703}"/>
    <dgm:cxn modelId="{E670A3D1-76E2-42BC-B4F4-5F9DF29704A1}" srcId="{3C270F11-440B-4C70-A7C1-1EE4257EC20F}" destId="{9B54D46B-D0EF-43CF-B852-5BE078A0DF5E}" srcOrd="1" destOrd="0" parTransId="{4EC6B5A1-AD7C-4854-B3D9-6CABF3BA5344}" sibTransId="{F80A22BC-8ED0-4E84-8B68-ED076C7B917E}"/>
    <dgm:cxn modelId="{A00369D3-51C8-594F-8EF4-D031E9F67E57}" type="presOf" srcId="{4CA297D2-AD83-4A9F-B8A2-98B968A5F832}" destId="{5C2FF329-F3AB-9E42-8752-74D33BB5E7B8}" srcOrd="0" destOrd="0" presId="urn:microsoft.com/office/officeart/2005/8/layout/process4"/>
    <dgm:cxn modelId="{285841FE-860A-4354-A875-F73AFB1E29AC}" srcId="{3C270F11-440B-4C70-A7C1-1EE4257EC20F}" destId="{30FB79CB-CA18-4C7D-B639-3039A8015EAC}" srcOrd="0" destOrd="0" parTransId="{6FA9C2FB-A10E-41FB-B35E-872A953CA3D8}" sibTransId="{E53901D2-DE84-4E6B-97A9-2F2B4F737EC2}"/>
    <dgm:cxn modelId="{A5E45951-B99D-E44B-82B2-D35E21274C63}" type="presParOf" srcId="{EBD771C5-0CAB-FE4A-8B14-856C62D2DE5D}" destId="{B4810917-454E-5049-9700-2B0C5D9D1A58}" srcOrd="0" destOrd="0" presId="urn:microsoft.com/office/officeart/2005/8/layout/process4"/>
    <dgm:cxn modelId="{F5C62E24-E453-A448-8B11-E16DCBF6E507}" type="presParOf" srcId="{B4810917-454E-5049-9700-2B0C5D9D1A58}" destId="{8C8C1275-C343-4E41-AFAA-F50E7336F322}" srcOrd="0" destOrd="0" presId="urn:microsoft.com/office/officeart/2005/8/layout/process4"/>
    <dgm:cxn modelId="{91F586F0-BC85-E844-AD33-576A0166C2E4}" type="presParOf" srcId="{B4810917-454E-5049-9700-2B0C5D9D1A58}" destId="{6BD3A4B8-2F91-144B-A207-83D0F29289B3}" srcOrd="1" destOrd="0" presId="urn:microsoft.com/office/officeart/2005/8/layout/process4"/>
    <dgm:cxn modelId="{1852D3DC-1AF7-EE4A-B602-0EA8265976D0}" type="presParOf" srcId="{B4810917-454E-5049-9700-2B0C5D9D1A58}" destId="{8D564153-E67C-1749-9195-BEDA36F74E99}" srcOrd="2" destOrd="0" presId="urn:microsoft.com/office/officeart/2005/8/layout/process4"/>
    <dgm:cxn modelId="{B55B6DE0-7F7C-614E-95E9-362211C25270}" type="presParOf" srcId="{8D564153-E67C-1749-9195-BEDA36F74E99}" destId="{E2154C54-7774-F447-91E6-26E686B0C7A8}" srcOrd="0" destOrd="0" presId="urn:microsoft.com/office/officeart/2005/8/layout/process4"/>
    <dgm:cxn modelId="{4F093132-A2BB-EF45-A6C0-0F7BA11E1385}" type="presParOf" srcId="{8D564153-E67C-1749-9195-BEDA36F74E99}" destId="{F13EB01D-D655-6C4F-BF33-7B3595B4F4BE}" srcOrd="1" destOrd="0" presId="urn:microsoft.com/office/officeart/2005/8/layout/process4"/>
    <dgm:cxn modelId="{DA3F47C3-0ACA-B848-B801-1E13847AE426}" type="presParOf" srcId="{8D564153-E67C-1749-9195-BEDA36F74E99}" destId="{C7E25DBC-C6A8-944D-9989-7161A1C9FF25}" srcOrd="2" destOrd="0" presId="urn:microsoft.com/office/officeart/2005/8/layout/process4"/>
    <dgm:cxn modelId="{210B84E7-D21E-9940-A83C-193D7B2C72A0}" type="presParOf" srcId="{8D564153-E67C-1749-9195-BEDA36F74E99}" destId="{5C2FF329-F3AB-9E42-8752-74D33BB5E7B8}" srcOrd="3" destOrd="0" presId="urn:microsoft.com/office/officeart/2005/8/layout/process4"/>
    <dgm:cxn modelId="{F31D5DA3-B6D8-F44D-B42D-ECBDF5C71CCB}" type="presParOf" srcId="{8D564153-E67C-1749-9195-BEDA36F74E99}" destId="{3482F413-5231-484D-AA94-56DF78BF0497}" srcOrd="4" destOrd="0" presId="urn:microsoft.com/office/officeart/2005/8/layout/process4"/>
    <dgm:cxn modelId="{4B1C90BD-24B0-8E4C-AC29-A8E936E7636A}" type="presParOf" srcId="{EBD771C5-0CAB-FE4A-8B14-856C62D2DE5D}" destId="{63575E9D-D623-DD40-82DA-EFF690ABF9C5}" srcOrd="1" destOrd="0" presId="urn:microsoft.com/office/officeart/2005/8/layout/process4"/>
    <dgm:cxn modelId="{B792D66E-F610-D444-B425-DFF4001A1EC8}" type="presParOf" srcId="{EBD771C5-0CAB-FE4A-8B14-856C62D2DE5D}" destId="{195F9CB7-3F33-8243-88C7-4DFF41909717}" srcOrd="2" destOrd="0" presId="urn:microsoft.com/office/officeart/2005/8/layout/process4"/>
    <dgm:cxn modelId="{86C641FE-6057-CF46-B60E-A685E8B617D3}" type="presParOf" srcId="{195F9CB7-3F33-8243-88C7-4DFF41909717}" destId="{F9AD5151-1970-894E-932C-DFD2B9F183C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B8E7FB-2D84-44CA-B879-F380CD3224DF}" type="doc">
      <dgm:prSet loTypeId="urn:microsoft.com/office/officeart/2016/7/layout/VerticalDownArrowProcess" loCatId="process" qsTypeId="urn:microsoft.com/office/officeart/2005/8/quickstyle/3d1" qsCatId="3D" csTypeId="urn:microsoft.com/office/officeart/2005/8/colors/accent0_3" csCatId="mainScheme"/>
      <dgm:spPr/>
      <dgm:t>
        <a:bodyPr/>
        <a:lstStyle/>
        <a:p>
          <a:endParaRPr lang="en-US"/>
        </a:p>
      </dgm:t>
    </dgm:pt>
    <dgm:pt modelId="{96B8E6F8-6CB0-4019-9BC3-F27F99C352AA}">
      <dgm:prSet/>
      <dgm:spPr/>
      <dgm:t>
        <a:bodyPr/>
        <a:lstStyle/>
        <a:p>
          <a:r>
            <a:rPr lang="en-US" dirty="0" err="1"/>
            <a:t>Πλήρως</a:t>
          </a:r>
          <a:r>
            <a:rPr lang="en-US" dirty="0"/>
            <a:t> α</a:t>
          </a:r>
          <a:r>
            <a:rPr lang="en-US" dirty="0" err="1"/>
            <a:t>υτομ</a:t>
          </a:r>
          <a:r>
            <a:rPr lang="en-US" dirty="0"/>
            <a:t>α</a:t>
          </a:r>
          <a:r>
            <a:rPr lang="en-US" dirty="0" err="1"/>
            <a:t>το</a:t>
          </a:r>
          <a:r>
            <a:rPr lang="en-US" dirty="0"/>
            <a:t>π</a:t>
          </a:r>
          <a:r>
            <a:rPr lang="en-US" dirty="0" err="1"/>
            <a:t>οιημένη</a:t>
          </a:r>
          <a:r>
            <a:rPr lang="en-US" dirty="0"/>
            <a:t> </a:t>
          </a:r>
          <a:r>
            <a:rPr lang="en-US" dirty="0" err="1"/>
            <a:t>μηχ</a:t>
          </a:r>
          <a:r>
            <a:rPr lang="en-US" dirty="0"/>
            <a:t>α</a:t>
          </a:r>
          <a:r>
            <a:rPr lang="en-US" dirty="0" err="1"/>
            <a:t>νή</a:t>
          </a:r>
          <a:r>
            <a:rPr lang="en-US" dirty="0"/>
            <a:t> α</a:t>
          </a:r>
          <a:r>
            <a:rPr lang="en-US" dirty="0" err="1"/>
            <a:t>ν</a:t>
          </a:r>
          <a:r>
            <a:rPr lang="en-US" dirty="0"/>
            <a:t>α</a:t>
          </a:r>
          <a:r>
            <a:rPr lang="en-US" dirty="0" err="1"/>
            <a:t>ζήτησης</a:t>
          </a:r>
          <a:endParaRPr lang="en-US" dirty="0"/>
        </a:p>
      </dgm:t>
    </dgm:pt>
    <dgm:pt modelId="{3417B3D5-1B58-4D37-B4DD-12AD56029ADC}" type="parTrans" cxnId="{082DC87A-C03C-4EF9-942D-E78528F5A27C}">
      <dgm:prSet/>
      <dgm:spPr/>
      <dgm:t>
        <a:bodyPr/>
        <a:lstStyle/>
        <a:p>
          <a:endParaRPr lang="en-US"/>
        </a:p>
      </dgm:t>
    </dgm:pt>
    <dgm:pt modelId="{15F08A58-7BC8-4A58-9092-0DAD20492CEE}" type="sibTrans" cxnId="{082DC87A-C03C-4EF9-942D-E78528F5A27C}">
      <dgm:prSet/>
      <dgm:spPr/>
      <dgm:t>
        <a:bodyPr/>
        <a:lstStyle/>
        <a:p>
          <a:endParaRPr lang="en-US"/>
        </a:p>
      </dgm:t>
    </dgm:pt>
    <dgm:pt modelId="{6BFED1C6-9F6F-483D-B4D1-47E67EDD80AD}">
      <dgm:prSet custT="1"/>
      <dgm:spPr/>
      <dgm:t>
        <a:bodyPr/>
        <a:lstStyle/>
        <a:p>
          <a:pPr>
            <a:buFont typeface="Arial" panose="020B0604020202020204" pitchFamily="34" charset="0"/>
            <a:buChar char="•"/>
          </a:pPr>
          <a:r>
            <a:rPr lang="en-US" sz="1800" dirty="0"/>
            <a:t>Web crawlers.</a:t>
          </a:r>
        </a:p>
      </dgm:t>
    </dgm:pt>
    <dgm:pt modelId="{0301F99B-D16A-4DFF-8816-B5505E864A81}" type="parTrans" cxnId="{4DFDC7DE-6949-4B6D-9F4D-45FBAD65773B}">
      <dgm:prSet/>
      <dgm:spPr/>
      <dgm:t>
        <a:bodyPr/>
        <a:lstStyle/>
        <a:p>
          <a:endParaRPr lang="en-US"/>
        </a:p>
      </dgm:t>
    </dgm:pt>
    <dgm:pt modelId="{A67276D5-6318-4EFD-94CB-7785B520F452}" type="sibTrans" cxnId="{4DFDC7DE-6949-4B6D-9F4D-45FBAD65773B}">
      <dgm:prSet/>
      <dgm:spPr/>
      <dgm:t>
        <a:bodyPr/>
        <a:lstStyle/>
        <a:p>
          <a:endParaRPr lang="en-US"/>
        </a:p>
      </dgm:t>
    </dgm:pt>
    <dgm:pt modelId="{41EEBE7A-1C0A-4C75-AB23-908C48726467}">
      <dgm:prSet custT="1"/>
      <dgm:spPr/>
      <dgm:t>
        <a:bodyPr/>
        <a:lstStyle/>
        <a:p>
          <a:pPr>
            <a:buFont typeface="Arial" panose="020B0604020202020204" pitchFamily="34" charset="0"/>
            <a:buChar char="•"/>
          </a:pPr>
          <a:r>
            <a:rPr lang="en-US" sz="1800" dirty="0" err="1"/>
            <a:t>Ανάλυση</a:t>
          </a:r>
          <a:r>
            <a:rPr lang="en-US" sz="1800" dirty="0"/>
            <a:t> </a:t>
          </a:r>
          <a:r>
            <a:rPr lang="en-US" sz="1800" dirty="0" err="1"/>
            <a:t>κ</a:t>
          </a:r>
          <a:r>
            <a:rPr lang="en-US" sz="1800" dirty="0"/>
            <a:t>α</a:t>
          </a:r>
          <a:r>
            <a:rPr lang="en-US" sz="1800" dirty="0" err="1"/>
            <a:t>ι</a:t>
          </a:r>
          <a:r>
            <a:rPr lang="en-US" sz="1800" dirty="0"/>
            <a:t> απ</a:t>
          </a:r>
          <a:r>
            <a:rPr lang="en-US" sz="1800" dirty="0" err="1"/>
            <a:t>οθήκευση</a:t>
          </a:r>
          <a:r>
            <a:rPr lang="en-US" sz="1800" dirty="0"/>
            <a:t> απ</a:t>
          </a:r>
          <a:r>
            <a:rPr lang="en-US" sz="1800" dirty="0" err="1"/>
            <a:t>οτελεσμάτων</a:t>
          </a:r>
          <a:endParaRPr lang="en-US" sz="1800" dirty="0"/>
        </a:p>
      </dgm:t>
    </dgm:pt>
    <dgm:pt modelId="{A6BFEE89-9332-45E9-9C1D-8DEF8B6FE291}" type="parTrans" cxnId="{63762C0A-6284-45D1-A887-C4F7609FC781}">
      <dgm:prSet/>
      <dgm:spPr/>
      <dgm:t>
        <a:bodyPr/>
        <a:lstStyle/>
        <a:p>
          <a:endParaRPr lang="en-US"/>
        </a:p>
      </dgm:t>
    </dgm:pt>
    <dgm:pt modelId="{AFD431BE-093A-40C1-B71A-971081F48C8C}" type="sibTrans" cxnId="{63762C0A-6284-45D1-A887-C4F7609FC781}">
      <dgm:prSet/>
      <dgm:spPr/>
      <dgm:t>
        <a:bodyPr/>
        <a:lstStyle/>
        <a:p>
          <a:endParaRPr lang="en-US"/>
        </a:p>
      </dgm:t>
    </dgm:pt>
    <dgm:pt modelId="{4228166C-D194-407C-BC2F-AF4B9C478B11}">
      <dgm:prSet custT="1"/>
      <dgm:spPr/>
      <dgm:t>
        <a:bodyPr/>
        <a:lstStyle/>
        <a:p>
          <a:pPr>
            <a:buFont typeface="Arial" panose="020B0604020202020204" pitchFamily="34" charset="0"/>
            <a:buChar char="•"/>
          </a:pPr>
          <a:r>
            <a:rPr lang="en-US" sz="1800" dirty="0" err="1"/>
            <a:t>Εξυ</a:t>
          </a:r>
          <a:r>
            <a:rPr lang="en-US" sz="1800" dirty="0"/>
            <a:t>π</a:t>
          </a:r>
          <a:r>
            <a:rPr lang="en-US" sz="1800" dirty="0" err="1"/>
            <a:t>ηρέτηση</a:t>
          </a:r>
          <a:r>
            <a:rPr lang="en-US" sz="1800" dirty="0"/>
            <a:t> απ</a:t>
          </a:r>
          <a:r>
            <a:rPr lang="en-US" sz="1800" dirty="0" err="1"/>
            <a:t>οτελεσμάτων</a:t>
          </a:r>
          <a:r>
            <a:rPr lang="en-US" sz="1800" dirty="0"/>
            <a:t> α</a:t>
          </a:r>
          <a:r>
            <a:rPr lang="en-US" sz="1800" dirty="0" err="1"/>
            <a:t>ν</a:t>
          </a:r>
          <a:r>
            <a:rPr lang="en-US" sz="1800" dirty="0"/>
            <a:t>α</a:t>
          </a:r>
          <a:r>
            <a:rPr lang="en-US" sz="1800" dirty="0" err="1"/>
            <a:t>ζήτησης</a:t>
          </a:r>
          <a:r>
            <a:rPr lang="en-US" sz="1800" dirty="0"/>
            <a:t>. </a:t>
          </a:r>
        </a:p>
      </dgm:t>
    </dgm:pt>
    <dgm:pt modelId="{150D0832-1E82-4C98-BE97-0BE44FC6DFDB}" type="parTrans" cxnId="{85DBFCDC-E8A3-43FC-AEE0-D18B4D0C274E}">
      <dgm:prSet/>
      <dgm:spPr/>
      <dgm:t>
        <a:bodyPr/>
        <a:lstStyle/>
        <a:p>
          <a:endParaRPr lang="en-US"/>
        </a:p>
      </dgm:t>
    </dgm:pt>
    <dgm:pt modelId="{FBAA068B-2760-41A1-80A1-1D0F7B98CC07}" type="sibTrans" cxnId="{85DBFCDC-E8A3-43FC-AEE0-D18B4D0C274E}">
      <dgm:prSet/>
      <dgm:spPr/>
      <dgm:t>
        <a:bodyPr/>
        <a:lstStyle/>
        <a:p>
          <a:endParaRPr lang="en-US"/>
        </a:p>
      </dgm:t>
    </dgm:pt>
    <dgm:pt modelId="{A6904BF3-6DDF-4877-8E0E-913302D0B367}">
      <dgm:prSet/>
      <dgm:spPr/>
      <dgm:t>
        <a:bodyPr/>
        <a:lstStyle/>
        <a:p>
          <a:r>
            <a:rPr lang="en-US"/>
            <a:t>Προγραμματιζόμενη μηχανή αναζήτησης</a:t>
          </a:r>
        </a:p>
      </dgm:t>
    </dgm:pt>
    <dgm:pt modelId="{A48C60C0-B258-4BC6-B7CD-DF17DC9BD98F}" type="parTrans" cxnId="{14C4009A-06AD-4742-965A-6F539E9FD1FD}">
      <dgm:prSet/>
      <dgm:spPr/>
      <dgm:t>
        <a:bodyPr/>
        <a:lstStyle/>
        <a:p>
          <a:endParaRPr lang="en-US"/>
        </a:p>
      </dgm:t>
    </dgm:pt>
    <dgm:pt modelId="{F48EACF0-8146-497F-82B5-AEDB03BE2699}" type="sibTrans" cxnId="{14C4009A-06AD-4742-965A-6F539E9FD1FD}">
      <dgm:prSet/>
      <dgm:spPr/>
      <dgm:t>
        <a:bodyPr/>
        <a:lstStyle/>
        <a:p>
          <a:endParaRPr lang="en-US"/>
        </a:p>
      </dgm:t>
    </dgm:pt>
    <dgm:pt modelId="{1BA89AA4-6EBB-4FE9-A7B2-68371799781B}">
      <dgm:prSet custT="1"/>
      <dgm:spPr/>
      <dgm:t>
        <a:bodyPr/>
        <a:lstStyle/>
        <a:p>
          <a:r>
            <a:rPr lang="en-US" sz="1800" dirty="0" err="1"/>
            <a:t>Εξειδικευμένες</a:t>
          </a:r>
          <a:r>
            <a:rPr lang="en-US" sz="1800" dirty="0"/>
            <a:t> π</a:t>
          </a:r>
          <a:r>
            <a:rPr lang="en-US" sz="1800" dirty="0" err="1"/>
            <a:t>ληροφορίες</a:t>
          </a:r>
          <a:r>
            <a:rPr lang="en-US" sz="1800" dirty="0"/>
            <a:t> α</a:t>
          </a:r>
          <a:r>
            <a:rPr lang="en-US" sz="1800" dirty="0" err="1"/>
            <a:t>ν</a:t>
          </a:r>
          <a:r>
            <a:rPr lang="en-US" sz="1800" dirty="0"/>
            <a:t>α</a:t>
          </a:r>
          <a:r>
            <a:rPr lang="en-US" sz="1800" dirty="0" err="1"/>
            <a:t>ζήτησης</a:t>
          </a:r>
          <a:endParaRPr lang="en-US" sz="1800" dirty="0"/>
        </a:p>
      </dgm:t>
    </dgm:pt>
    <dgm:pt modelId="{55337D0C-56E4-46B8-944D-8648F7172CE4}" type="parTrans" cxnId="{99F25913-2D17-419A-82E4-31677242166F}">
      <dgm:prSet/>
      <dgm:spPr/>
      <dgm:t>
        <a:bodyPr/>
        <a:lstStyle/>
        <a:p>
          <a:endParaRPr lang="en-US"/>
        </a:p>
      </dgm:t>
    </dgm:pt>
    <dgm:pt modelId="{45E7EB60-4F80-485E-9DBF-382E99A122D2}" type="sibTrans" cxnId="{99F25913-2D17-419A-82E4-31677242166F}">
      <dgm:prSet/>
      <dgm:spPr/>
      <dgm:t>
        <a:bodyPr/>
        <a:lstStyle/>
        <a:p>
          <a:endParaRPr lang="en-US"/>
        </a:p>
      </dgm:t>
    </dgm:pt>
    <dgm:pt modelId="{21243B96-BD5A-4862-AE68-4C3A2ADB83CE}">
      <dgm:prSet custT="1"/>
      <dgm:spPr/>
      <dgm:t>
        <a:bodyPr/>
        <a:lstStyle/>
        <a:p>
          <a:r>
            <a:rPr lang="en-US" sz="1800" dirty="0" err="1"/>
            <a:t>Βελτίωση</a:t>
          </a:r>
          <a:r>
            <a:rPr lang="en-US" sz="1800" dirty="0"/>
            <a:t> </a:t>
          </a:r>
          <a:r>
            <a:rPr lang="en-US" sz="1800" dirty="0" err="1"/>
            <a:t>κ</a:t>
          </a:r>
          <a:r>
            <a:rPr lang="en-US" sz="1800" dirty="0"/>
            <a:t>α</a:t>
          </a:r>
          <a:r>
            <a:rPr lang="en-US" sz="1800" dirty="0" err="1"/>
            <a:t>ι</a:t>
          </a:r>
          <a:r>
            <a:rPr lang="en-US" sz="1800" dirty="0"/>
            <a:t> </a:t>
          </a:r>
          <a:r>
            <a:rPr lang="en-US" sz="1800" dirty="0" err="1"/>
            <a:t>κ</a:t>
          </a:r>
          <a:r>
            <a:rPr lang="en-US" sz="1800" dirty="0"/>
            <a:t>α</a:t>
          </a:r>
          <a:r>
            <a:rPr lang="en-US" sz="1800" dirty="0" err="1"/>
            <a:t>τηγοριο</a:t>
          </a:r>
          <a:r>
            <a:rPr lang="en-US" sz="1800" dirty="0"/>
            <a:t>π</a:t>
          </a:r>
          <a:r>
            <a:rPr lang="en-US" sz="1800" dirty="0" err="1"/>
            <a:t>οίηση</a:t>
          </a:r>
          <a:r>
            <a:rPr lang="en-US" sz="1800" dirty="0"/>
            <a:t> </a:t>
          </a:r>
          <a:r>
            <a:rPr lang="en-US" sz="1800" dirty="0" err="1"/>
            <a:t>ερωτημάτων</a:t>
          </a:r>
          <a:r>
            <a:rPr lang="en-US" sz="1800" dirty="0"/>
            <a:t> α</a:t>
          </a:r>
          <a:r>
            <a:rPr lang="en-US" sz="1800" dirty="0" err="1"/>
            <a:t>ν</a:t>
          </a:r>
          <a:r>
            <a:rPr lang="en-US" sz="1800" dirty="0"/>
            <a:t>α</a:t>
          </a:r>
          <a:r>
            <a:rPr lang="en-US" sz="1800" dirty="0" err="1"/>
            <a:t>ζήτησης</a:t>
          </a:r>
          <a:endParaRPr lang="en-US" sz="1800" dirty="0"/>
        </a:p>
      </dgm:t>
    </dgm:pt>
    <dgm:pt modelId="{9D547559-53A1-4BB3-8B23-E2DA9B203225}" type="parTrans" cxnId="{6CED9AD0-7769-486D-8EE3-DAF0554022FA}">
      <dgm:prSet/>
      <dgm:spPr/>
      <dgm:t>
        <a:bodyPr/>
        <a:lstStyle/>
        <a:p>
          <a:endParaRPr lang="en-US"/>
        </a:p>
      </dgm:t>
    </dgm:pt>
    <dgm:pt modelId="{5A3CB8CA-2B49-4BF4-BF54-B39E8F4D1CCD}" type="sibTrans" cxnId="{6CED9AD0-7769-486D-8EE3-DAF0554022FA}">
      <dgm:prSet/>
      <dgm:spPr/>
      <dgm:t>
        <a:bodyPr/>
        <a:lstStyle/>
        <a:p>
          <a:endParaRPr lang="en-US"/>
        </a:p>
      </dgm:t>
    </dgm:pt>
    <dgm:pt modelId="{816A0D3B-BB74-47C1-8D38-40910A25E12A}">
      <dgm:prSet custT="1"/>
      <dgm:spPr/>
      <dgm:t>
        <a:bodyPr/>
        <a:lstStyle/>
        <a:p>
          <a:r>
            <a:rPr lang="en-US" sz="1800" dirty="0" err="1"/>
            <a:t>Β</a:t>
          </a:r>
          <a:r>
            <a:rPr lang="en-US" sz="1800" dirty="0"/>
            <a:t>α</a:t>
          </a:r>
          <a:r>
            <a:rPr lang="en-US" sz="1800" dirty="0" err="1"/>
            <a:t>σίζετ</a:t>
          </a:r>
          <a:r>
            <a:rPr lang="en-US" sz="1800" dirty="0"/>
            <a:t>α</a:t>
          </a:r>
          <a:r>
            <a:rPr lang="en-US" sz="1800" dirty="0" err="1"/>
            <a:t>ι</a:t>
          </a:r>
          <a:r>
            <a:rPr lang="en-US" sz="1800" dirty="0"/>
            <a:t> </a:t>
          </a:r>
          <a:r>
            <a:rPr lang="en-US" sz="1800" dirty="0" err="1"/>
            <a:t>στην</a:t>
          </a:r>
          <a:r>
            <a:rPr lang="en-US" sz="1800" dirty="0"/>
            <a:t> α</a:t>
          </a:r>
          <a:r>
            <a:rPr lang="en-US" sz="1800" dirty="0" err="1"/>
            <a:t>ν</a:t>
          </a:r>
          <a:r>
            <a:rPr lang="en-US" sz="1800" dirty="0"/>
            <a:t>α</a:t>
          </a:r>
          <a:r>
            <a:rPr lang="en-US" sz="1800" dirty="0" err="1"/>
            <a:t>ζήτηση</a:t>
          </a:r>
          <a:r>
            <a:rPr lang="en-US" sz="1800" dirty="0"/>
            <a:t> Google</a:t>
          </a:r>
        </a:p>
      </dgm:t>
    </dgm:pt>
    <dgm:pt modelId="{F272D076-5052-47B1-BDCE-221036675399}" type="parTrans" cxnId="{0E869952-C2B4-458D-9666-A12F4F814140}">
      <dgm:prSet/>
      <dgm:spPr/>
      <dgm:t>
        <a:bodyPr/>
        <a:lstStyle/>
        <a:p>
          <a:endParaRPr lang="en-US"/>
        </a:p>
      </dgm:t>
    </dgm:pt>
    <dgm:pt modelId="{31096A8B-44AB-4524-9BA7-0C0CCFC0DEDE}" type="sibTrans" cxnId="{0E869952-C2B4-458D-9666-A12F4F814140}">
      <dgm:prSet/>
      <dgm:spPr/>
      <dgm:t>
        <a:bodyPr/>
        <a:lstStyle/>
        <a:p>
          <a:endParaRPr lang="en-US"/>
        </a:p>
      </dgm:t>
    </dgm:pt>
    <dgm:pt modelId="{9FF99606-90AD-4697-96B3-20789322A810}">
      <dgm:prSet/>
      <dgm:spPr/>
      <dgm:t>
        <a:bodyPr/>
        <a:lstStyle/>
        <a:p>
          <a:r>
            <a:rPr lang="en-US"/>
            <a:t>Custom Search JSON API</a:t>
          </a:r>
        </a:p>
      </dgm:t>
    </dgm:pt>
    <dgm:pt modelId="{706A963A-3D11-4B75-85D5-A55FC34DC296}" type="parTrans" cxnId="{CA5C07B5-D7A9-4785-86A7-754E0E562DC5}">
      <dgm:prSet/>
      <dgm:spPr/>
      <dgm:t>
        <a:bodyPr/>
        <a:lstStyle/>
        <a:p>
          <a:endParaRPr lang="en-US"/>
        </a:p>
      </dgm:t>
    </dgm:pt>
    <dgm:pt modelId="{5C6A3CB4-66BA-4B6A-B254-BAF9D434A783}" type="sibTrans" cxnId="{CA5C07B5-D7A9-4785-86A7-754E0E562DC5}">
      <dgm:prSet/>
      <dgm:spPr/>
      <dgm:t>
        <a:bodyPr/>
        <a:lstStyle/>
        <a:p>
          <a:endParaRPr lang="en-US"/>
        </a:p>
      </dgm:t>
    </dgm:pt>
    <dgm:pt modelId="{A6914BA4-32D4-45CF-8ADC-21A2C3BA84B9}">
      <dgm:prSet custT="1"/>
      <dgm:spPr/>
      <dgm:t>
        <a:bodyPr/>
        <a:lstStyle/>
        <a:p>
          <a:r>
            <a:rPr lang="el-GR" sz="1800" dirty="0"/>
            <a:t>Λήψη αποτελεσμάτων από την </a:t>
          </a:r>
          <a:r>
            <a:rPr lang="en-US" sz="1800" dirty="0" err="1"/>
            <a:t>την</a:t>
          </a:r>
          <a:r>
            <a:rPr lang="en-US" sz="1800" dirty="0"/>
            <a:t> π</a:t>
          </a:r>
          <a:r>
            <a:rPr lang="en-US" sz="1800" dirty="0" err="1"/>
            <a:t>ρογρ</a:t>
          </a:r>
          <a:r>
            <a:rPr lang="en-US" sz="1800" dirty="0"/>
            <a:t>α</a:t>
          </a:r>
          <a:r>
            <a:rPr lang="en-US" sz="1800" dirty="0" err="1"/>
            <a:t>μμ</a:t>
          </a:r>
          <a:r>
            <a:rPr lang="en-US" sz="1800" dirty="0"/>
            <a:t>α</a:t>
          </a:r>
          <a:r>
            <a:rPr lang="en-US" sz="1800" dirty="0" err="1"/>
            <a:t>τιζόμενη</a:t>
          </a:r>
          <a:r>
            <a:rPr lang="en-US" sz="1800" dirty="0"/>
            <a:t> </a:t>
          </a:r>
          <a:r>
            <a:rPr lang="en-US" sz="1800" dirty="0" err="1"/>
            <a:t>μηχ</a:t>
          </a:r>
          <a:r>
            <a:rPr lang="en-US" sz="1800" dirty="0"/>
            <a:t>α</a:t>
          </a:r>
          <a:r>
            <a:rPr lang="en-US" sz="1800" dirty="0" err="1"/>
            <a:t>νή</a:t>
          </a:r>
          <a:r>
            <a:rPr lang="en-US" sz="1800" dirty="0"/>
            <a:t> α</a:t>
          </a:r>
          <a:r>
            <a:rPr lang="en-US" sz="1800" dirty="0" err="1"/>
            <a:t>ν</a:t>
          </a:r>
          <a:r>
            <a:rPr lang="en-US" sz="1800" dirty="0"/>
            <a:t>α</a:t>
          </a:r>
          <a:r>
            <a:rPr lang="en-US" sz="1800" dirty="0" err="1"/>
            <a:t>ζήτησης</a:t>
          </a:r>
          <a:endParaRPr lang="en-US" sz="1800" dirty="0"/>
        </a:p>
      </dgm:t>
    </dgm:pt>
    <dgm:pt modelId="{D58E208F-E30D-4F39-9941-F0A851371411}" type="parTrans" cxnId="{67272D70-0591-433E-AAEE-7190368B5E31}">
      <dgm:prSet/>
      <dgm:spPr/>
      <dgm:t>
        <a:bodyPr/>
        <a:lstStyle/>
        <a:p>
          <a:endParaRPr lang="en-US"/>
        </a:p>
      </dgm:t>
    </dgm:pt>
    <dgm:pt modelId="{B47BB08F-9FC8-42D2-ADBE-1E2E9C823031}" type="sibTrans" cxnId="{67272D70-0591-433E-AAEE-7190368B5E31}">
      <dgm:prSet/>
      <dgm:spPr/>
      <dgm:t>
        <a:bodyPr/>
        <a:lstStyle/>
        <a:p>
          <a:endParaRPr lang="en-US"/>
        </a:p>
      </dgm:t>
    </dgm:pt>
    <dgm:pt modelId="{632A46A9-51BD-4E9C-BD8B-951B732FE567}">
      <dgm:prSet custT="1"/>
      <dgm:spPr/>
      <dgm:t>
        <a:bodyPr/>
        <a:lstStyle/>
        <a:p>
          <a:r>
            <a:rPr lang="en-US" sz="1800" dirty="0"/>
            <a:t>100 α</a:t>
          </a:r>
          <a:r>
            <a:rPr lang="en-US" sz="1800" dirty="0" err="1"/>
            <a:t>ν</a:t>
          </a:r>
          <a:r>
            <a:rPr lang="en-US" sz="1800" dirty="0"/>
            <a:t>α</a:t>
          </a:r>
          <a:r>
            <a:rPr lang="en-US" sz="1800" dirty="0" err="1"/>
            <a:t>ζητήσεις</a:t>
          </a:r>
          <a:r>
            <a:rPr lang="en-US" sz="1800" dirty="0"/>
            <a:t> </a:t>
          </a:r>
          <a:r>
            <a:rPr lang="en-US" sz="1800" dirty="0" err="1"/>
            <a:t>την</a:t>
          </a:r>
          <a:r>
            <a:rPr lang="en-US" sz="1800" dirty="0"/>
            <a:t> </a:t>
          </a:r>
          <a:r>
            <a:rPr lang="en-US" sz="1800" dirty="0" err="1"/>
            <a:t>ημέρ</a:t>
          </a:r>
          <a:r>
            <a:rPr lang="en-US" sz="1800" dirty="0"/>
            <a:t>α </a:t>
          </a:r>
          <a:r>
            <a:rPr lang="en-US" sz="1800" dirty="0" err="1"/>
            <a:t>δωρεά</a:t>
          </a:r>
          <a:r>
            <a:rPr lang="el-GR" sz="1800" dirty="0"/>
            <a:t>ν</a:t>
          </a:r>
          <a:endParaRPr lang="en-US" sz="1800" dirty="0"/>
        </a:p>
      </dgm:t>
    </dgm:pt>
    <dgm:pt modelId="{B2F08551-BBD4-4AD5-A913-982B6DEA33DE}" type="parTrans" cxnId="{26ABDAB3-7AAF-4A1D-8AB1-9B3F7EF42692}">
      <dgm:prSet/>
      <dgm:spPr/>
      <dgm:t>
        <a:bodyPr/>
        <a:lstStyle/>
        <a:p>
          <a:endParaRPr lang="en-US"/>
        </a:p>
      </dgm:t>
    </dgm:pt>
    <dgm:pt modelId="{EF3BDAEB-57ED-4AE6-AC8A-901469B944E8}" type="sibTrans" cxnId="{26ABDAB3-7AAF-4A1D-8AB1-9B3F7EF42692}">
      <dgm:prSet/>
      <dgm:spPr/>
      <dgm:t>
        <a:bodyPr/>
        <a:lstStyle/>
        <a:p>
          <a:endParaRPr lang="en-US"/>
        </a:p>
      </dgm:t>
    </dgm:pt>
    <dgm:pt modelId="{1606FC07-B650-FF4B-86AA-5D0125F3C668}" type="pres">
      <dgm:prSet presAssocID="{58B8E7FB-2D84-44CA-B879-F380CD3224DF}" presName="Name0" presStyleCnt="0">
        <dgm:presLayoutVars>
          <dgm:dir/>
          <dgm:animLvl val="lvl"/>
          <dgm:resizeHandles val="exact"/>
        </dgm:presLayoutVars>
      </dgm:prSet>
      <dgm:spPr/>
    </dgm:pt>
    <dgm:pt modelId="{8FDA166C-D031-0C48-9446-FE6670443964}" type="pres">
      <dgm:prSet presAssocID="{9FF99606-90AD-4697-96B3-20789322A810}" presName="boxAndChildren" presStyleCnt="0"/>
      <dgm:spPr/>
    </dgm:pt>
    <dgm:pt modelId="{FC77C401-1C7F-0C41-8305-FEF451D1002A}" type="pres">
      <dgm:prSet presAssocID="{9FF99606-90AD-4697-96B3-20789322A810}" presName="parentTextBox" presStyleLbl="alignNode1" presStyleIdx="0" presStyleCnt="3"/>
      <dgm:spPr/>
    </dgm:pt>
    <dgm:pt modelId="{2BC7F6BF-90F6-3041-8158-AE5EEAFCABF3}" type="pres">
      <dgm:prSet presAssocID="{9FF99606-90AD-4697-96B3-20789322A810}" presName="descendantBox" presStyleLbl="bgAccFollowNode1" presStyleIdx="0" presStyleCnt="3"/>
      <dgm:spPr/>
    </dgm:pt>
    <dgm:pt modelId="{17700985-38F5-8F4B-B689-1484AEBE77A8}" type="pres">
      <dgm:prSet presAssocID="{F48EACF0-8146-497F-82B5-AEDB03BE2699}" presName="sp" presStyleCnt="0"/>
      <dgm:spPr/>
    </dgm:pt>
    <dgm:pt modelId="{1F4574FD-7CBA-5549-A47E-284867AEF4A4}" type="pres">
      <dgm:prSet presAssocID="{A6904BF3-6DDF-4877-8E0E-913302D0B367}" presName="arrowAndChildren" presStyleCnt="0"/>
      <dgm:spPr/>
    </dgm:pt>
    <dgm:pt modelId="{C9E44B86-7160-4742-8BE9-77BEC82AEF72}" type="pres">
      <dgm:prSet presAssocID="{A6904BF3-6DDF-4877-8E0E-913302D0B367}" presName="parentTextArrow" presStyleLbl="node1" presStyleIdx="0" presStyleCnt="0"/>
      <dgm:spPr/>
    </dgm:pt>
    <dgm:pt modelId="{34E6B1F2-1AFB-344E-8F00-38289F1CC6CA}" type="pres">
      <dgm:prSet presAssocID="{A6904BF3-6DDF-4877-8E0E-913302D0B367}" presName="arrow" presStyleLbl="alignNode1" presStyleIdx="1" presStyleCnt="3"/>
      <dgm:spPr/>
    </dgm:pt>
    <dgm:pt modelId="{AAA2AA2D-9912-C744-8214-3B14EB1318BA}" type="pres">
      <dgm:prSet presAssocID="{A6904BF3-6DDF-4877-8E0E-913302D0B367}" presName="descendantArrow" presStyleLbl="bgAccFollowNode1" presStyleIdx="1" presStyleCnt="3"/>
      <dgm:spPr/>
    </dgm:pt>
    <dgm:pt modelId="{BAEEBD5E-5585-5E49-A28B-60F237894D52}" type="pres">
      <dgm:prSet presAssocID="{15F08A58-7BC8-4A58-9092-0DAD20492CEE}" presName="sp" presStyleCnt="0"/>
      <dgm:spPr/>
    </dgm:pt>
    <dgm:pt modelId="{43543BD5-003D-ED42-AB42-C7B9FC53115B}" type="pres">
      <dgm:prSet presAssocID="{96B8E6F8-6CB0-4019-9BC3-F27F99C352AA}" presName="arrowAndChildren" presStyleCnt="0"/>
      <dgm:spPr/>
    </dgm:pt>
    <dgm:pt modelId="{AE01F25B-6855-1A46-AC3C-0B4B9B9364B0}" type="pres">
      <dgm:prSet presAssocID="{96B8E6F8-6CB0-4019-9BC3-F27F99C352AA}" presName="parentTextArrow" presStyleLbl="node1" presStyleIdx="0" presStyleCnt="0"/>
      <dgm:spPr/>
    </dgm:pt>
    <dgm:pt modelId="{582116E2-F522-674A-9F4A-DA8CD80E94C3}" type="pres">
      <dgm:prSet presAssocID="{96B8E6F8-6CB0-4019-9BC3-F27F99C352AA}" presName="arrow" presStyleLbl="alignNode1" presStyleIdx="2" presStyleCnt="3"/>
      <dgm:spPr/>
    </dgm:pt>
    <dgm:pt modelId="{1C11824B-5EDF-6F4C-AC4F-1CB7AE5C3F40}" type="pres">
      <dgm:prSet presAssocID="{96B8E6F8-6CB0-4019-9BC3-F27F99C352AA}" presName="descendantArrow" presStyleLbl="bgAccFollowNode1" presStyleIdx="2" presStyleCnt="3"/>
      <dgm:spPr/>
    </dgm:pt>
  </dgm:ptLst>
  <dgm:cxnLst>
    <dgm:cxn modelId="{E433F302-F337-7141-9673-CD299DE55FA1}" type="presOf" srcId="{816A0D3B-BB74-47C1-8D38-40910A25E12A}" destId="{AAA2AA2D-9912-C744-8214-3B14EB1318BA}" srcOrd="0" destOrd="2" presId="urn:microsoft.com/office/officeart/2016/7/layout/VerticalDownArrowProcess"/>
    <dgm:cxn modelId="{63762C0A-6284-45D1-A887-C4F7609FC781}" srcId="{96B8E6F8-6CB0-4019-9BC3-F27F99C352AA}" destId="{41EEBE7A-1C0A-4C75-AB23-908C48726467}" srcOrd="1" destOrd="0" parTransId="{A6BFEE89-9332-45E9-9C1D-8DEF8B6FE291}" sibTransId="{AFD431BE-093A-40C1-B71A-971081F48C8C}"/>
    <dgm:cxn modelId="{72938810-A94A-DD42-BE6B-9F8E539C8467}" type="presOf" srcId="{1BA89AA4-6EBB-4FE9-A7B2-68371799781B}" destId="{AAA2AA2D-9912-C744-8214-3B14EB1318BA}" srcOrd="0" destOrd="0" presId="urn:microsoft.com/office/officeart/2016/7/layout/VerticalDownArrowProcess"/>
    <dgm:cxn modelId="{99F25913-2D17-419A-82E4-31677242166F}" srcId="{A6904BF3-6DDF-4877-8E0E-913302D0B367}" destId="{1BA89AA4-6EBB-4FE9-A7B2-68371799781B}" srcOrd="0" destOrd="0" parTransId="{55337D0C-56E4-46B8-944D-8648F7172CE4}" sibTransId="{45E7EB60-4F80-485E-9DBF-382E99A122D2}"/>
    <dgm:cxn modelId="{C9B26416-C391-6A4F-9A4A-6B8BAA328988}" type="presOf" srcId="{41EEBE7A-1C0A-4C75-AB23-908C48726467}" destId="{1C11824B-5EDF-6F4C-AC4F-1CB7AE5C3F40}" srcOrd="0" destOrd="1" presId="urn:microsoft.com/office/officeart/2016/7/layout/VerticalDownArrowProcess"/>
    <dgm:cxn modelId="{3B378718-B97D-8F41-9207-6C6EBBE89E51}" type="presOf" srcId="{58B8E7FB-2D84-44CA-B879-F380CD3224DF}" destId="{1606FC07-B650-FF4B-86AA-5D0125F3C668}" srcOrd="0" destOrd="0" presId="urn:microsoft.com/office/officeart/2016/7/layout/VerticalDownArrowProcess"/>
    <dgm:cxn modelId="{5634703E-142F-8A4F-9A71-6665A658ED90}" type="presOf" srcId="{6BFED1C6-9F6F-483D-B4D1-47E67EDD80AD}" destId="{1C11824B-5EDF-6F4C-AC4F-1CB7AE5C3F40}" srcOrd="0" destOrd="0" presId="urn:microsoft.com/office/officeart/2016/7/layout/VerticalDownArrowProcess"/>
    <dgm:cxn modelId="{0E869952-C2B4-458D-9666-A12F4F814140}" srcId="{A6904BF3-6DDF-4877-8E0E-913302D0B367}" destId="{816A0D3B-BB74-47C1-8D38-40910A25E12A}" srcOrd="2" destOrd="0" parTransId="{F272D076-5052-47B1-BDCE-221036675399}" sibTransId="{31096A8B-44AB-4524-9BA7-0C0CCFC0DEDE}"/>
    <dgm:cxn modelId="{7E6E3858-1EE2-E846-9778-869FDCF06CA9}" type="presOf" srcId="{96B8E6F8-6CB0-4019-9BC3-F27F99C352AA}" destId="{582116E2-F522-674A-9F4A-DA8CD80E94C3}" srcOrd="1" destOrd="0" presId="urn:microsoft.com/office/officeart/2016/7/layout/VerticalDownArrowProcess"/>
    <dgm:cxn modelId="{E654415F-7557-7B45-AF4B-F5DBD9686B72}" type="presOf" srcId="{632A46A9-51BD-4E9C-BD8B-951B732FE567}" destId="{2BC7F6BF-90F6-3041-8158-AE5EEAFCABF3}" srcOrd="0" destOrd="1" presId="urn:microsoft.com/office/officeart/2016/7/layout/VerticalDownArrowProcess"/>
    <dgm:cxn modelId="{10B31160-50D7-EC40-92D4-7FAAD2E8A48D}" type="presOf" srcId="{A6904BF3-6DDF-4877-8E0E-913302D0B367}" destId="{34E6B1F2-1AFB-344E-8F00-38289F1CC6CA}" srcOrd="1" destOrd="0" presId="urn:microsoft.com/office/officeart/2016/7/layout/VerticalDownArrowProcess"/>
    <dgm:cxn modelId="{67272D70-0591-433E-AAEE-7190368B5E31}" srcId="{9FF99606-90AD-4697-96B3-20789322A810}" destId="{A6914BA4-32D4-45CF-8ADC-21A2C3BA84B9}" srcOrd="0" destOrd="0" parTransId="{D58E208F-E30D-4F39-9941-F0A851371411}" sibTransId="{B47BB08F-9FC8-42D2-ADBE-1E2E9C823031}"/>
    <dgm:cxn modelId="{082DC87A-C03C-4EF9-942D-E78528F5A27C}" srcId="{58B8E7FB-2D84-44CA-B879-F380CD3224DF}" destId="{96B8E6F8-6CB0-4019-9BC3-F27F99C352AA}" srcOrd="0" destOrd="0" parTransId="{3417B3D5-1B58-4D37-B4DD-12AD56029ADC}" sibTransId="{15F08A58-7BC8-4A58-9092-0DAD20492CEE}"/>
    <dgm:cxn modelId="{14C4009A-06AD-4742-965A-6F539E9FD1FD}" srcId="{58B8E7FB-2D84-44CA-B879-F380CD3224DF}" destId="{A6904BF3-6DDF-4877-8E0E-913302D0B367}" srcOrd="1" destOrd="0" parTransId="{A48C60C0-B258-4BC6-B7CD-DF17DC9BD98F}" sibTransId="{F48EACF0-8146-497F-82B5-AEDB03BE2699}"/>
    <dgm:cxn modelId="{3543539E-26C6-6E4E-8477-9EB420A40A3B}" type="presOf" srcId="{4228166C-D194-407C-BC2F-AF4B9C478B11}" destId="{1C11824B-5EDF-6F4C-AC4F-1CB7AE5C3F40}" srcOrd="0" destOrd="2" presId="urn:microsoft.com/office/officeart/2016/7/layout/VerticalDownArrowProcess"/>
    <dgm:cxn modelId="{A7D595A2-D065-484E-AF32-FB27103EBD8C}" type="presOf" srcId="{9FF99606-90AD-4697-96B3-20789322A810}" destId="{FC77C401-1C7F-0C41-8305-FEF451D1002A}" srcOrd="0" destOrd="0" presId="urn:microsoft.com/office/officeart/2016/7/layout/VerticalDownArrowProcess"/>
    <dgm:cxn modelId="{21E1BAA6-0350-D642-B461-E86153F650A8}" type="presOf" srcId="{96B8E6F8-6CB0-4019-9BC3-F27F99C352AA}" destId="{AE01F25B-6855-1A46-AC3C-0B4B9B9364B0}" srcOrd="0" destOrd="0" presId="urn:microsoft.com/office/officeart/2016/7/layout/VerticalDownArrowProcess"/>
    <dgm:cxn modelId="{26ABDAB3-7AAF-4A1D-8AB1-9B3F7EF42692}" srcId="{9FF99606-90AD-4697-96B3-20789322A810}" destId="{632A46A9-51BD-4E9C-BD8B-951B732FE567}" srcOrd="1" destOrd="0" parTransId="{B2F08551-BBD4-4AD5-A913-982B6DEA33DE}" sibTransId="{EF3BDAEB-57ED-4AE6-AC8A-901469B944E8}"/>
    <dgm:cxn modelId="{CA5C07B5-D7A9-4785-86A7-754E0E562DC5}" srcId="{58B8E7FB-2D84-44CA-B879-F380CD3224DF}" destId="{9FF99606-90AD-4697-96B3-20789322A810}" srcOrd="2" destOrd="0" parTransId="{706A963A-3D11-4B75-85D5-A55FC34DC296}" sibTransId="{5C6A3CB4-66BA-4B6A-B254-BAF9D434A783}"/>
    <dgm:cxn modelId="{C743F0CC-0D42-1445-A885-E1AEAEA26B22}" type="presOf" srcId="{A6914BA4-32D4-45CF-8ADC-21A2C3BA84B9}" destId="{2BC7F6BF-90F6-3041-8158-AE5EEAFCABF3}" srcOrd="0" destOrd="0" presId="urn:microsoft.com/office/officeart/2016/7/layout/VerticalDownArrowProcess"/>
    <dgm:cxn modelId="{B4FC1ECD-172C-5647-A29E-0021C2BF9FE4}" type="presOf" srcId="{A6904BF3-6DDF-4877-8E0E-913302D0B367}" destId="{C9E44B86-7160-4742-8BE9-77BEC82AEF72}" srcOrd="0" destOrd="0" presId="urn:microsoft.com/office/officeart/2016/7/layout/VerticalDownArrowProcess"/>
    <dgm:cxn modelId="{6CED9AD0-7769-486D-8EE3-DAF0554022FA}" srcId="{A6904BF3-6DDF-4877-8E0E-913302D0B367}" destId="{21243B96-BD5A-4862-AE68-4C3A2ADB83CE}" srcOrd="1" destOrd="0" parTransId="{9D547559-53A1-4BB3-8B23-E2DA9B203225}" sibTransId="{5A3CB8CA-2B49-4BF4-BF54-B39E8F4D1CCD}"/>
    <dgm:cxn modelId="{85DBFCDC-E8A3-43FC-AEE0-D18B4D0C274E}" srcId="{96B8E6F8-6CB0-4019-9BC3-F27F99C352AA}" destId="{4228166C-D194-407C-BC2F-AF4B9C478B11}" srcOrd="2" destOrd="0" parTransId="{150D0832-1E82-4C98-BE97-0BE44FC6DFDB}" sibTransId="{FBAA068B-2760-41A1-80A1-1D0F7B98CC07}"/>
    <dgm:cxn modelId="{4DFDC7DE-6949-4B6D-9F4D-45FBAD65773B}" srcId="{96B8E6F8-6CB0-4019-9BC3-F27F99C352AA}" destId="{6BFED1C6-9F6F-483D-B4D1-47E67EDD80AD}" srcOrd="0" destOrd="0" parTransId="{0301F99B-D16A-4DFF-8816-B5505E864A81}" sibTransId="{A67276D5-6318-4EFD-94CB-7785B520F452}"/>
    <dgm:cxn modelId="{03325DEA-4105-9B49-B9DC-7AB5C23FAD90}" type="presOf" srcId="{21243B96-BD5A-4862-AE68-4C3A2ADB83CE}" destId="{AAA2AA2D-9912-C744-8214-3B14EB1318BA}" srcOrd="0" destOrd="1" presId="urn:microsoft.com/office/officeart/2016/7/layout/VerticalDownArrowProcess"/>
    <dgm:cxn modelId="{304D1CB6-DB7A-D746-9AEC-C1FAD40449BE}" type="presParOf" srcId="{1606FC07-B650-FF4B-86AA-5D0125F3C668}" destId="{8FDA166C-D031-0C48-9446-FE6670443964}" srcOrd="0" destOrd="0" presId="urn:microsoft.com/office/officeart/2016/7/layout/VerticalDownArrowProcess"/>
    <dgm:cxn modelId="{6CEEC443-82A8-4146-8B11-A92A0B7C4F6C}" type="presParOf" srcId="{8FDA166C-D031-0C48-9446-FE6670443964}" destId="{FC77C401-1C7F-0C41-8305-FEF451D1002A}" srcOrd="0" destOrd="0" presId="urn:microsoft.com/office/officeart/2016/7/layout/VerticalDownArrowProcess"/>
    <dgm:cxn modelId="{6749EEA2-5AB2-E143-926F-26ACD186D142}" type="presParOf" srcId="{8FDA166C-D031-0C48-9446-FE6670443964}" destId="{2BC7F6BF-90F6-3041-8158-AE5EEAFCABF3}" srcOrd="1" destOrd="0" presId="urn:microsoft.com/office/officeart/2016/7/layout/VerticalDownArrowProcess"/>
    <dgm:cxn modelId="{7EF73660-54B4-524A-9F30-70CDFC6BB42E}" type="presParOf" srcId="{1606FC07-B650-FF4B-86AA-5D0125F3C668}" destId="{17700985-38F5-8F4B-B689-1484AEBE77A8}" srcOrd="1" destOrd="0" presId="urn:microsoft.com/office/officeart/2016/7/layout/VerticalDownArrowProcess"/>
    <dgm:cxn modelId="{E7BC3538-C91C-B940-A815-B25380A374FA}" type="presParOf" srcId="{1606FC07-B650-FF4B-86AA-5D0125F3C668}" destId="{1F4574FD-7CBA-5549-A47E-284867AEF4A4}" srcOrd="2" destOrd="0" presId="urn:microsoft.com/office/officeart/2016/7/layout/VerticalDownArrowProcess"/>
    <dgm:cxn modelId="{DA94650D-18B2-CF43-92CB-9DEDEE5E9BE6}" type="presParOf" srcId="{1F4574FD-7CBA-5549-A47E-284867AEF4A4}" destId="{C9E44B86-7160-4742-8BE9-77BEC82AEF72}" srcOrd="0" destOrd="0" presId="urn:microsoft.com/office/officeart/2016/7/layout/VerticalDownArrowProcess"/>
    <dgm:cxn modelId="{9A05AC48-9B5B-F64D-AF68-EC05823F0E3F}" type="presParOf" srcId="{1F4574FD-7CBA-5549-A47E-284867AEF4A4}" destId="{34E6B1F2-1AFB-344E-8F00-38289F1CC6CA}" srcOrd="1" destOrd="0" presId="urn:microsoft.com/office/officeart/2016/7/layout/VerticalDownArrowProcess"/>
    <dgm:cxn modelId="{4285C1F6-24FD-5D4E-A783-4CA0B360D41E}" type="presParOf" srcId="{1F4574FD-7CBA-5549-A47E-284867AEF4A4}" destId="{AAA2AA2D-9912-C744-8214-3B14EB1318BA}" srcOrd="2" destOrd="0" presId="urn:microsoft.com/office/officeart/2016/7/layout/VerticalDownArrowProcess"/>
    <dgm:cxn modelId="{9DE89EF4-E6A5-9442-9505-0BDA669D6A7E}" type="presParOf" srcId="{1606FC07-B650-FF4B-86AA-5D0125F3C668}" destId="{BAEEBD5E-5585-5E49-A28B-60F237894D52}" srcOrd="3" destOrd="0" presId="urn:microsoft.com/office/officeart/2016/7/layout/VerticalDownArrowProcess"/>
    <dgm:cxn modelId="{44F5E302-5D81-6D4B-BA3D-F3B44EEAEDCD}" type="presParOf" srcId="{1606FC07-B650-FF4B-86AA-5D0125F3C668}" destId="{43543BD5-003D-ED42-AB42-C7B9FC53115B}" srcOrd="4" destOrd="0" presId="urn:microsoft.com/office/officeart/2016/7/layout/VerticalDownArrowProcess"/>
    <dgm:cxn modelId="{FB020274-77A8-B844-9899-CF0935D97166}" type="presParOf" srcId="{43543BD5-003D-ED42-AB42-C7B9FC53115B}" destId="{AE01F25B-6855-1A46-AC3C-0B4B9B9364B0}" srcOrd="0" destOrd="0" presId="urn:microsoft.com/office/officeart/2016/7/layout/VerticalDownArrowProcess"/>
    <dgm:cxn modelId="{FF890664-64BF-D54E-9161-03D7682CC1D1}" type="presParOf" srcId="{43543BD5-003D-ED42-AB42-C7B9FC53115B}" destId="{582116E2-F522-674A-9F4A-DA8CD80E94C3}" srcOrd="1" destOrd="0" presId="urn:microsoft.com/office/officeart/2016/7/layout/VerticalDownArrowProcess"/>
    <dgm:cxn modelId="{1A7F4E29-3F05-EC4E-B5A3-F40930AFADDB}" type="presParOf" srcId="{43543BD5-003D-ED42-AB42-C7B9FC53115B}" destId="{1C11824B-5EDF-6F4C-AC4F-1CB7AE5C3F40}"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9CB78-ADE5-C14A-BE74-64F713539690}">
      <dsp:nvSpPr>
        <dsp:cNvPr id="0" name=""/>
        <dsp:cNvSpPr/>
      </dsp:nvSpPr>
      <dsp:spPr>
        <a:xfrm rot="5400000">
          <a:off x="6612835" y="-2474243"/>
          <a:ext cx="1636176" cy="6993810"/>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l-GR" sz="2500" kern="1200" dirty="0"/>
            <a:t>Βουλευτές</a:t>
          </a:r>
          <a:endParaRPr lang="en-US" sz="2500" kern="1200" dirty="0"/>
        </a:p>
        <a:p>
          <a:pPr marL="228600" lvl="1" indent="-228600" algn="l" defTabSz="1111250">
            <a:lnSpc>
              <a:spcPct val="90000"/>
            </a:lnSpc>
            <a:spcBef>
              <a:spcPct val="0"/>
            </a:spcBef>
            <a:spcAft>
              <a:spcPct val="15000"/>
            </a:spcAft>
            <a:buChar char="•"/>
          </a:pPr>
          <a:r>
            <a:rPr lang="el-GR" sz="2500" kern="1200"/>
            <a:t>Ξενοδοχεία</a:t>
          </a:r>
          <a:endParaRPr lang="en-US" sz="2500" kern="1200"/>
        </a:p>
        <a:p>
          <a:pPr marL="228600" lvl="1" indent="-228600" algn="l" defTabSz="1111250">
            <a:lnSpc>
              <a:spcPct val="90000"/>
            </a:lnSpc>
            <a:spcBef>
              <a:spcPct val="0"/>
            </a:spcBef>
            <a:spcAft>
              <a:spcPct val="15000"/>
            </a:spcAft>
            <a:buChar char="•"/>
          </a:pPr>
          <a:r>
            <a:rPr lang="el-GR" sz="2500" kern="1200" dirty="0"/>
            <a:t>Τυχαίες προκαθορισμένες κατηγορίες</a:t>
          </a:r>
          <a:endParaRPr lang="en-US" sz="2500" kern="1200" dirty="0"/>
        </a:p>
      </dsp:txBody>
      <dsp:txXfrm rot="-5400000">
        <a:off x="3934018" y="284446"/>
        <a:ext cx="6913938" cy="1476432"/>
      </dsp:txXfrm>
    </dsp:sp>
    <dsp:sp modelId="{90DBD2C2-9562-3B48-A258-68536F7E145D}">
      <dsp:nvSpPr>
        <dsp:cNvPr id="0" name=""/>
        <dsp:cNvSpPr/>
      </dsp:nvSpPr>
      <dsp:spPr>
        <a:xfrm>
          <a:off x="0" y="51"/>
          <a:ext cx="3934018" cy="20452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l-GR" sz="3300" kern="1200"/>
            <a:t>Κατηγοριοποίηση κόμβων του </a:t>
          </a:r>
          <a:r>
            <a:rPr lang="en-US" sz="3300" kern="1200"/>
            <a:t>Twitter</a:t>
          </a:r>
        </a:p>
      </dsp:txBody>
      <dsp:txXfrm>
        <a:off x="99839" y="99890"/>
        <a:ext cx="3734340" cy="1845542"/>
      </dsp:txXfrm>
    </dsp:sp>
    <dsp:sp modelId="{DE290762-D727-E643-81C2-0C0C83506ED4}">
      <dsp:nvSpPr>
        <dsp:cNvPr id="0" name=""/>
        <dsp:cNvSpPr/>
      </dsp:nvSpPr>
      <dsp:spPr>
        <a:xfrm rot="5400000">
          <a:off x="6612835" y="-326761"/>
          <a:ext cx="1636176" cy="6993810"/>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l-GR" sz="2500" kern="1200"/>
            <a:t>Βουλευτές</a:t>
          </a:r>
          <a:endParaRPr lang="en-US" sz="2500" kern="1200"/>
        </a:p>
        <a:p>
          <a:pPr marL="228600" lvl="1" indent="-228600" algn="l" defTabSz="1111250">
            <a:lnSpc>
              <a:spcPct val="90000"/>
            </a:lnSpc>
            <a:spcBef>
              <a:spcPct val="0"/>
            </a:spcBef>
            <a:spcAft>
              <a:spcPct val="15000"/>
            </a:spcAft>
            <a:buChar char="•"/>
          </a:pPr>
          <a:r>
            <a:rPr lang="el-GR" sz="2500" kern="1200"/>
            <a:t>Ξενοδοχεία</a:t>
          </a:r>
          <a:endParaRPr lang="en-US" sz="2500" kern="1200"/>
        </a:p>
        <a:p>
          <a:pPr marL="228600" lvl="1" indent="-228600" algn="l" defTabSz="1111250">
            <a:lnSpc>
              <a:spcPct val="90000"/>
            </a:lnSpc>
            <a:spcBef>
              <a:spcPct val="0"/>
            </a:spcBef>
            <a:spcAft>
              <a:spcPct val="15000"/>
            </a:spcAft>
            <a:buChar char="•"/>
          </a:pPr>
          <a:r>
            <a:rPr lang="el-GR" sz="2500" kern="1200"/>
            <a:t>Σημεία τουριστικού ενδιαφέροντος στα Χανιά</a:t>
          </a:r>
          <a:endParaRPr lang="en-US" sz="2500" kern="1200"/>
        </a:p>
      </dsp:txBody>
      <dsp:txXfrm rot="-5400000">
        <a:off x="3934018" y="2431928"/>
        <a:ext cx="6913938" cy="1476432"/>
      </dsp:txXfrm>
    </dsp:sp>
    <dsp:sp modelId="{F7BF03A3-25C7-D346-9C04-1D1EC39A1E98}">
      <dsp:nvSpPr>
        <dsp:cNvPr id="0" name=""/>
        <dsp:cNvSpPr/>
      </dsp:nvSpPr>
      <dsp:spPr>
        <a:xfrm>
          <a:off x="0" y="2147533"/>
          <a:ext cx="3934018" cy="20452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l-GR" sz="3300" kern="1200" dirty="0"/>
            <a:t>Αναζήτηση Λογαριασμών Τ</a:t>
          </a:r>
          <a:r>
            <a:rPr lang="en-US" sz="3300" kern="1200" dirty="0" err="1"/>
            <a:t>witter</a:t>
          </a:r>
          <a:endParaRPr lang="en-US" sz="3300" kern="1200" dirty="0"/>
        </a:p>
      </dsp:txBody>
      <dsp:txXfrm>
        <a:off x="99839" y="2247372"/>
        <a:ext cx="3734340" cy="18455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095D6-1368-CF49-BC5A-8FA22B1A0082}">
      <dsp:nvSpPr>
        <dsp:cNvPr id="0" name=""/>
        <dsp:cNvSpPr/>
      </dsp:nvSpPr>
      <dsp:spPr>
        <a:xfrm>
          <a:off x="3080" y="587032"/>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P</a:t>
          </a:r>
          <a:r>
            <a:rPr lang="en-US" sz="2500" kern="1200"/>
            <a:t>andas</a:t>
          </a:r>
        </a:p>
      </dsp:txBody>
      <dsp:txXfrm>
        <a:off x="3080" y="587032"/>
        <a:ext cx="2444055" cy="1466433"/>
      </dsp:txXfrm>
    </dsp:sp>
    <dsp:sp modelId="{608094E6-934F-824C-9BC6-95CF3D975FBF}">
      <dsp:nvSpPr>
        <dsp:cNvPr id="0" name=""/>
        <dsp:cNvSpPr/>
      </dsp:nvSpPr>
      <dsp:spPr>
        <a:xfrm>
          <a:off x="2691541" y="587032"/>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NumPy</a:t>
          </a:r>
        </a:p>
      </dsp:txBody>
      <dsp:txXfrm>
        <a:off x="2691541" y="587032"/>
        <a:ext cx="2444055" cy="1466433"/>
      </dsp:txXfrm>
    </dsp:sp>
    <dsp:sp modelId="{160F83DA-68CD-7A47-9EBD-81CF47023F52}">
      <dsp:nvSpPr>
        <dsp:cNvPr id="0" name=""/>
        <dsp:cNvSpPr/>
      </dsp:nvSpPr>
      <dsp:spPr>
        <a:xfrm>
          <a:off x="5380002" y="587032"/>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T</a:t>
          </a:r>
          <a:r>
            <a:rPr lang="en-US" sz="2500" kern="1200"/>
            <a:t>weepy</a:t>
          </a:r>
        </a:p>
      </dsp:txBody>
      <dsp:txXfrm>
        <a:off x="5380002" y="587032"/>
        <a:ext cx="2444055" cy="1466433"/>
      </dsp:txXfrm>
    </dsp:sp>
    <dsp:sp modelId="{B241401B-FC48-074C-8699-E7534E236762}">
      <dsp:nvSpPr>
        <dsp:cNvPr id="0" name=""/>
        <dsp:cNvSpPr/>
      </dsp:nvSpPr>
      <dsp:spPr>
        <a:xfrm>
          <a:off x="8068463" y="587032"/>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M</a:t>
          </a:r>
          <a:r>
            <a:rPr lang="en-US" sz="2500" kern="1200"/>
            <a:t>atplotlib</a:t>
          </a:r>
        </a:p>
      </dsp:txBody>
      <dsp:txXfrm>
        <a:off x="8068463" y="587032"/>
        <a:ext cx="2444055" cy="1466433"/>
      </dsp:txXfrm>
    </dsp:sp>
    <dsp:sp modelId="{F39697D1-5E8C-5849-AB08-480FF42B8C21}">
      <dsp:nvSpPr>
        <dsp:cNvPr id="0" name=""/>
        <dsp:cNvSpPr/>
      </dsp:nvSpPr>
      <dsp:spPr>
        <a:xfrm>
          <a:off x="3080" y="2297871"/>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S</a:t>
          </a:r>
          <a:r>
            <a:rPr lang="en-US" sz="2500" kern="1200"/>
            <a:t>eaborn</a:t>
          </a:r>
        </a:p>
      </dsp:txBody>
      <dsp:txXfrm>
        <a:off x="3080" y="2297871"/>
        <a:ext cx="2444055" cy="1466433"/>
      </dsp:txXfrm>
    </dsp:sp>
    <dsp:sp modelId="{FB57F4D5-D3D6-024C-A448-B6CAB11F68EB}">
      <dsp:nvSpPr>
        <dsp:cNvPr id="0" name=""/>
        <dsp:cNvSpPr/>
      </dsp:nvSpPr>
      <dsp:spPr>
        <a:xfrm>
          <a:off x="2691541" y="2297871"/>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S</a:t>
          </a:r>
          <a:r>
            <a:rPr lang="en-US" sz="2500" kern="1200"/>
            <a:t>ckit-learn</a:t>
          </a:r>
        </a:p>
      </dsp:txBody>
      <dsp:txXfrm>
        <a:off x="2691541" y="2297871"/>
        <a:ext cx="2444055" cy="1466433"/>
      </dsp:txXfrm>
    </dsp:sp>
    <dsp:sp modelId="{8475C4EC-8FD1-1F47-A113-14C394872068}">
      <dsp:nvSpPr>
        <dsp:cNvPr id="0" name=""/>
        <dsp:cNvSpPr/>
      </dsp:nvSpPr>
      <dsp:spPr>
        <a:xfrm>
          <a:off x="5380002" y="2297871"/>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G</a:t>
          </a:r>
          <a:r>
            <a:rPr lang="en-US" sz="2500" kern="1200"/>
            <a:t>oogleapiclient</a:t>
          </a:r>
        </a:p>
      </dsp:txBody>
      <dsp:txXfrm>
        <a:off x="5380002" y="2297871"/>
        <a:ext cx="2444055" cy="1466433"/>
      </dsp:txXfrm>
    </dsp:sp>
    <dsp:sp modelId="{7FDBBFE6-1E0F-5343-A9D7-61AD7D98A7A9}">
      <dsp:nvSpPr>
        <dsp:cNvPr id="0" name=""/>
        <dsp:cNvSpPr/>
      </dsp:nvSpPr>
      <dsp:spPr>
        <a:xfrm>
          <a:off x="8068463" y="2297871"/>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spaCy</a:t>
          </a:r>
        </a:p>
      </dsp:txBody>
      <dsp:txXfrm>
        <a:off x="8068463" y="2297871"/>
        <a:ext cx="2444055" cy="14664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18C6C-93F7-A242-8923-7B3655F77732}">
      <dsp:nvSpPr>
        <dsp:cNvPr id="0" name=""/>
        <dsp:cNvSpPr/>
      </dsp:nvSpPr>
      <dsp:spPr>
        <a:xfrm>
          <a:off x="0" y="347937"/>
          <a:ext cx="10515600" cy="1323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Bakhshandeh R.</a:t>
          </a:r>
          <a:endParaRPr lang="en-US" sz="1500" kern="1200" dirty="0"/>
        </a:p>
        <a:p>
          <a:pPr marL="114300" lvl="1" indent="-114300" algn="l" defTabSz="666750">
            <a:lnSpc>
              <a:spcPct val="90000"/>
            </a:lnSpc>
            <a:spcBef>
              <a:spcPct val="0"/>
            </a:spcBef>
            <a:spcAft>
              <a:spcPct val="15000"/>
            </a:spcAft>
            <a:buChar char="•"/>
          </a:pPr>
          <a:r>
            <a:rPr lang="en-US" sz="1500" kern="1200"/>
            <a:t>Samadi M. </a:t>
          </a:r>
        </a:p>
        <a:p>
          <a:pPr marL="114300" lvl="1" indent="-114300" algn="l" defTabSz="666750">
            <a:lnSpc>
              <a:spcPct val="90000"/>
            </a:lnSpc>
            <a:spcBef>
              <a:spcPct val="0"/>
            </a:spcBef>
            <a:spcAft>
              <a:spcPct val="15000"/>
            </a:spcAft>
            <a:buChar char="•"/>
          </a:pPr>
          <a:r>
            <a:rPr lang="en-US" sz="1500" kern="1200"/>
            <a:t>Azimifar Z.</a:t>
          </a:r>
        </a:p>
        <a:p>
          <a:pPr marL="114300" lvl="1" indent="-114300" algn="l" defTabSz="666750">
            <a:lnSpc>
              <a:spcPct val="90000"/>
            </a:lnSpc>
            <a:spcBef>
              <a:spcPct val="0"/>
            </a:spcBef>
            <a:spcAft>
              <a:spcPct val="15000"/>
            </a:spcAft>
            <a:buChar char="•"/>
          </a:pPr>
          <a:r>
            <a:rPr lang="en-US" sz="1500" kern="1200"/>
            <a:t>Schaeffer J. </a:t>
          </a:r>
        </a:p>
      </dsp:txBody>
      <dsp:txXfrm>
        <a:off x="0" y="347937"/>
        <a:ext cx="10515600" cy="1323000"/>
      </dsp:txXfrm>
    </dsp:sp>
    <dsp:sp modelId="{D4C733CC-3FDD-E041-8628-D06A31E67D98}">
      <dsp:nvSpPr>
        <dsp:cNvPr id="0" name=""/>
        <dsp:cNvSpPr/>
      </dsp:nvSpPr>
      <dsp:spPr>
        <a:xfrm>
          <a:off x="525780" y="126537"/>
          <a:ext cx="7360920"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«Degrees of Separation in Social Networks»</a:t>
          </a:r>
          <a:r>
            <a:rPr lang="el-GR" sz="1500" kern="1200"/>
            <a:t> </a:t>
          </a:r>
          <a:r>
            <a:rPr lang="en-US" sz="1500" kern="1200"/>
            <a:t>[35] </a:t>
          </a:r>
          <a:endParaRPr lang="en-US" sz="1500" kern="1200" dirty="0"/>
        </a:p>
      </dsp:txBody>
      <dsp:txXfrm>
        <a:off x="547396" y="148153"/>
        <a:ext cx="7317688" cy="399568"/>
      </dsp:txXfrm>
    </dsp:sp>
    <dsp:sp modelId="{6ACBB1A8-6D0D-8140-89E1-789EDBE51383}">
      <dsp:nvSpPr>
        <dsp:cNvPr id="0" name=""/>
        <dsp:cNvSpPr/>
      </dsp:nvSpPr>
      <dsp:spPr>
        <a:xfrm>
          <a:off x="0" y="1973337"/>
          <a:ext cx="10515600" cy="626062"/>
        </a:xfrm>
        <a:prstGeom prst="rect">
          <a:avLst/>
        </a:prstGeom>
        <a:solidFill>
          <a:schemeClr val="lt1">
            <a:alpha val="90000"/>
            <a:hueOff val="0"/>
            <a:satOff val="0"/>
            <a:lumOff val="0"/>
            <a:alphaOff val="0"/>
          </a:schemeClr>
        </a:solidFill>
        <a:ln w="12700" cap="flat" cmpd="sng" algn="ctr">
          <a:solidFill>
            <a:schemeClr val="accent5">
              <a:hueOff val="0"/>
              <a:satOff val="0"/>
              <a:lumOff val="-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Narendra Joshi</a:t>
          </a:r>
        </a:p>
      </dsp:txBody>
      <dsp:txXfrm>
        <a:off x="0" y="1973337"/>
        <a:ext cx="10515600" cy="626062"/>
      </dsp:txXfrm>
    </dsp:sp>
    <dsp:sp modelId="{D078AD97-5625-884F-8B09-DBCE657448C8}">
      <dsp:nvSpPr>
        <dsp:cNvPr id="0" name=""/>
        <dsp:cNvSpPr/>
      </dsp:nvSpPr>
      <dsp:spPr>
        <a:xfrm>
          <a:off x="525780" y="1751937"/>
          <a:ext cx="7360920" cy="442800"/>
        </a:xfrm>
        <a:prstGeom prst="roundRect">
          <a:avLst/>
        </a:prstGeom>
        <a:solidFill>
          <a:schemeClr val="accent5">
            <a:hueOff val="0"/>
            <a:satOff val="0"/>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l-GR" sz="1500" kern="1200" dirty="0"/>
            <a:t>Υλοποίηση [36]</a:t>
          </a:r>
          <a:endParaRPr lang="en-US" sz="1500" kern="1200" dirty="0"/>
        </a:p>
      </dsp:txBody>
      <dsp:txXfrm>
        <a:off x="547396" y="1773553"/>
        <a:ext cx="7317688" cy="399568"/>
      </dsp:txXfrm>
    </dsp:sp>
    <dsp:sp modelId="{FD87E115-9679-0740-A438-2783AA822C44}">
      <dsp:nvSpPr>
        <dsp:cNvPr id="0" name=""/>
        <dsp:cNvSpPr/>
      </dsp:nvSpPr>
      <dsp:spPr>
        <a:xfrm>
          <a:off x="0" y="2901800"/>
          <a:ext cx="10515600" cy="1323000"/>
        </a:xfrm>
        <a:prstGeom prst="rect">
          <a:avLst/>
        </a:prstGeom>
        <a:solidFill>
          <a:schemeClr val="lt1">
            <a:alpha val="90000"/>
            <a:hueOff val="0"/>
            <a:satOff val="0"/>
            <a:lumOff val="0"/>
            <a:alphaOff val="0"/>
          </a:schemeClr>
        </a:solidFill>
        <a:ln w="12700" cap="flat" cmpd="sng" algn="ctr">
          <a:solidFill>
            <a:schemeClr val="accent5">
              <a:hueOff val="0"/>
              <a:satOff val="0"/>
              <a:lumOff val="-70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l-GR" sz="1500" kern="1200" dirty="0" err="1"/>
            <a:t>Δικατευθυντική</a:t>
          </a:r>
          <a:r>
            <a:rPr lang="el-GR" sz="1500" kern="1200" dirty="0"/>
            <a:t> (</a:t>
          </a:r>
          <a:r>
            <a:rPr lang="en-US" sz="1500" kern="1200" dirty="0"/>
            <a:t>Bidirectional) </a:t>
          </a:r>
          <a:r>
            <a:rPr lang="el-GR" sz="1500" kern="1200" dirty="0"/>
            <a:t>Αναζήτηση</a:t>
          </a:r>
          <a:endParaRPr lang="en-GB" sz="1500" kern="1200" dirty="0"/>
        </a:p>
        <a:p>
          <a:pPr marL="114300" lvl="1" indent="-114300" algn="l" defTabSz="666750">
            <a:lnSpc>
              <a:spcPct val="90000"/>
            </a:lnSpc>
            <a:spcBef>
              <a:spcPct val="0"/>
            </a:spcBef>
            <a:spcAft>
              <a:spcPct val="15000"/>
            </a:spcAft>
            <a:buChar char="•"/>
          </a:pPr>
          <a:r>
            <a:rPr lang="en-GB" sz="1500" kern="1200" dirty="0"/>
            <a:t>Breadth-first search</a:t>
          </a:r>
        </a:p>
        <a:p>
          <a:pPr marL="114300" lvl="1" indent="-114300" algn="l" defTabSz="666750">
            <a:lnSpc>
              <a:spcPct val="90000"/>
            </a:lnSpc>
            <a:spcBef>
              <a:spcPct val="0"/>
            </a:spcBef>
            <a:spcAft>
              <a:spcPct val="15000"/>
            </a:spcAft>
            <a:buChar char="•"/>
          </a:pPr>
          <a:r>
            <a:rPr lang="el-GR" sz="1500" kern="1200" dirty="0" err="1"/>
            <a:t>Πιθανοκρατική</a:t>
          </a:r>
          <a:r>
            <a:rPr lang="el-GR" sz="1500" kern="1200" dirty="0"/>
            <a:t> έκδοση, </a:t>
          </a:r>
          <a:r>
            <a:rPr lang="en-US" sz="1500" kern="1200" dirty="0"/>
            <a:t>greedy parameter</a:t>
          </a:r>
          <a:endParaRPr lang="en-GB" sz="1500" kern="1200" dirty="0"/>
        </a:p>
        <a:p>
          <a:pPr marL="114300" lvl="1" indent="-114300" algn="l" defTabSz="666750">
            <a:lnSpc>
              <a:spcPct val="90000"/>
            </a:lnSpc>
            <a:spcBef>
              <a:spcPct val="0"/>
            </a:spcBef>
            <a:spcAft>
              <a:spcPct val="15000"/>
            </a:spcAft>
            <a:buChar char="•"/>
          </a:pPr>
          <a:r>
            <a:rPr lang="el-GR" sz="1500" kern="1200" dirty="0"/>
            <a:t>Ελάχιστος αριθμός κλίσεων στα  Α</a:t>
          </a:r>
          <a:r>
            <a:rPr lang="en-US" sz="1500" kern="1200" dirty="0"/>
            <a:t>PI </a:t>
          </a:r>
          <a:r>
            <a:rPr lang="el-GR" sz="1500" kern="1200" dirty="0"/>
            <a:t>της </a:t>
          </a:r>
          <a:r>
            <a:rPr lang="en-US" sz="1500" kern="1200" dirty="0"/>
            <a:t>Twitter</a:t>
          </a:r>
          <a:endParaRPr lang="en-GB" sz="1500" kern="1200" dirty="0"/>
        </a:p>
      </dsp:txBody>
      <dsp:txXfrm>
        <a:off x="0" y="2901800"/>
        <a:ext cx="10515600" cy="1323000"/>
      </dsp:txXfrm>
    </dsp:sp>
    <dsp:sp modelId="{ADD798B2-F19D-4240-9A97-CE4A74F6D5A2}">
      <dsp:nvSpPr>
        <dsp:cNvPr id="0" name=""/>
        <dsp:cNvSpPr/>
      </dsp:nvSpPr>
      <dsp:spPr>
        <a:xfrm>
          <a:off x="525780" y="2680400"/>
          <a:ext cx="7360920" cy="442800"/>
        </a:xfrm>
        <a:prstGeom prst="roundRect">
          <a:avLst/>
        </a:prstGeom>
        <a:solidFill>
          <a:schemeClr val="accent5">
            <a:hueOff val="0"/>
            <a:satOff val="0"/>
            <a:lumOff val="-70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l-GR" sz="1500" kern="1200" dirty="0"/>
            <a:t>Αλγόριθμος</a:t>
          </a:r>
          <a:endParaRPr lang="en-GB" sz="1500" kern="1200" dirty="0"/>
        </a:p>
      </dsp:txBody>
      <dsp:txXfrm>
        <a:off x="547396" y="2702016"/>
        <a:ext cx="7317688" cy="3995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8EFAA-843B-ED40-9AC5-35A50A2A1D3A}">
      <dsp:nvSpPr>
        <dsp:cNvPr id="0" name=""/>
        <dsp:cNvSpPr/>
      </dsp:nvSpPr>
      <dsp:spPr>
        <a:xfrm>
          <a:off x="1228384" y="-10996"/>
          <a:ext cx="2209940" cy="140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26185-4B1D-1D4F-83A9-F3C71CD32D17}">
      <dsp:nvSpPr>
        <dsp:cNvPr id="0" name=""/>
        <dsp:cNvSpPr/>
      </dsp:nvSpPr>
      <dsp:spPr>
        <a:xfrm>
          <a:off x="1473933" y="222274"/>
          <a:ext cx="2209940" cy="1403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l-GR" sz="3200" kern="1200" dirty="0"/>
            <a:t>200 Βουλευτές</a:t>
          </a:r>
          <a:endParaRPr lang="en-US" sz="3200" kern="1200" dirty="0"/>
        </a:p>
      </dsp:txBody>
      <dsp:txXfrm>
        <a:off x="1515035" y="263376"/>
        <a:ext cx="2127736" cy="1321108"/>
      </dsp:txXfrm>
    </dsp:sp>
    <dsp:sp modelId="{0B2590E1-C148-7E4A-A969-F538A4F943E8}">
      <dsp:nvSpPr>
        <dsp:cNvPr id="0" name=""/>
        <dsp:cNvSpPr/>
      </dsp:nvSpPr>
      <dsp:spPr>
        <a:xfrm>
          <a:off x="1339129" y="1847844"/>
          <a:ext cx="2209940" cy="140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710A4-0738-094D-8840-C4BE10F31CB7}">
      <dsp:nvSpPr>
        <dsp:cNvPr id="0" name=""/>
        <dsp:cNvSpPr/>
      </dsp:nvSpPr>
      <dsp:spPr>
        <a:xfrm>
          <a:off x="1584678" y="2081116"/>
          <a:ext cx="2209940" cy="1403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l-GR" sz="3200" kern="1200"/>
            <a:t>200 Όχι Βουλευτές</a:t>
          </a:r>
          <a:endParaRPr lang="en-US" sz="3200" kern="1200"/>
        </a:p>
      </dsp:txBody>
      <dsp:txXfrm>
        <a:off x="1625780" y="2122218"/>
        <a:ext cx="2127736" cy="13211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02393-7C17-D247-8BE3-1025E2D3EED7}">
      <dsp:nvSpPr>
        <dsp:cNvPr id="0" name=""/>
        <dsp:cNvSpPr/>
      </dsp:nvSpPr>
      <dsp:spPr>
        <a:xfrm>
          <a:off x="1325842" y="5"/>
          <a:ext cx="2209940" cy="140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26DA7-F3CA-C840-A357-03C6E625A133}">
      <dsp:nvSpPr>
        <dsp:cNvPr id="0" name=""/>
        <dsp:cNvSpPr/>
      </dsp:nvSpPr>
      <dsp:spPr>
        <a:xfrm>
          <a:off x="1571391" y="233276"/>
          <a:ext cx="2209940" cy="1403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l-GR" sz="2900" kern="1200" dirty="0"/>
            <a:t>125 Ξενοδοχεία</a:t>
          </a:r>
          <a:endParaRPr lang="en-US" sz="2900" kern="1200" dirty="0"/>
        </a:p>
      </dsp:txBody>
      <dsp:txXfrm>
        <a:off x="1612493" y="274378"/>
        <a:ext cx="2127736" cy="1321108"/>
      </dsp:txXfrm>
    </dsp:sp>
    <dsp:sp modelId="{7B69C48B-D36B-D945-82D6-B5E8D6BB94CA}">
      <dsp:nvSpPr>
        <dsp:cNvPr id="0" name=""/>
        <dsp:cNvSpPr/>
      </dsp:nvSpPr>
      <dsp:spPr>
        <a:xfrm>
          <a:off x="1376963" y="1905857"/>
          <a:ext cx="2209940" cy="1403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90C2B-610C-7A4F-9703-7A7630F5CBDC}">
      <dsp:nvSpPr>
        <dsp:cNvPr id="0" name=""/>
        <dsp:cNvSpPr/>
      </dsp:nvSpPr>
      <dsp:spPr>
        <a:xfrm>
          <a:off x="1622512" y="2139129"/>
          <a:ext cx="2209940" cy="14033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l-GR" sz="2900" kern="1200"/>
            <a:t>125 Όχι Ξενοδοχεία</a:t>
          </a:r>
          <a:endParaRPr lang="en-US" sz="2900" kern="1200"/>
        </a:p>
      </dsp:txBody>
      <dsp:txXfrm>
        <a:off x="1663614" y="2180231"/>
        <a:ext cx="2127736" cy="13211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FE912-3778-264F-BF44-3E01D21C3392}">
      <dsp:nvSpPr>
        <dsp:cNvPr id="0" name=""/>
        <dsp:cNvSpPr/>
      </dsp:nvSpPr>
      <dsp:spPr>
        <a:xfrm>
          <a:off x="0" y="17289"/>
          <a:ext cx="3505494" cy="8880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l-GR" sz="2300" kern="1200" dirty="0"/>
            <a:t>Όνομα και περιγραφή προφίλ </a:t>
          </a:r>
          <a:r>
            <a:rPr lang="en-US" sz="2300" kern="1200" dirty="0"/>
            <a:t>(ND)</a:t>
          </a:r>
        </a:p>
      </dsp:txBody>
      <dsp:txXfrm>
        <a:off x="43350" y="60639"/>
        <a:ext cx="3418794" cy="801330"/>
      </dsp:txXfrm>
    </dsp:sp>
    <dsp:sp modelId="{DBE286F4-E027-CC41-B55B-BAA8FD4D4B29}">
      <dsp:nvSpPr>
        <dsp:cNvPr id="0" name=""/>
        <dsp:cNvSpPr/>
      </dsp:nvSpPr>
      <dsp:spPr>
        <a:xfrm>
          <a:off x="0" y="971559"/>
          <a:ext cx="3505494" cy="8880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Statuses (S)</a:t>
          </a:r>
        </a:p>
      </dsp:txBody>
      <dsp:txXfrm>
        <a:off x="43350" y="1014909"/>
        <a:ext cx="3418794" cy="801330"/>
      </dsp:txXfrm>
    </dsp:sp>
    <dsp:sp modelId="{B355E7C3-8ACC-1143-8FAE-6015A7806DE0}">
      <dsp:nvSpPr>
        <dsp:cNvPr id="0" name=""/>
        <dsp:cNvSpPr/>
      </dsp:nvSpPr>
      <dsp:spPr>
        <a:xfrm>
          <a:off x="0" y="1925829"/>
          <a:ext cx="3505494" cy="8880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l-GR" sz="2300" kern="1200" dirty="0"/>
            <a:t>Φίλοι</a:t>
          </a:r>
          <a:r>
            <a:rPr lang="en-US" sz="2300" kern="1200" dirty="0"/>
            <a:t> (Fr)</a:t>
          </a:r>
        </a:p>
      </dsp:txBody>
      <dsp:txXfrm>
        <a:off x="43350" y="1969179"/>
        <a:ext cx="3418794" cy="801330"/>
      </dsp:txXfrm>
    </dsp:sp>
    <dsp:sp modelId="{0CBCE6B8-1FEC-BA40-BA8D-CC7C541BD9C9}">
      <dsp:nvSpPr>
        <dsp:cNvPr id="0" name=""/>
        <dsp:cNvSpPr/>
      </dsp:nvSpPr>
      <dsp:spPr>
        <a:xfrm>
          <a:off x="0" y="2880099"/>
          <a:ext cx="3505494" cy="8880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l-GR" sz="2300" kern="1200"/>
            <a:t>Ακόλουθοι (</a:t>
          </a:r>
          <a:r>
            <a:rPr lang="en-US" sz="2300" kern="1200"/>
            <a:t>Fo)</a:t>
          </a:r>
        </a:p>
      </dsp:txBody>
      <dsp:txXfrm>
        <a:off x="43350" y="2923449"/>
        <a:ext cx="3418794" cy="8013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4C05D-DFD2-6B4C-889F-F907C6422AD7}">
      <dsp:nvSpPr>
        <dsp:cNvPr id="0" name=""/>
        <dsp:cNvSpPr/>
      </dsp:nvSpPr>
      <dsp:spPr>
        <a:xfrm>
          <a:off x="0" y="222521"/>
          <a:ext cx="4944151" cy="14553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3721" tIns="229108" rIns="383721" bIns="128016"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US" sz="1800" kern="1200"/>
            <a:t>URLs</a:t>
          </a:r>
          <a:endParaRPr lang="en-GB" sz="1800" kern="1200" dirty="0"/>
        </a:p>
        <a:p>
          <a:pPr marL="171450" lvl="1" indent="-171450" algn="l" defTabSz="800100">
            <a:lnSpc>
              <a:spcPct val="90000"/>
            </a:lnSpc>
            <a:spcBef>
              <a:spcPct val="0"/>
            </a:spcBef>
            <a:spcAft>
              <a:spcPct val="15000"/>
            </a:spcAft>
            <a:buFont typeface="+mj-lt"/>
            <a:buAutoNum type="arabicPeriod"/>
          </a:pPr>
          <a:r>
            <a:rPr lang="en-GB" sz="1800" kern="1200"/>
            <a:t>Ό</a:t>
          </a:r>
          <a:r>
            <a:rPr lang="el-GR" sz="1800" kern="1200"/>
            <a:t>χι </a:t>
          </a:r>
          <a:r>
            <a:rPr lang="en-US" sz="1800" kern="1200"/>
            <a:t>UNICODE</a:t>
          </a:r>
          <a:endParaRPr lang="en-GB" sz="1800" kern="1200" dirty="0"/>
        </a:p>
        <a:p>
          <a:pPr marL="171450" lvl="1" indent="-171450" algn="l" defTabSz="800100">
            <a:lnSpc>
              <a:spcPct val="90000"/>
            </a:lnSpc>
            <a:spcBef>
              <a:spcPct val="0"/>
            </a:spcBef>
            <a:spcAft>
              <a:spcPct val="15000"/>
            </a:spcAft>
            <a:buFont typeface="+mj-lt"/>
            <a:buAutoNum type="arabicPeriod"/>
          </a:pPr>
          <a:r>
            <a:rPr lang="el-GR" sz="1800" kern="1200" dirty="0"/>
            <a:t>Αριθμών</a:t>
          </a:r>
          <a:endParaRPr lang="en-US" sz="1800" kern="1200" dirty="0"/>
        </a:p>
        <a:p>
          <a:pPr marL="171450" lvl="1" indent="-171450" algn="l" defTabSz="800100">
            <a:lnSpc>
              <a:spcPct val="90000"/>
            </a:lnSpc>
            <a:spcBef>
              <a:spcPct val="0"/>
            </a:spcBef>
            <a:spcAft>
              <a:spcPct val="15000"/>
            </a:spcAft>
            <a:buFont typeface="+mj-lt"/>
            <a:buAutoNum type="arabicPeriod"/>
          </a:pPr>
          <a:r>
            <a:rPr lang="el-GR" sz="1800" kern="1200"/>
            <a:t>Μετατροπή σε πεζούς</a:t>
          </a:r>
          <a:endParaRPr lang="en-US" sz="1800" kern="1200" dirty="0"/>
        </a:p>
      </dsp:txBody>
      <dsp:txXfrm>
        <a:off x="0" y="222521"/>
        <a:ext cx="4944151" cy="1455300"/>
      </dsp:txXfrm>
    </dsp:sp>
    <dsp:sp modelId="{E84077D1-8753-F740-896A-8B539DC12EA4}">
      <dsp:nvSpPr>
        <dsp:cNvPr id="0" name=""/>
        <dsp:cNvSpPr/>
      </dsp:nvSpPr>
      <dsp:spPr>
        <a:xfrm>
          <a:off x="247207" y="60161"/>
          <a:ext cx="346090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14" tIns="0" rIns="130814" bIns="0" numCol="1" spcCol="1270" anchor="ctr" anchorCtr="0">
          <a:noAutofit/>
        </a:bodyPr>
        <a:lstStyle/>
        <a:p>
          <a:pPr marL="0" lvl="0" indent="0" algn="l" defTabSz="889000">
            <a:lnSpc>
              <a:spcPct val="90000"/>
            </a:lnSpc>
            <a:spcBef>
              <a:spcPct val="0"/>
            </a:spcBef>
            <a:spcAft>
              <a:spcPct val="35000"/>
            </a:spcAft>
            <a:buNone/>
          </a:pPr>
          <a:r>
            <a:rPr lang="el-GR" sz="2000" kern="1200"/>
            <a:t>Προεπεξεργασία</a:t>
          </a:r>
          <a:endParaRPr lang="en-GR" sz="2000" kern="1200" dirty="0"/>
        </a:p>
      </dsp:txBody>
      <dsp:txXfrm>
        <a:off x="263059" y="76013"/>
        <a:ext cx="3429201" cy="293016"/>
      </dsp:txXfrm>
    </dsp:sp>
    <dsp:sp modelId="{F02E2CE9-4715-9A46-BC3A-B4F7D9B2B77F}">
      <dsp:nvSpPr>
        <dsp:cNvPr id="0" name=""/>
        <dsp:cNvSpPr/>
      </dsp:nvSpPr>
      <dsp:spPr>
        <a:xfrm>
          <a:off x="0" y="1899581"/>
          <a:ext cx="4944151" cy="1178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3721" tIns="229108" rIns="38372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Καμία επεξεργασία</a:t>
          </a:r>
          <a:endParaRPr lang="en-US" sz="1800" kern="1200" dirty="0"/>
        </a:p>
        <a:p>
          <a:pPr marL="171450" lvl="1" indent="-171450" algn="l" defTabSz="800100">
            <a:lnSpc>
              <a:spcPct val="90000"/>
            </a:lnSpc>
            <a:spcBef>
              <a:spcPct val="0"/>
            </a:spcBef>
            <a:spcAft>
              <a:spcPct val="15000"/>
            </a:spcAft>
            <a:buChar char="•"/>
          </a:pPr>
          <a:r>
            <a:rPr lang="en-US" sz="1800" kern="1200"/>
            <a:t>Stop words</a:t>
          </a:r>
          <a:endParaRPr lang="en-US" sz="1800" kern="1200" dirty="0"/>
        </a:p>
        <a:p>
          <a:pPr marL="171450" lvl="1" indent="-171450" algn="l" defTabSz="800100">
            <a:lnSpc>
              <a:spcPct val="90000"/>
            </a:lnSpc>
            <a:spcBef>
              <a:spcPct val="0"/>
            </a:spcBef>
            <a:spcAft>
              <a:spcPct val="15000"/>
            </a:spcAft>
            <a:buChar char="•"/>
          </a:pPr>
          <a:r>
            <a:rPr lang="en-US" sz="1800" kern="1200"/>
            <a:t>Lemmatization και stop words</a:t>
          </a:r>
          <a:endParaRPr lang="en-US" sz="1800" kern="1200" dirty="0"/>
        </a:p>
      </dsp:txBody>
      <dsp:txXfrm>
        <a:off x="0" y="1899581"/>
        <a:ext cx="4944151" cy="1178100"/>
      </dsp:txXfrm>
    </dsp:sp>
    <dsp:sp modelId="{9181C781-A2B4-7E42-B7A7-70ADAD28AF4C}">
      <dsp:nvSpPr>
        <dsp:cNvPr id="0" name=""/>
        <dsp:cNvSpPr/>
      </dsp:nvSpPr>
      <dsp:spPr>
        <a:xfrm>
          <a:off x="247207" y="1737221"/>
          <a:ext cx="346090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14" tIns="0" rIns="130814" bIns="0" numCol="1" spcCol="1270" anchor="ctr" anchorCtr="0">
          <a:noAutofit/>
        </a:bodyPr>
        <a:lstStyle/>
        <a:p>
          <a:pPr marL="0" lvl="0" indent="0" algn="l" defTabSz="889000">
            <a:lnSpc>
              <a:spcPct val="90000"/>
            </a:lnSpc>
            <a:spcBef>
              <a:spcPct val="0"/>
            </a:spcBef>
            <a:spcAft>
              <a:spcPct val="35000"/>
            </a:spcAft>
            <a:buNone/>
          </a:pPr>
          <a:r>
            <a:rPr lang="en-US" sz="2000" kern="1200"/>
            <a:t>NLP</a:t>
          </a:r>
          <a:endParaRPr lang="en-US" sz="2000" kern="1200" dirty="0"/>
        </a:p>
      </dsp:txBody>
      <dsp:txXfrm>
        <a:off x="263059" y="1753073"/>
        <a:ext cx="3429201" cy="293016"/>
      </dsp:txXfrm>
    </dsp:sp>
    <dsp:sp modelId="{9FE8DB73-121B-BA41-A529-A5EEC36709F3}">
      <dsp:nvSpPr>
        <dsp:cNvPr id="0" name=""/>
        <dsp:cNvSpPr/>
      </dsp:nvSpPr>
      <dsp:spPr>
        <a:xfrm>
          <a:off x="0" y="3299441"/>
          <a:ext cx="4944151" cy="952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3721" tIns="229108" rIns="38372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Bag of Words</a:t>
          </a:r>
          <a:endParaRPr lang="en-US" sz="2000" kern="1200" dirty="0"/>
        </a:p>
        <a:p>
          <a:pPr marL="228600" lvl="1" indent="-228600" algn="l" defTabSz="889000">
            <a:lnSpc>
              <a:spcPct val="90000"/>
            </a:lnSpc>
            <a:spcBef>
              <a:spcPct val="0"/>
            </a:spcBef>
            <a:spcAft>
              <a:spcPct val="15000"/>
            </a:spcAft>
            <a:buChar char="•"/>
          </a:pPr>
          <a:r>
            <a:rPr lang="en-US" sz="2000" kern="1200"/>
            <a:t>TF-IDF</a:t>
          </a:r>
          <a:endParaRPr lang="en-US" sz="2000" kern="1200" dirty="0"/>
        </a:p>
      </dsp:txBody>
      <dsp:txXfrm>
        <a:off x="0" y="3299441"/>
        <a:ext cx="4944151" cy="952875"/>
      </dsp:txXfrm>
    </dsp:sp>
    <dsp:sp modelId="{D6A0B4AB-4AED-DA4C-A651-C28A8BE92E4A}">
      <dsp:nvSpPr>
        <dsp:cNvPr id="0" name=""/>
        <dsp:cNvSpPr/>
      </dsp:nvSpPr>
      <dsp:spPr>
        <a:xfrm>
          <a:off x="247207" y="3137081"/>
          <a:ext cx="346090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14" tIns="0" rIns="130814" bIns="0" numCol="1" spcCol="1270" anchor="ctr" anchorCtr="0">
          <a:noAutofit/>
        </a:bodyPr>
        <a:lstStyle/>
        <a:p>
          <a:pPr marL="0" lvl="0" indent="0" algn="l" defTabSz="889000">
            <a:lnSpc>
              <a:spcPct val="90000"/>
            </a:lnSpc>
            <a:spcBef>
              <a:spcPct val="0"/>
            </a:spcBef>
            <a:spcAft>
              <a:spcPct val="35000"/>
            </a:spcAft>
            <a:buNone/>
          </a:pPr>
          <a:r>
            <a:rPr lang="en-US" sz="2000" kern="1200"/>
            <a:t>Word Vectorizer</a:t>
          </a:r>
          <a:endParaRPr lang="en-US" sz="2000" kern="1200" dirty="0"/>
        </a:p>
      </dsp:txBody>
      <dsp:txXfrm>
        <a:off x="263059" y="3152933"/>
        <a:ext cx="3429201" cy="293016"/>
      </dsp:txXfrm>
    </dsp:sp>
    <dsp:sp modelId="{321789CE-9C4C-5C45-9E9F-132B366284A5}">
      <dsp:nvSpPr>
        <dsp:cNvPr id="0" name=""/>
        <dsp:cNvSpPr/>
      </dsp:nvSpPr>
      <dsp:spPr>
        <a:xfrm>
          <a:off x="0" y="4474076"/>
          <a:ext cx="4944151" cy="1247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3721" tIns="229108" rIns="38372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Logistic Regression</a:t>
          </a:r>
        </a:p>
        <a:p>
          <a:pPr marL="228600" lvl="1" indent="-228600" algn="l" defTabSz="889000">
            <a:lnSpc>
              <a:spcPct val="90000"/>
            </a:lnSpc>
            <a:spcBef>
              <a:spcPct val="0"/>
            </a:spcBef>
            <a:spcAft>
              <a:spcPct val="15000"/>
            </a:spcAft>
            <a:buChar char="•"/>
          </a:pPr>
          <a:r>
            <a:rPr lang="en-US" sz="2000" kern="1200"/>
            <a:t>Support Vector Machines</a:t>
          </a:r>
        </a:p>
        <a:p>
          <a:pPr marL="228600" lvl="1" indent="-228600" algn="l" defTabSz="889000">
            <a:lnSpc>
              <a:spcPct val="90000"/>
            </a:lnSpc>
            <a:spcBef>
              <a:spcPct val="0"/>
            </a:spcBef>
            <a:spcAft>
              <a:spcPct val="15000"/>
            </a:spcAft>
            <a:buChar char="•"/>
          </a:pPr>
          <a:r>
            <a:rPr lang="en-US" sz="2000" kern="1200"/>
            <a:t>K-nearest Neigbours</a:t>
          </a:r>
        </a:p>
      </dsp:txBody>
      <dsp:txXfrm>
        <a:off x="0" y="4474076"/>
        <a:ext cx="4944151" cy="1247400"/>
      </dsp:txXfrm>
    </dsp:sp>
    <dsp:sp modelId="{7B13EC65-0095-6243-86AB-4A235BBCF341}">
      <dsp:nvSpPr>
        <dsp:cNvPr id="0" name=""/>
        <dsp:cNvSpPr/>
      </dsp:nvSpPr>
      <dsp:spPr>
        <a:xfrm>
          <a:off x="247207" y="4311716"/>
          <a:ext cx="3460905"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814" tIns="0" rIns="130814" bIns="0" numCol="1" spcCol="1270" anchor="ctr" anchorCtr="0">
          <a:noAutofit/>
        </a:bodyPr>
        <a:lstStyle/>
        <a:p>
          <a:pPr marL="0" lvl="0" indent="0" algn="l" defTabSz="889000">
            <a:lnSpc>
              <a:spcPct val="90000"/>
            </a:lnSpc>
            <a:spcBef>
              <a:spcPct val="0"/>
            </a:spcBef>
            <a:spcAft>
              <a:spcPct val="35000"/>
            </a:spcAft>
            <a:buNone/>
          </a:pPr>
          <a:r>
            <a:rPr lang="en-US" sz="2000" kern="1200"/>
            <a:t>Classification Alogirthm</a:t>
          </a:r>
        </a:p>
      </dsp:txBody>
      <dsp:txXfrm>
        <a:off x="263059" y="4327568"/>
        <a:ext cx="3429201" cy="2930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4C07E-D451-954B-9EBD-23F787FF655A}">
      <dsp:nvSpPr>
        <dsp:cNvPr id="0" name=""/>
        <dsp:cNvSpPr/>
      </dsp:nvSpPr>
      <dsp:spPr>
        <a:xfrm>
          <a:off x="9242" y="1346949"/>
          <a:ext cx="2762398" cy="165743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l-GR" sz="2200" kern="1200"/>
            <a:t>Ανάκτηση 1000 φίλων/ακολούθων</a:t>
          </a:r>
          <a:endParaRPr lang="en-US" sz="2200" kern="1200"/>
        </a:p>
      </dsp:txBody>
      <dsp:txXfrm>
        <a:off x="57787" y="1395494"/>
        <a:ext cx="2665308" cy="1560349"/>
      </dsp:txXfrm>
    </dsp:sp>
    <dsp:sp modelId="{A46F1460-34E7-9649-8DC3-C3441CCB5E4E}">
      <dsp:nvSpPr>
        <dsp:cNvPr id="0" name=""/>
        <dsp:cNvSpPr/>
      </dsp:nvSpPr>
      <dsp:spPr>
        <a:xfrm>
          <a:off x="3014732" y="1833131"/>
          <a:ext cx="585628" cy="685074"/>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14732" y="1970146"/>
        <a:ext cx="409940" cy="411044"/>
      </dsp:txXfrm>
    </dsp:sp>
    <dsp:sp modelId="{3EA7962B-663C-F348-BB06-B4FCB4547102}">
      <dsp:nvSpPr>
        <dsp:cNvPr id="0" name=""/>
        <dsp:cNvSpPr/>
      </dsp:nvSpPr>
      <dsp:spPr>
        <a:xfrm>
          <a:off x="3876600" y="1346949"/>
          <a:ext cx="2762398" cy="165743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l-GR" sz="2200" kern="1200"/>
            <a:t>Μοντέλο </a:t>
          </a:r>
          <a:r>
            <a:rPr lang="en-US" sz="2200" kern="1200"/>
            <a:t>ND</a:t>
          </a:r>
        </a:p>
      </dsp:txBody>
      <dsp:txXfrm>
        <a:off x="3925145" y="1395494"/>
        <a:ext cx="2665308" cy="1560349"/>
      </dsp:txXfrm>
    </dsp:sp>
    <dsp:sp modelId="{C2F6BF09-7DC1-044A-8658-CA5F3F5393E1}">
      <dsp:nvSpPr>
        <dsp:cNvPr id="0" name=""/>
        <dsp:cNvSpPr/>
      </dsp:nvSpPr>
      <dsp:spPr>
        <a:xfrm>
          <a:off x="6882090" y="1833131"/>
          <a:ext cx="585628" cy="685074"/>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82090" y="1970146"/>
        <a:ext cx="409940" cy="411044"/>
      </dsp:txXfrm>
    </dsp:sp>
    <dsp:sp modelId="{4B872F43-581E-AD4F-8940-2B7021AC3468}">
      <dsp:nvSpPr>
        <dsp:cNvPr id="0" name=""/>
        <dsp:cNvSpPr/>
      </dsp:nvSpPr>
      <dsp:spPr>
        <a:xfrm>
          <a:off x="7743958" y="1346949"/>
          <a:ext cx="2762398" cy="165743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l-GR" sz="2200" kern="1200"/>
            <a:t>Αριθμός φίλων/ακολούθων που ανήκουν σε μια ορισμένη κατηγορία</a:t>
          </a:r>
          <a:endParaRPr lang="en-US" sz="2200" kern="1200"/>
        </a:p>
      </dsp:txBody>
      <dsp:txXfrm>
        <a:off x="7792503" y="1395494"/>
        <a:ext cx="2665308" cy="15603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05C96-01E7-4944-AA0D-BC7433562815}">
      <dsp:nvSpPr>
        <dsp:cNvPr id="0" name=""/>
        <dsp:cNvSpPr/>
      </dsp:nvSpPr>
      <dsp:spPr>
        <a:xfrm>
          <a:off x="1891863" y="1962148"/>
          <a:ext cx="1399460" cy="139946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4900" i="1" kern="1200" smtClean="0">
                        <a:solidFill>
                          <a:schemeClr val="bg1"/>
                        </a:solidFill>
                        <a:latin typeface="Cambria Math" panose="02040503050406030204" pitchFamily="18" charset="0"/>
                      </a:rPr>
                    </m:ctrlPr>
                  </m:sSubPr>
                  <m:e>
                    <m:r>
                      <a:rPr lang="en-US" sz="4900" i="1" kern="1200">
                        <a:solidFill>
                          <a:schemeClr val="bg1"/>
                        </a:solidFill>
                        <a:latin typeface="Cambria Math" panose="02040503050406030204" pitchFamily="18" charset="0"/>
                      </a:rPr>
                      <m:t>𝑃</m:t>
                    </m:r>
                  </m:e>
                  <m:sub>
                    <m:r>
                      <a:rPr lang="en-US" sz="4900" b="0" i="1" kern="1200" smtClean="0">
                        <a:solidFill>
                          <a:schemeClr val="bg1"/>
                        </a:solidFill>
                        <a:latin typeface="Cambria Math" panose="02040503050406030204" pitchFamily="18" charset="0"/>
                      </a:rPr>
                      <m:t>𝑡𝑜𝑡</m:t>
                    </m:r>
                  </m:sub>
                </m:sSub>
              </m:oMath>
            </m:oMathPara>
          </a14:m>
          <a:endParaRPr lang="en-GB" sz="4900" kern="1200" dirty="0"/>
        </a:p>
      </dsp:txBody>
      <dsp:txXfrm>
        <a:off x="2096809" y="2167094"/>
        <a:ext cx="989568" cy="989568"/>
      </dsp:txXfrm>
    </dsp:sp>
    <dsp:sp modelId="{8617214E-37AB-ED44-9A87-5A913B2FF27D}">
      <dsp:nvSpPr>
        <dsp:cNvPr id="0" name=""/>
        <dsp:cNvSpPr/>
      </dsp:nvSpPr>
      <dsp:spPr>
        <a:xfrm rot="11700000">
          <a:off x="644777" y="2104660"/>
          <a:ext cx="1223009" cy="398846"/>
        </a:xfrm>
        <a:prstGeom prst="lef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FCC282A-F66B-0F4E-AC87-06F3A5AEF966}">
      <dsp:nvSpPr>
        <dsp:cNvPr id="0" name=""/>
        <dsp:cNvSpPr/>
      </dsp:nvSpPr>
      <dsp:spPr>
        <a:xfrm>
          <a:off x="870" y="1614019"/>
          <a:ext cx="1329487" cy="106359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GB" sz="2100" kern="1200" dirty="0"/>
            <a:t>Model ND</a:t>
          </a:r>
        </a:p>
        <a:p>
          <a:pPr marL="171450" lvl="1" indent="-171450" algn="l" defTabSz="711200">
            <a:lnSpc>
              <a:spcPct val="90000"/>
            </a:lnSpc>
            <a:spcBef>
              <a:spcPct val="0"/>
            </a:spcBef>
            <a:spcAft>
              <a:spcPct val="15000"/>
            </a:spcAft>
            <a:buChar char="•"/>
          </a:pPr>
          <a:r>
            <a:rPr lang="el-GR" sz="1600" kern="1200" dirty="0"/>
            <a:t>α</a:t>
          </a:r>
          <a:r>
            <a:rPr lang="en-GB" sz="1600" kern="1200" dirty="0"/>
            <a:t> </a:t>
          </a:r>
        </a:p>
        <a:p>
          <a:pPr marL="171450" lvl="1" indent="-171450" algn="l" defTabSz="711200">
            <a:lnSpc>
              <a:spcPct val="90000"/>
            </a:lnSpc>
            <a:spcBef>
              <a:spcPct val="0"/>
            </a:spcBef>
            <a:spcAft>
              <a:spcPct val="15000"/>
            </a:spcAft>
            <a:buChar char="•"/>
          </a:pPr>
          <a14:m xmlns:a14="http://schemas.microsoft.com/office/drawing/2010/main">
            <m:oMath xmlns:m="http://schemas.openxmlformats.org/officeDocument/2006/math">
              <m:sSub>
                <m:sSubPr>
                  <m:ctrlPr>
                    <a:rPr lang="en-US" sz="1600" i="1" kern="1200" smtClean="0">
                      <a:solidFill>
                        <a:schemeClr val="bg1"/>
                      </a:solidFill>
                      <a:latin typeface="Cambria Math" panose="02040503050406030204" pitchFamily="18" charset="0"/>
                    </a:rPr>
                  </m:ctrlPr>
                </m:sSubPr>
                <m:e>
                  <m:r>
                    <a:rPr lang="en-US" sz="1600" i="1" kern="1200">
                      <a:solidFill>
                        <a:schemeClr val="bg1"/>
                      </a:solidFill>
                      <a:latin typeface="Cambria Math" panose="02040503050406030204" pitchFamily="18" charset="0"/>
                    </a:rPr>
                    <m:t>𝑃</m:t>
                  </m:r>
                </m:e>
                <m:sub>
                  <m:r>
                    <a:rPr lang="en-US" sz="1600" i="1" kern="1200">
                      <a:solidFill>
                        <a:schemeClr val="bg1"/>
                      </a:solidFill>
                      <a:latin typeface="Cambria Math" panose="02040503050406030204" pitchFamily="18" charset="0"/>
                    </a:rPr>
                    <m:t>𝑁𝐷</m:t>
                  </m:r>
                </m:sub>
              </m:sSub>
            </m:oMath>
          </a14:m>
          <a:endParaRPr lang="en-GB" sz="1600" kern="1200" dirty="0"/>
        </a:p>
      </dsp:txBody>
      <dsp:txXfrm>
        <a:off x="32021" y="1645170"/>
        <a:ext cx="1267185" cy="1001288"/>
      </dsp:txXfrm>
    </dsp:sp>
    <dsp:sp modelId="{27FA0947-1FD7-F94E-8D8F-6155B336BA93}">
      <dsp:nvSpPr>
        <dsp:cNvPr id="0" name=""/>
        <dsp:cNvSpPr/>
      </dsp:nvSpPr>
      <dsp:spPr>
        <a:xfrm rot="14700000">
          <a:off x="1395854" y="1209561"/>
          <a:ext cx="1223009" cy="398846"/>
        </a:xfrm>
        <a:prstGeom prst="lef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5CC26A6-822F-354C-AE9C-7C9087B5D92F}">
      <dsp:nvSpPr>
        <dsp:cNvPr id="0" name=""/>
        <dsp:cNvSpPr/>
      </dsp:nvSpPr>
      <dsp:spPr>
        <a:xfrm>
          <a:off x="1084182" y="322978"/>
          <a:ext cx="1329487" cy="106359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GB" sz="2100" kern="1200" dirty="0"/>
            <a:t>Model S</a:t>
          </a:r>
        </a:p>
        <a:p>
          <a:pPr marL="171450" lvl="1" indent="-171450" algn="l" defTabSz="711200">
            <a:lnSpc>
              <a:spcPct val="90000"/>
            </a:lnSpc>
            <a:spcBef>
              <a:spcPct val="0"/>
            </a:spcBef>
            <a:spcAft>
              <a:spcPct val="15000"/>
            </a:spcAft>
            <a:buChar char="•"/>
          </a:pPr>
          <a:r>
            <a:rPr lang="en-GB" sz="1600" kern="1200" dirty="0"/>
            <a:t>b </a:t>
          </a:r>
        </a:p>
        <a:p>
          <a:pPr marL="171450" lvl="1" indent="-171450" algn="l" defTabSz="711200">
            <a:lnSpc>
              <a:spcPct val="90000"/>
            </a:lnSpc>
            <a:spcBef>
              <a:spcPct val="0"/>
            </a:spcBef>
            <a:spcAft>
              <a:spcPct val="15000"/>
            </a:spcAft>
            <a:buChar char="•"/>
          </a:pPr>
          <a14:m xmlns:a14="http://schemas.microsoft.com/office/drawing/2010/main">
            <m:oMath xmlns:m="http://schemas.openxmlformats.org/officeDocument/2006/math">
              <m:sSub>
                <m:sSubPr>
                  <m:ctrlPr>
                    <a:rPr lang="en-US" sz="1600" i="1" kern="1200" smtClean="0">
                      <a:solidFill>
                        <a:schemeClr val="bg1"/>
                      </a:solidFill>
                      <a:latin typeface="Cambria Math" panose="02040503050406030204" pitchFamily="18" charset="0"/>
                    </a:rPr>
                  </m:ctrlPr>
                </m:sSubPr>
                <m:e>
                  <m:r>
                    <a:rPr lang="en-US" sz="1600" i="1" kern="1200">
                      <a:solidFill>
                        <a:schemeClr val="bg1"/>
                      </a:solidFill>
                      <a:latin typeface="Cambria Math" panose="02040503050406030204" pitchFamily="18" charset="0"/>
                    </a:rPr>
                    <m:t>𝑃</m:t>
                  </m:r>
                </m:e>
                <m:sub>
                  <m:r>
                    <a:rPr lang="en-US" sz="1600" b="0" i="1" kern="1200" smtClean="0">
                      <a:solidFill>
                        <a:schemeClr val="bg1"/>
                      </a:solidFill>
                      <a:latin typeface="Cambria Math" panose="02040503050406030204" pitchFamily="18" charset="0"/>
                    </a:rPr>
                    <m:t>𝑆</m:t>
                  </m:r>
                </m:sub>
              </m:sSub>
            </m:oMath>
          </a14:m>
          <a:endParaRPr lang="en-GB" sz="1600" kern="1200" dirty="0"/>
        </a:p>
      </dsp:txBody>
      <dsp:txXfrm>
        <a:off x="1115333" y="354129"/>
        <a:ext cx="1267185" cy="1001288"/>
      </dsp:txXfrm>
    </dsp:sp>
    <dsp:sp modelId="{037CF9DC-072B-7B41-A549-A6CFA770D0F8}">
      <dsp:nvSpPr>
        <dsp:cNvPr id="0" name=""/>
        <dsp:cNvSpPr/>
      </dsp:nvSpPr>
      <dsp:spPr>
        <a:xfrm rot="17700000">
          <a:off x="2564323" y="1209561"/>
          <a:ext cx="1223009" cy="398846"/>
        </a:xfrm>
        <a:prstGeom prst="lef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B0E1A72-F783-1745-A1D6-DFB03B43860B}">
      <dsp:nvSpPr>
        <dsp:cNvPr id="0" name=""/>
        <dsp:cNvSpPr/>
      </dsp:nvSpPr>
      <dsp:spPr>
        <a:xfrm>
          <a:off x="2769517" y="322978"/>
          <a:ext cx="1329487" cy="106359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GB" sz="2100" kern="1200" dirty="0"/>
            <a:t>Model Fr</a:t>
          </a:r>
        </a:p>
        <a:p>
          <a:pPr marL="171450" lvl="1" indent="-171450" algn="l" defTabSz="711200">
            <a:lnSpc>
              <a:spcPct val="90000"/>
            </a:lnSpc>
            <a:spcBef>
              <a:spcPct val="0"/>
            </a:spcBef>
            <a:spcAft>
              <a:spcPct val="15000"/>
            </a:spcAft>
            <a:buChar char="•"/>
          </a:pPr>
          <a:r>
            <a:rPr lang="en-GB" sz="1600" kern="1200" dirty="0"/>
            <a:t>c </a:t>
          </a:r>
        </a:p>
        <a:p>
          <a:pPr marL="171450" lvl="1" indent="-171450" algn="l" defTabSz="711200">
            <a:lnSpc>
              <a:spcPct val="90000"/>
            </a:lnSpc>
            <a:spcBef>
              <a:spcPct val="0"/>
            </a:spcBef>
            <a:spcAft>
              <a:spcPct val="15000"/>
            </a:spcAft>
            <a:buChar char="•"/>
          </a:pPr>
          <a14:m xmlns:a14="http://schemas.microsoft.com/office/drawing/2010/main">
            <m:oMath xmlns:m="http://schemas.openxmlformats.org/officeDocument/2006/math">
              <m:sSub>
                <m:sSubPr>
                  <m:ctrlPr>
                    <a:rPr lang="en-US" sz="1600" i="1" kern="1200" smtClean="0">
                      <a:solidFill>
                        <a:schemeClr val="bg1"/>
                      </a:solidFill>
                      <a:latin typeface="Cambria Math" panose="02040503050406030204" pitchFamily="18" charset="0"/>
                    </a:rPr>
                  </m:ctrlPr>
                </m:sSubPr>
                <m:e>
                  <m:r>
                    <a:rPr lang="en-US" sz="1600" i="1" kern="1200">
                      <a:solidFill>
                        <a:schemeClr val="bg1"/>
                      </a:solidFill>
                      <a:latin typeface="Cambria Math" panose="02040503050406030204" pitchFamily="18" charset="0"/>
                    </a:rPr>
                    <m:t>𝑃</m:t>
                  </m:r>
                </m:e>
                <m:sub>
                  <m:r>
                    <a:rPr lang="en-US" sz="1600" b="0" i="1" kern="1200" smtClean="0">
                      <a:solidFill>
                        <a:schemeClr val="bg1"/>
                      </a:solidFill>
                      <a:latin typeface="Cambria Math" panose="02040503050406030204" pitchFamily="18" charset="0"/>
                    </a:rPr>
                    <m:t>𝐹𝑟</m:t>
                  </m:r>
                </m:sub>
              </m:sSub>
            </m:oMath>
          </a14:m>
          <a:endParaRPr lang="en-GB" sz="1600" kern="1200" dirty="0"/>
        </a:p>
      </dsp:txBody>
      <dsp:txXfrm>
        <a:off x="2800668" y="354129"/>
        <a:ext cx="1267185" cy="1001288"/>
      </dsp:txXfrm>
    </dsp:sp>
    <dsp:sp modelId="{784AABC5-227B-B749-8938-1B2C7DECECD3}">
      <dsp:nvSpPr>
        <dsp:cNvPr id="0" name=""/>
        <dsp:cNvSpPr/>
      </dsp:nvSpPr>
      <dsp:spPr>
        <a:xfrm rot="20700000">
          <a:off x="3315400" y="2104660"/>
          <a:ext cx="1223009" cy="398846"/>
        </a:xfrm>
        <a:prstGeom prst="lef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57B00CD-8F7A-B344-8DCC-00ECCDEF93EE}">
      <dsp:nvSpPr>
        <dsp:cNvPr id="0" name=""/>
        <dsp:cNvSpPr/>
      </dsp:nvSpPr>
      <dsp:spPr>
        <a:xfrm>
          <a:off x="3852829" y="1614019"/>
          <a:ext cx="1329487" cy="106359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t" anchorCtr="0">
          <a:noAutofit/>
        </a:bodyPr>
        <a:lstStyle/>
        <a:p>
          <a:pPr marL="0" lvl="0" indent="0" algn="l" defTabSz="933450">
            <a:lnSpc>
              <a:spcPct val="90000"/>
            </a:lnSpc>
            <a:spcBef>
              <a:spcPct val="0"/>
            </a:spcBef>
            <a:spcAft>
              <a:spcPct val="35000"/>
            </a:spcAft>
            <a:buNone/>
          </a:pPr>
          <a:r>
            <a:rPr lang="en-GB" sz="2100" kern="1200" dirty="0"/>
            <a:t>Model </a:t>
          </a:r>
          <a:r>
            <a:rPr lang="en-GB" sz="2100" kern="1200" dirty="0" err="1"/>
            <a:t>Fo</a:t>
          </a:r>
          <a:endParaRPr lang="en-GB" sz="2100" kern="1200" dirty="0"/>
        </a:p>
        <a:p>
          <a:pPr marL="171450" lvl="1" indent="-171450" algn="l" defTabSz="711200">
            <a:lnSpc>
              <a:spcPct val="90000"/>
            </a:lnSpc>
            <a:spcBef>
              <a:spcPct val="0"/>
            </a:spcBef>
            <a:spcAft>
              <a:spcPct val="15000"/>
            </a:spcAft>
            <a:buChar char="•"/>
          </a:pPr>
          <a:r>
            <a:rPr lang="en-GB" sz="1600" kern="1200" dirty="0"/>
            <a:t>d </a:t>
          </a:r>
        </a:p>
        <a:p>
          <a:pPr marL="171450" lvl="1" indent="-171450" algn="l" defTabSz="711200">
            <a:lnSpc>
              <a:spcPct val="90000"/>
            </a:lnSpc>
            <a:spcBef>
              <a:spcPct val="0"/>
            </a:spcBef>
            <a:spcAft>
              <a:spcPct val="15000"/>
            </a:spcAft>
            <a:buChar char="•"/>
          </a:pPr>
          <a14:m xmlns:a14="http://schemas.microsoft.com/office/drawing/2010/main">
            <m:oMath xmlns:m="http://schemas.openxmlformats.org/officeDocument/2006/math">
              <m:sSub>
                <m:sSubPr>
                  <m:ctrlPr>
                    <a:rPr lang="en-US" sz="1600" i="1" kern="1200" smtClean="0">
                      <a:solidFill>
                        <a:schemeClr val="bg1"/>
                      </a:solidFill>
                      <a:latin typeface="Cambria Math" panose="02040503050406030204" pitchFamily="18" charset="0"/>
                    </a:rPr>
                  </m:ctrlPr>
                </m:sSubPr>
                <m:e>
                  <m:r>
                    <a:rPr lang="en-US" sz="1600" i="1" kern="1200">
                      <a:solidFill>
                        <a:schemeClr val="bg1"/>
                      </a:solidFill>
                      <a:latin typeface="Cambria Math" panose="02040503050406030204" pitchFamily="18" charset="0"/>
                    </a:rPr>
                    <m:t>𝑃</m:t>
                  </m:r>
                </m:e>
                <m:sub>
                  <m:r>
                    <a:rPr lang="en-US" sz="1600" b="0" i="1" kern="1200" smtClean="0">
                      <a:solidFill>
                        <a:schemeClr val="bg1"/>
                      </a:solidFill>
                      <a:latin typeface="Cambria Math" panose="02040503050406030204" pitchFamily="18" charset="0"/>
                    </a:rPr>
                    <m:t>𝐹𝑜</m:t>
                  </m:r>
                </m:sub>
              </m:sSub>
            </m:oMath>
          </a14:m>
          <a:endParaRPr lang="en-GB" sz="1600" kern="1200" dirty="0"/>
        </a:p>
      </dsp:txBody>
      <dsp:txXfrm>
        <a:off x="3883980" y="1645170"/>
        <a:ext cx="1267185" cy="10012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BD628-476A-B249-9CD8-B8FB0C70C257}">
      <dsp:nvSpPr>
        <dsp:cNvPr id="0" name=""/>
        <dsp:cNvSpPr/>
      </dsp:nvSpPr>
      <dsp:spPr>
        <a:xfrm>
          <a:off x="0" y="389390"/>
          <a:ext cx="6666833" cy="15561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l-GR" sz="1900" kern="1200"/>
            <a:t>Αποστάσεις (</a:t>
          </a:r>
          <a:r>
            <a:rPr lang="en-US" sz="1900" kern="1200"/>
            <a:t>Degree of Separations)</a:t>
          </a:r>
          <a:r>
            <a:rPr lang="el-GR" sz="1900" kern="1200"/>
            <a:t> κόμβου</a:t>
          </a:r>
          <a:r>
            <a:rPr lang="en-US" sz="1900" kern="1200"/>
            <a:t> </a:t>
          </a:r>
          <a:r>
            <a:rPr lang="el-GR" sz="1900" kern="1200"/>
            <a:t>από τα 5 κόμματα και τους αντίστοιχους αρχηγούς τους.</a:t>
          </a:r>
          <a:br>
            <a:rPr lang="el-GR" sz="1900" kern="1200"/>
          </a:br>
          <a:br>
            <a:rPr lang="el-GR" sz="1900" kern="1200"/>
          </a:br>
          <a:endParaRPr lang="en-US" sz="1900" kern="1200"/>
        </a:p>
      </dsp:txBody>
      <dsp:txXfrm>
        <a:off x="0" y="389390"/>
        <a:ext cx="6666833" cy="1556100"/>
      </dsp:txXfrm>
    </dsp:sp>
    <dsp:sp modelId="{BB9563C1-62E0-184D-B2F2-F14A107832CB}">
      <dsp:nvSpPr>
        <dsp:cNvPr id="0" name=""/>
        <dsp:cNvSpPr/>
      </dsp:nvSpPr>
      <dsp:spPr>
        <a:xfrm>
          <a:off x="333341" y="108950"/>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l-GR" sz="1900" kern="1200"/>
            <a:t>Διάνυσμα 10 διαστάσεων</a:t>
          </a:r>
          <a:endParaRPr lang="en-US" sz="1900" kern="1200"/>
        </a:p>
      </dsp:txBody>
      <dsp:txXfrm>
        <a:off x="360721" y="136330"/>
        <a:ext cx="4612023" cy="506120"/>
      </dsp:txXfrm>
    </dsp:sp>
    <dsp:sp modelId="{A0DF01BE-4167-8E47-BC50-EC16ACEA7AD0}">
      <dsp:nvSpPr>
        <dsp:cNvPr id="0" name=""/>
        <dsp:cNvSpPr/>
      </dsp:nvSpPr>
      <dsp:spPr>
        <a:xfrm>
          <a:off x="0" y="2328530"/>
          <a:ext cx="6666833" cy="1047375"/>
        </a:xfrm>
        <a:prstGeom prst="rect">
          <a:avLst/>
        </a:prstGeom>
        <a:solidFill>
          <a:schemeClr val="lt1">
            <a:alpha val="90000"/>
            <a:hueOff val="0"/>
            <a:satOff val="0"/>
            <a:lumOff val="0"/>
            <a:alphaOff val="0"/>
          </a:schemeClr>
        </a:solidFill>
        <a:ln w="6350" cap="flat" cmpd="sng" algn="ctr">
          <a:solidFill>
            <a:schemeClr val="accent2">
              <a:hueOff val="0"/>
              <a:satOff val="0"/>
              <a:lumOff val="-5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l-GR" sz="1900" kern="1200"/>
            <a:t>πιθανοκρατική έκδοση αλγορίθμου </a:t>
          </a:r>
          <a:r>
            <a:rPr lang="en-US" sz="1900" kern="1200"/>
            <a:t>Degree of Separation in Social Networks.</a:t>
          </a:r>
        </a:p>
      </dsp:txBody>
      <dsp:txXfrm>
        <a:off x="0" y="2328530"/>
        <a:ext cx="6666833" cy="1047375"/>
      </dsp:txXfrm>
    </dsp:sp>
    <dsp:sp modelId="{1F675D56-69A4-124C-89E6-53AA2FCF2965}">
      <dsp:nvSpPr>
        <dsp:cNvPr id="0" name=""/>
        <dsp:cNvSpPr/>
      </dsp:nvSpPr>
      <dsp:spPr>
        <a:xfrm>
          <a:off x="333341" y="2048090"/>
          <a:ext cx="4666783" cy="560880"/>
        </a:xfrm>
        <a:prstGeom prst="roundRect">
          <a:avLst/>
        </a:prstGeom>
        <a:gradFill rotWithShape="0">
          <a:gsLst>
            <a:gs pos="0">
              <a:schemeClr val="accent2">
                <a:hueOff val="0"/>
                <a:satOff val="0"/>
                <a:lumOff val="-5490"/>
                <a:alphaOff val="0"/>
                <a:satMod val="103000"/>
                <a:lumMod val="102000"/>
                <a:tint val="94000"/>
              </a:schemeClr>
            </a:gs>
            <a:gs pos="50000">
              <a:schemeClr val="accent2">
                <a:hueOff val="0"/>
                <a:satOff val="0"/>
                <a:lumOff val="-5490"/>
                <a:alphaOff val="0"/>
                <a:satMod val="110000"/>
                <a:lumMod val="100000"/>
                <a:shade val="100000"/>
              </a:schemeClr>
            </a:gs>
            <a:gs pos="100000">
              <a:schemeClr val="accent2">
                <a:hueOff val="0"/>
                <a:satOff val="0"/>
                <a:lumOff val="-5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l-GR" sz="1900" kern="1200"/>
            <a:t>Υπολογισμός αποστάσεων:</a:t>
          </a:r>
          <a:endParaRPr lang="en-US" sz="1900" kern="1200"/>
        </a:p>
      </dsp:txBody>
      <dsp:txXfrm>
        <a:off x="360721" y="2075470"/>
        <a:ext cx="4612023" cy="506120"/>
      </dsp:txXfrm>
    </dsp:sp>
    <dsp:sp modelId="{28A35A50-FE22-214B-8215-6F3D27689367}">
      <dsp:nvSpPr>
        <dsp:cNvPr id="0" name=""/>
        <dsp:cNvSpPr/>
      </dsp:nvSpPr>
      <dsp:spPr>
        <a:xfrm>
          <a:off x="0" y="3758945"/>
          <a:ext cx="6666833" cy="1586025"/>
        </a:xfrm>
        <a:prstGeom prst="rect">
          <a:avLst/>
        </a:prstGeom>
        <a:solidFill>
          <a:schemeClr val="lt1">
            <a:alpha val="90000"/>
            <a:hueOff val="0"/>
            <a:satOff val="0"/>
            <a:lumOff val="0"/>
            <a:alphaOff val="0"/>
          </a:schemeClr>
        </a:solidFill>
        <a:ln w="6350" cap="flat" cmpd="sng" algn="ctr">
          <a:solidFill>
            <a:schemeClr val="accent2">
              <a:hueOff val="0"/>
              <a:satOff val="0"/>
              <a:lumOff val="-1098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l-GR" sz="1900" kern="1200"/>
            <a:t>Αν ο αριθμός φίλων είναι 0, τότε η απόσταση είναι -1</a:t>
          </a:r>
          <a:endParaRPr lang="en-US" sz="1900" kern="1200"/>
        </a:p>
        <a:p>
          <a:pPr marL="171450" lvl="1" indent="-171450" algn="l" defTabSz="844550">
            <a:lnSpc>
              <a:spcPct val="90000"/>
            </a:lnSpc>
            <a:spcBef>
              <a:spcPct val="0"/>
            </a:spcBef>
            <a:spcAft>
              <a:spcPct val="15000"/>
            </a:spcAft>
            <a:buChar char="•"/>
          </a:pPr>
          <a:r>
            <a:rPr lang="el-GR" sz="1900" kern="1200"/>
            <a:t>Σε περίπτωση σφάλματος με προέλευση τον αλγόριθμο, θέτουμε την απόσταση ίσων με -2. </a:t>
          </a:r>
          <a:endParaRPr lang="en-US" sz="1900" kern="1200"/>
        </a:p>
      </dsp:txBody>
      <dsp:txXfrm>
        <a:off x="0" y="3758945"/>
        <a:ext cx="6666833" cy="1586025"/>
      </dsp:txXfrm>
    </dsp:sp>
    <dsp:sp modelId="{C873FE72-93CF-4846-B8BF-37A2C8AD9221}">
      <dsp:nvSpPr>
        <dsp:cNvPr id="0" name=""/>
        <dsp:cNvSpPr/>
      </dsp:nvSpPr>
      <dsp:spPr>
        <a:xfrm>
          <a:off x="333341" y="3478505"/>
          <a:ext cx="4666783" cy="560880"/>
        </a:xfrm>
        <a:prstGeom prst="roundRect">
          <a:avLst/>
        </a:prstGeom>
        <a:gradFill rotWithShape="0">
          <a:gsLst>
            <a:gs pos="0">
              <a:schemeClr val="accent2">
                <a:hueOff val="0"/>
                <a:satOff val="0"/>
                <a:lumOff val="-10980"/>
                <a:alphaOff val="0"/>
                <a:satMod val="103000"/>
                <a:lumMod val="102000"/>
                <a:tint val="94000"/>
              </a:schemeClr>
            </a:gs>
            <a:gs pos="50000">
              <a:schemeClr val="accent2">
                <a:hueOff val="0"/>
                <a:satOff val="0"/>
                <a:lumOff val="-10980"/>
                <a:alphaOff val="0"/>
                <a:satMod val="110000"/>
                <a:lumMod val="100000"/>
                <a:shade val="100000"/>
              </a:schemeClr>
            </a:gs>
            <a:gs pos="100000">
              <a:schemeClr val="accent2">
                <a:hueOff val="0"/>
                <a:satOff val="0"/>
                <a:lumOff val="-10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l-GR" sz="1900" kern="1200"/>
            <a:t>Τροποποίηση αλγορίθμου ώστε:</a:t>
          </a:r>
          <a:endParaRPr lang="en-US" sz="1900" kern="1200"/>
        </a:p>
      </dsp:txBody>
      <dsp:txXfrm>
        <a:off x="360721" y="3505885"/>
        <a:ext cx="4612023" cy="506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ECDD1-D2EF-4A40-8537-CD450869DF47}">
      <dsp:nvSpPr>
        <dsp:cNvPr id="0" name=""/>
        <dsp:cNvSpPr/>
      </dsp:nvSpPr>
      <dsp:spPr>
        <a:xfrm>
          <a:off x="0" y="297859"/>
          <a:ext cx="6666833" cy="2079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City</a:t>
          </a:r>
        </a:p>
        <a:p>
          <a:pPr marL="228600" lvl="1" indent="-228600" algn="l" defTabSz="889000">
            <a:lnSpc>
              <a:spcPct val="90000"/>
            </a:lnSpc>
            <a:spcBef>
              <a:spcPct val="0"/>
            </a:spcBef>
            <a:spcAft>
              <a:spcPct val="15000"/>
            </a:spcAft>
            <a:buChar char="•"/>
          </a:pPr>
          <a:r>
            <a:rPr lang="en-US" sz="2000" kern="1200"/>
            <a:t>Name</a:t>
          </a:r>
        </a:p>
        <a:p>
          <a:pPr marL="228600" lvl="1" indent="-228600" algn="l" defTabSz="889000">
            <a:lnSpc>
              <a:spcPct val="90000"/>
            </a:lnSpc>
            <a:spcBef>
              <a:spcPct val="0"/>
            </a:spcBef>
            <a:spcAft>
              <a:spcPct val="15000"/>
            </a:spcAft>
            <a:buChar char="•"/>
          </a:pPr>
          <a:r>
            <a:rPr lang="en-US" sz="2000" kern="1200"/>
            <a:t>Website</a:t>
          </a:r>
        </a:p>
        <a:p>
          <a:pPr marL="228600" lvl="1" indent="-228600" algn="l" defTabSz="889000">
            <a:lnSpc>
              <a:spcPct val="90000"/>
            </a:lnSpc>
            <a:spcBef>
              <a:spcPct val="0"/>
            </a:spcBef>
            <a:spcAft>
              <a:spcPct val="15000"/>
            </a:spcAft>
            <a:buChar char="•"/>
          </a:pPr>
          <a:r>
            <a:rPr lang="en-US" sz="2000" kern="1200"/>
            <a:t>Twitter</a:t>
          </a:r>
        </a:p>
        <a:p>
          <a:pPr marL="228600" lvl="1" indent="-228600" algn="l" defTabSz="889000">
            <a:lnSpc>
              <a:spcPct val="90000"/>
            </a:lnSpc>
            <a:spcBef>
              <a:spcPct val="0"/>
            </a:spcBef>
            <a:spcAft>
              <a:spcPct val="15000"/>
            </a:spcAft>
            <a:buChar char="•"/>
          </a:pPr>
          <a:r>
            <a:rPr lang="en-US" sz="2000" kern="1200"/>
            <a:t>Facebook</a:t>
          </a:r>
        </a:p>
      </dsp:txBody>
      <dsp:txXfrm>
        <a:off x="0" y="297859"/>
        <a:ext cx="6666833" cy="2079000"/>
      </dsp:txXfrm>
    </dsp:sp>
    <dsp:sp modelId="{A507D292-7B48-5841-AB39-77D45357974F}">
      <dsp:nvSpPr>
        <dsp:cNvPr id="0" name=""/>
        <dsp:cNvSpPr/>
      </dsp:nvSpPr>
      <dsp:spPr>
        <a:xfrm>
          <a:off x="333341" y="2659"/>
          <a:ext cx="4666783" cy="590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a:t>100 </a:t>
          </a:r>
          <a:r>
            <a:rPr lang="el-GR" sz="2000" kern="1200"/>
            <a:t>Ελληνικά ξενοδοχεία:</a:t>
          </a:r>
          <a:endParaRPr lang="en-US" sz="2000" kern="1200"/>
        </a:p>
      </dsp:txBody>
      <dsp:txXfrm>
        <a:off x="362162" y="31480"/>
        <a:ext cx="4609141" cy="532758"/>
      </dsp:txXfrm>
    </dsp:sp>
    <dsp:sp modelId="{D25BFEFB-DE69-7B46-B726-93DD0DF57B72}">
      <dsp:nvSpPr>
        <dsp:cNvPr id="0" name=""/>
        <dsp:cNvSpPr/>
      </dsp:nvSpPr>
      <dsp:spPr>
        <a:xfrm>
          <a:off x="0" y="2780059"/>
          <a:ext cx="6666833" cy="1134000"/>
        </a:xfrm>
        <a:prstGeom prst="rect">
          <a:avLst/>
        </a:prstGeom>
        <a:solidFill>
          <a:schemeClr val="lt1">
            <a:alpha val="90000"/>
            <a:hueOff val="0"/>
            <a:satOff val="0"/>
            <a:lumOff val="0"/>
            <a:alphaOff val="0"/>
          </a:schemeClr>
        </a:solidFill>
        <a:ln w="6350" cap="flat" cmpd="sng" algn="ctr">
          <a:solidFill>
            <a:schemeClr val="accent2">
              <a:hueOff val="0"/>
              <a:satOff val="0"/>
              <a:lumOff val="-5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32 έ</a:t>
          </a:r>
          <a:r>
            <a:rPr lang="el-GR" sz="2000" kern="1200"/>
            <a:t>χουν λογαριασμό</a:t>
          </a:r>
          <a:endParaRPr lang="en-US" sz="2000" kern="1200"/>
        </a:p>
        <a:p>
          <a:pPr marL="228600" lvl="1" indent="-228600" algn="l" defTabSz="889000">
            <a:lnSpc>
              <a:spcPct val="90000"/>
            </a:lnSpc>
            <a:spcBef>
              <a:spcPct val="0"/>
            </a:spcBef>
            <a:spcAft>
              <a:spcPct val="15000"/>
            </a:spcAft>
            <a:buChar char="•"/>
          </a:pPr>
          <a:r>
            <a:rPr lang="el-GR" sz="2000" kern="1200"/>
            <a:t>68 δεν έχουν λογαριασμό</a:t>
          </a:r>
          <a:endParaRPr lang="en-US" sz="2000" kern="1200"/>
        </a:p>
      </dsp:txBody>
      <dsp:txXfrm>
        <a:off x="0" y="2780059"/>
        <a:ext cx="6666833" cy="1134000"/>
      </dsp:txXfrm>
    </dsp:sp>
    <dsp:sp modelId="{60A755DF-E885-6245-A31C-DF41C52BB9E4}">
      <dsp:nvSpPr>
        <dsp:cNvPr id="0" name=""/>
        <dsp:cNvSpPr/>
      </dsp:nvSpPr>
      <dsp:spPr>
        <a:xfrm>
          <a:off x="333341" y="2484859"/>
          <a:ext cx="4666783" cy="590400"/>
        </a:xfrm>
        <a:prstGeom prst="roundRect">
          <a:avLst/>
        </a:prstGeom>
        <a:gradFill rotWithShape="0">
          <a:gsLst>
            <a:gs pos="0">
              <a:schemeClr val="accent2">
                <a:hueOff val="0"/>
                <a:satOff val="0"/>
                <a:lumOff val="-5490"/>
                <a:alphaOff val="0"/>
                <a:satMod val="103000"/>
                <a:lumMod val="102000"/>
                <a:tint val="94000"/>
              </a:schemeClr>
            </a:gs>
            <a:gs pos="50000">
              <a:schemeClr val="accent2">
                <a:hueOff val="0"/>
                <a:satOff val="0"/>
                <a:lumOff val="-5490"/>
                <a:alphaOff val="0"/>
                <a:satMod val="110000"/>
                <a:lumMod val="100000"/>
                <a:shade val="100000"/>
              </a:schemeClr>
            </a:gs>
            <a:gs pos="100000">
              <a:schemeClr val="accent2">
                <a:hueOff val="0"/>
                <a:satOff val="0"/>
                <a:lumOff val="-5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l-GR" sz="2000" kern="1200"/>
            <a:t>Λογαριασμ</a:t>
          </a:r>
          <a:r>
            <a:rPr lang="en-US" sz="2000" kern="1200"/>
            <a:t>ό</a:t>
          </a:r>
          <a:r>
            <a:rPr lang="el-GR" sz="2000" kern="1200"/>
            <a:t>ς </a:t>
          </a:r>
          <a:r>
            <a:rPr lang="en-US" sz="2000" kern="1200"/>
            <a:t>Twitter</a:t>
          </a:r>
        </a:p>
      </dsp:txBody>
      <dsp:txXfrm>
        <a:off x="362162" y="2513680"/>
        <a:ext cx="4609141" cy="532758"/>
      </dsp:txXfrm>
    </dsp:sp>
    <dsp:sp modelId="{B9A5266B-59BE-AF42-9AD2-D5A8CB90A9EF}">
      <dsp:nvSpPr>
        <dsp:cNvPr id="0" name=""/>
        <dsp:cNvSpPr/>
      </dsp:nvSpPr>
      <dsp:spPr>
        <a:xfrm>
          <a:off x="0" y="4317260"/>
          <a:ext cx="6666833" cy="1134000"/>
        </a:xfrm>
        <a:prstGeom prst="rect">
          <a:avLst/>
        </a:prstGeom>
        <a:solidFill>
          <a:schemeClr val="lt1">
            <a:alpha val="90000"/>
            <a:hueOff val="0"/>
            <a:satOff val="0"/>
            <a:lumOff val="0"/>
            <a:alphaOff val="0"/>
          </a:schemeClr>
        </a:solidFill>
        <a:ln w="6350" cap="flat" cmpd="sng" algn="ctr">
          <a:solidFill>
            <a:schemeClr val="accent2">
              <a:hueOff val="0"/>
              <a:satOff val="0"/>
              <a:lumOff val="-1098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78 </a:t>
          </a:r>
          <a:r>
            <a:rPr lang="el-GR" sz="2000" kern="1200"/>
            <a:t>έχουν λογαριασμό</a:t>
          </a:r>
          <a:endParaRPr lang="en-US" sz="2000" kern="1200"/>
        </a:p>
        <a:p>
          <a:pPr marL="228600" lvl="1" indent="-228600" algn="l" defTabSz="889000">
            <a:lnSpc>
              <a:spcPct val="90000"/>
            </a:lnSpc>
            <a:spcBef>
              <a:spcPct val="0"/>
            </a:spcBef>
            <a:spcAft>
              <a:spcPct val="15000"/>
            </a:spcAft>
            <a:buChar char="•"/>
          </a:pPr>
          <a:r>
            <a:rPr lang="el-GR" sz="2000" kern="1200"/>
            <a:t>22 δεν έχουν λογαριασμό</a:t>
          </a:r>
          <a:endParaRPr lang="en-US" sz="2000" kern="1200"/>
        </a:p>
      </dsp:txBody>
      <dsp:txXfrm>
        <a:off x="0" y="4317260"/>
        <a:ext cx="6666833" cy="1134000"/>
      </dsp:txXfrm>
    </dsp:sp>
    <dsp:sp modelId="{800CC597-BAE1-3846-A1B1-8EA14F441A71}">
      <dsp:nvSpPr>
        <dsp:cNvPr id="0" name=""/>
        <dsp:cNvSpPr/>
      </dsp:nvSpPr>
      <dsp:spPr>
        <a:xfrm>
          <a:off x="333341" y="4022060"/>
          <a:ext cx="4666783" cy="590400"/>
        </a:xfrm>
        <a:prstGeom prst="roundRect">
          <a:avLst/>
        </a:prstGeom>
        <a:gradFill rotWithShape="0">
          <a:gsLst>
            <a:gs pos="0">
              <a:schemeClr val="accent2">
                <a:hueOff val="0"/>
                <a:satOff val="0"/>
                <a:lumOff val="-10980"/>
                <a:alphaOff val="0"/>
                <a:satMod val="103000"/>
                <a:lumMod val="102000"/>
                <a:tint val="94000"/>
              </a:schemeClr>
            </a:gs>
            <a:gs pos="50000">
              <a:schemeClr val="accent2">
                <a:hueOff val="0"/>
                <a:satOff val="0"/>
                <a:lumOff val="-10980"/>
                <a:alphaOff val="0"/>
                <a:satMod val="110000"/>
                <a:lumMod val="100000"/>
                <a:shade val="100000"/>
              </a:schemeClr>
            </a:gs>
            <a:gs pos="100000">
              <a:schemeClr val="accent2">
                <a:hueOff val="0"/>
                <a:satOff val="0"/>
                <a:lumOff val="-10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l-GR" sz="2000" kern="1200"/>
            <a:t>Λογαριασμός </a:t>
          </a:r>
          <a:r>
            <a:rPr lang="en-US" sz="2000" kern="1200"/>
            <a:t>Facebook</a:t>
          </a:r>
        </a:p>
      </dsp:txBody>
      <dsp:txXfrm>
        <a:off x="362162" y="4050881"/>
        <a:ext cx="460914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0C15-3FD0-5043-A898-4FF011E49F24}">
      <dsp:nvSpPr>
        <dsp:cNvPr id="0" name=""/>
        <dsp:cNvSpPr/>
      </dsp:nvSpPr>
      <dsp:spPr>
        <a:xfrm>
          <a:off x="930572" y="3032"/>
          <a:ext cx="2833338" cy="17000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Υψηλές</a:t>
          </a:r>
          <a:r>
            <a:rPr lang="en-US" sz="2100" kern="1200" dirty="0"/>
            <a:t> α</a:t>
          </a:r>
          <a:r>
            <a:rPr lang="en-US" sz="2100" kern="1200" dirty="0" err="1"/>
            <a:t>κρί</a:t>
          </a:r>
          <a:r>
            <a:rPr lang="en-US" sz="2100" kern="1200" dirty="0"/>
            <a:t>β</a:t>
          </a:r>
          <a:r>
            <a:rPr lang="en-US" sz="2100" kern="1200" dirty="0" err="1"/>
            <a:t>ειες</a:t>
          </a:r>
          <a:r>
            <a:rPr lang="en-US" sz="2100" kern="1200" dirty="0"/>
            <a:t> </a:t>
          </a:r>
          <a:r>
            <a:rPr lang="en-US" sz="2100" kern="1200" dirty="0" err="1"/>
            <a:t>μοντέλων</a:t>
          </a:r>
          <a:r>
            <a:rPr lang="en-US" sz="2100" kern="1200" dirty="0"/>
            <a:t> </a:t>
          </a:r>
          <a:r>
            <a:rPr lang="el-GR" sz="2100" kern="1200" dirty="0"/>
            <a:t>με</a:t>
          </a:r>
          <a:r>
            <a:rPr lang="en-US" sz="2100" kern="1200" dirty="0"/>
            <a:t> </a:t>
          </a:r>
          <a:r>
            <a:rPr lang="en-US" sz="2100" kern="1200" dirty="0" err="1"/>
            <a:t>γλωσσολογικά</a:t>
          </a:r>
          <a:r>
            <a:rPr lang="en-US" sz="2100" kern="1200" dirty="0"/>
            <a:t> </a:t>
          </a:r>
          <a:r>
            <a:rPr lang="en-US" sz="2100" kern="1200" dirty="0" err="1"/>
            <a:t>χ</a:t>
          </a:r>
          <a:r>
            <a:rPr lang="en-US" sz="2100" kern="1200" dirty="0"/>
            <a:t>α</a:t>
          </a:r>
          <a:r>
            <a:rPr lang="en-US" sz="2100" kern="1200" dirty="0" err="1"/>
            <a:t>ρ</a:t>
          </a:r>
          <a:r>
            <a:rPr lang="en-US" sz="2100" kern="1200" dirty="0"/>
            <a:t>α</a:t>
          </a:r>
          <a:r>
            <a:rPr lang="en-US" sz="2100" kern="1200" dirty="0" err="1"/>
            <a:t>κτηριστικά</a:t>
          </a:r>
          <a:r>
            <a:rPr lang="en-US" sz="2100" kern="1200" dirty="0"/>
            <a:t> </a:t>
          </a:r>
          <a:r>
            <a:rPr lang="en-US" sz="2100" kern="1200" dirty="0" err="1"/>
            <a:t>κόμ</a:t>
          </a:r>
          <a:r>
            <a:rPr lang="en-US" sz="2100" kern="1200" dirty="0"/>
            <a:t>β</a:t>
          </a:r>
          <a:r>
            <a:rPr lang="en-US" sz="2100" kern="1200" dirty="0" err="1"/>
            <a:t>ων</a:t>
          </a:r>
          <a:endParaRPr lang="en-US" sz="2100" kern="1200" dirty="0"/>
        </a:p>
      </dsp:txBody>
      <dsp:txXfrm>
        <a:off x="930572" y="3032"/>
        <a:ext cx="2833338" cy="1700003"/>
      </dsp:txXfrm>
    </dsp:sp>
    <dsp:sp modelId="{6EEDB31C-F307-FA44-8297-1B8E64ACFC63}">
      <dsp:nvSpPr>
        <dsp:cNvPr id="0" name=""/>
        <dsp:cNvSpPr/>
      </dsp:nvSpPr>
      <dsp:spPr>
        <a:xfrm>
          <a:off x="4047245" y="3032"/>
          <a:ext cx="2833338" cy="1700003"/>
        </a:xfrm>
        <a:prstGeom prst="rect">
          <a:avLst/>
        </a:prstGeom>
        <a:solidFill>
          <a:schemeClr val="accent2">
            <a:hueOff val="0"/>
            <a:satOff val="0"/>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l-GR" sz="2100" kern="1200" dirty="0"/>
            <a:t>Τεχνικές επεξεργασίας φυσικής γλώσσας δεν βελτιώνουν απαραίτητα τις μετρικές</a:t>
          </a:r>
          <a:endParaRPr lang="en-GB" sz="2100" kern="1200" dirty="0"/>
        </a:p>
      </dsp:txBody>
      <dsp:txXfrm>
        <a:off x="4047245" y="3032"/>
        <a:ext cx="2833338" cy="1700003"/>
      </dsp:txXfrm>
    </dsp:sp>
    <dsp:sp modelId="{BB0E9D37-8325-874F-B302-67CDE2B8D742}">
      <dsp:nvSpPr>
        <dsp:cNvPr id="0" name=""/>
        <dsp:cNvSpPr/>
      </dsp:nvSpPr>
      <dsp:spPr>
        <a:xfrm>
          <a:off x="7163917" y="3032"/>
          <a:ext cx="2833338" cy="1700003"/>
        </a:xfrm>
        <a:prstGeom prst="rect">
          <a:avLst/>
        </a:prstGeom>
        <a:solidFill>
          <a:schemeClr val="accent2">
            <a:hueOff val="0"/>
            <a:satOff val="0"/>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l-GR" sz="2100" kern="1200" dirty="0"/>
            <a:t>Σύγκριση </a:t>
          </a:r>
          <a:r>
            <a:rPr lang="en-US" sz="2100" kern="1200" dirty="0"/>
            <a:t>Word Vectorizers</a:t>
          </a:r>
          <a:endParaRPr lang="en-GB" sz="2100" kern="1200" dirty="0"/>
        </a:p>
      </dsp:txBody>
      <dsp:txXfrm>
        <a:off x="7163917" y="3032"/>
        <a:ext cx="2833338" cy="1700003"/>
      </dsp:txXfrm>
    </dsp:sp>
    <dsp:sp modelId="{A9B6169B-6D5A-CC4A-A687-819DD0B9FA28}">
      <dsp:nvSpPr>
        <dsp:cNvPr id="0" name=""/>
        <dsp:cNvSpPr/>
      </dsp:nvSpPr>
      <dsp:spPr>
        <a:xfrm>
          <a:off x="2488909" y="1986369"/>
          <a:ext cx="2833338" cy="1700003"/>
        </a:xfrm>
        <a:prstGeom prst="rect">
          <a:avLst/>
        </a:prstGeom>
        <a:solidFill>
          <a:schemeClr val="accent2">
            <a:hueOff val="0"/>
            <a:satOff val="0"/>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Γλωσσολογικά</a:t>
          </a:r>
          <a:r>
            <a:rPr lang="en-US" sz="2100" kern="1200" dirty="0"/>
            <a:t> </a:t>
          </a:r>
          <a:r>
            <a:rPr lang="en-US" sz="2100" kern="1200" dirty="0" err="1"/>
            <a:t>χ</a:t>
          </a:r>
          <a:r>
            <a:rPr lang="en-US" sz="2100" kern="1200" dirty="0"/>
            <a:t>α</a:t>
          </a:r>
          <a:r>
            <a:rPr lang="en-US" sz="2100" kern="1200" dirty="0" err="1"/>
            <a:t>ρ</a:t>
          </a:r>
          <a:r>
            <a:rPr lang="en-US" sz="2100" kern="1200" dirty="0"/>
            <a:t>α</a:t>
          </a:r>
          <a:r>
            <a:rPr lang="en-US" sz="2100" kern="1200" dirty="0" err="1"/>
            <a:t>κτηριστικά</a:t>
          </a:r>
          <a:r>
            <a:rPr lang="en-US" sz="2100" kern="1200" dirty="0"/>
            <a:t> </a:t>
          </a:r>
          <a:r>
            <a:rPr lang="en-US" sz="2100" kern="1200" dirty="0" err="1"/>
            <a:t>δεν</a:t>
          </a:r>
          <a:r>
            <a:rPr lang="en-US" sz="2100" kern="1200" dirty="0"/>
            <a:t> </a:t>
          </a:r>
          <a:r>
            <a:rPr lang="en-US" sz="2100" kern="1200" dirty="0" err="1"/>
            <a:t>είν</a:t>
          </a:r>
          <a:r>
            <a:rPr lang="en-US" sz="2100" kern="1200" dirty="0"/>
            <a:t>α</a:t>
          </a:r>
          <a:r>
            <a:rPr lang="en-US" sz="2100" kern="1200" dirty="0" err="1"/>
            <a:t>ι</a:t>
          </a:r>
          <a:r>
            <a:rPr lang="en-US" sz="2100" kern="1200" dirty="0"/>
            <a:t> π</a:t>
          </a:r>
          <a:r>
            <a:rPr lang="en-US" sz="2100" kern="1200" dirty="0" err="1"/>
            <a:t>άντ</a:t>
          </a:r>
          <a:r>
            <a:rPr lang="en-US" sz="2100" kern="1200" dirty="0"/>
            <a:t>α </a:t>
          </a:r>
          <a:r>
            <a:rPr lang="en-US" sz="2100" kern="1200" dirty="0" err="1"/>
            <a:t>δι</a:t>
          </a:r>
          <a:r>
            <a:rPr lang="en-US" sz="2100" kern="1200" dirty="0"/>
            <a:t>α</a:t>
          </a:r>
          <a:r>
            <a:rPr lang="en-US" sz="2100" kern="1200" dirty="0" err="1"/>
            <a:t>θέσιμ</a:t>
          </a:r>
          <a:r>
            <a:rPr lang="en-US" sz="2100" kern="1200" dirty="0"/>
            <a:t>α.</a:t>
          </a:r>
        </a:p>
      </dsp:txBody>
      <dsp:txXfrm>
        <a:off x="2488909" y="1986369"/>
        <a:ext cx="2833338" cy="1700003"/>
      </dsp:txXfrm>
    </dsp:sp>
    <dsp:sp modelId="{1099D8D7-C714-A243-9A1C-28BBA868A6F4}">
      <dsp:nvSpPr>
        <dsp:cNvPr id="0" name=""/>
        <dsp:cNvSpPr/>
      </dsp:nvSpPr>
      <dsp:spPr>
        <a:xfrm>
          <a:off x="5605581" y="1986369"/>
          <a:ext cx="2833338" cy="1700003"/>
        </a:xfrm>
        <a:prstGeom prst="rect">
          <a:avLst/>
        </a:prstGeom>
        <a:solidFill>
          <a:schemeClr val="accent2">
            <a:hueOff val="0"/>
            <a:satOff val="0"/>
            <a:lumOff val="-1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Συνδυ</a:t>
          </a:r>
          <a:r>
            <a:rPr lang="en-US" sz="2100" kern="1200" dirty="0"/>
            <a:t>α</a:t>
          </a:r>
          <a:r>
            <a:rPr lang="en-US" sz="2100" kern="1200" dirty="0" err="1"/>
            <a:t>σμός</a:t>
          </a:r>
          <a:r>
            <a:rPr lang="en-US" sz="2100" kern="1200" dirty="0"/>
            <a:t> </a:t>
          </a:r>
          <a:r>
            <a:rPr lang="en-US" sz="2100" kern="1200" dirty="0" err="1"/>
            <a:t>χ</a:t>
          </a:r>
          <a:r>
            <a:rPr lang="en-US" sz="2100" kern="1200" dirty="0"/>
            <a:t>α</a:t>
          </a:r>
          <a:r>
            <a:rPr lang="en-US" sz="2100" kern="1200" dirty="0" err="1"/>
            <a:t>ρ</a:t>
          </a:r>
          <a:r>
            <a:rPr lang="en-US" sz="2100" kern="1200" dirty="0"/>
            <a:t>α</a:t>
          </a:r>
          <a:r>
            <a:rPr lang="en-US" sz="2100" kern="1200" dirty="0" err="1"/>
            <a:t>κτηριστικών</a:t>
          </a:r>
          <a:r>
            <a:rPr lang="en-US" sz="2100" kern="1200" dirty="0"/>
            <a:t> </a:t>
          </a:r>
          <a:r>
            <a:rPr lang="el-GR" sz="2100" kern="1200" dirty="0"/>
            <a:t>με</a:t>
          </a:r>
          <a:r>
            <a:rPr lang="en-US" sz="2100" kern="1200" dirty="0"/>
            <a:t> soft voting</a:t>
          </a:r>
        </a:p>
      </dsp:txBody>
      <dsp:txXfrm>
        <a:off x="5605581" y="1986369"/>
        <a:ext cx="2833338" cy="17000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B0110-A590-5346-B13C-378123D3FDC5}">
      <dsp:nvSpPr>
        <dsp:cNvPr id="0" name=""/>
        <dsp:cNvSpPr/>
      </dsp:nvSpPr>
      <dsp:spPr>
        <a:xfrm>
          <a:off x="0" y="235804"/>
          <a:ext cx="6666833" cy="842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TwitterAPI</a:t>
          </a:r>
        </a:p>
      </dsp:txBody>
      <dsp:txXfrm>
        <a:off x="41123" y="276927"/>
        <a:ext cx="6584587" cy="760154"/>
      </dsp:txXfrm>
    </dsp:sp>
    <dsp:sp modelId="{D491F08E-53C5-D741-B05F-955F9CD815BE}">
      <dsp:nvSpPr>
        <dsp:cNvPr id="0" name=""/>
        <dsp:cNvSpPr/>
      </dsp:nvSpPr>
      <dsp:spPr>
        <a:xfrm>
          <a:off x="0" y="1078204"/>
          <a:ext cx="6666833"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l-GR" sz="2800" kern="1200"/>
            <a:t>Είσοδος: Ερώτημα ανάζητησης</a:t>
          </a:r>
          <a:endParaRPr lang="en-US" sz="2800" kern="1200"/>
        </a:p>
        <a:p>
          <a:pPr marL="285750" lvl="1" indent="-285750" algn="l" defTabSz="1244600">
            <a:lnSpc>
              <a:spcPct val="90000"/>
            </a:lnSpc>
            <a:spcBef>
              <a:spcPct val="0"/>
            </a:spcBef>
            <a:spcAft>
              <a:spcPct val="20000"/>
            </a:spcAft>
            <a:buChar char="•"/>
          </a:pPr>
          <a:r>
            <a:rPr lang="el-GR" sz="2800" kern="1200"/>
            <a:t>Έξοδος: Λίστα με </a:t>
          </a:r>
          <a:r>
            <a:rPr lang="en-US" sz="2800" kern="1200"/>
            <a:t>Twitter user objects</a:t>
          </a:r>
        </a:p>
      </dsp:txBody>
      <dsp:txXfrm>
        <a:off x="0" y="1078204"/>
        <a:ext cx="6666833" cy="912870"/>
      </dsp:txXfrm>
    </dsp:sp>
    <dsp:sp modelId="{C673CB7F-9A61-D446-9F6C-23B80518B84B}">
      <dsp:nvSpPr>
        <dsp:cNvPr id="0" name=""/>
        <dsp:cNvSpPr/>
      </dsp:nvSpPr>
      <dsp:spPr>
        <a:xfrm>
          <a:off x="0" y="1991074"/>
          <a:ext cx="6666833" cy="842400"/>
        </a:xfrm>
        <a:prstGeom prst="roundRect">
          <a:avLst/>
        </a:prstGeom>
        <a:gradFill rotWithShape="0">
          <a:gsLst>
            <a:gs pos="0">
              <a:schemeClr val="accent2">
                <a:hueOff val="0"/>
                <a:satOff val="0"/>
                <a:lumOff val="-10980"/>
                <a:alphaOff val="0"/>
                <a:satMod val="103000"/>
                <a:lumMod val="102000"/>
                <a:tint val="94000"/>
              </a:schemeClr>
            </a:gs>
            <a:gs pos="50000">
              <a:schemeClr val="accent2">
                <a:hueOff val="0"/>
                <a:satOff val="0"/>
                <a:lumOff val="-10980"/>
                <a:alphaOff val="0"/>
                <a:satMod val="110000"/>
                <a:lumMod val="100000"/>
                <a:shade val="100000"/>
              </a:schemeClr>
            </a:gs>
            <a:gs pos="100000">
              <a:schemeClr val="accent2">
                <a:hueOff val="0"/>
                <a:satOff val="0"/>
                <a:lumOff val="-10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Custom Search JSON API</a:t>
          </a:r>
        </a:p>
      </dsp:txBody>
      <dsp:txXfrm>
        <a:off x="41123" y="2032197"/>
        <a:ext cx="6584587" cy="760154"/>
      </dsp:txXfrm>
    </dsp:sp>
    <dsp:sp modelId="{68ABADBD-BD3A-E046-BF0C-A7D96B4E3C8C}">
      <dsp:nvSpPr>
        <dsp:cNvPr id="0" name=""/>
        <dsp:cNvSpPr/>
      </dsp:nvSpPr>
      <dsp:spPr>
        <a:xfrm>
          <a:off x="0" y="2833474"/>
          <a:ext cx="6666833"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l-GR" sz="2800" kern="1200" dirty="0" err="1"/>
            <a:t>Ερωτ</a:t>
          </a:r>
          <a:r>
            <a:rPr lang="en-US" sz="2800" kern="1200" dirty="0" err="1"/>
            <a:t>ή</a:t>
          </a:r>
          <a:r>
            <a:rPr lang="el-GR" sz="2800" kern="1200" dirty="0" err="1"/>
            <a:t>ματα</a:t>
          </a:r>
          <a:r>
            <a:rPr lang="el-GR" sz="2800" kern="1200" dirty="0"/>
            <a:t> Αναζήτησης της μορφής: «Ερώτημα αναζήτησης </a:t>
          </a:r>
          <a:r>
            <a:rPr lang="en-US" sz="2800" kern="1200" dirty="0"/>
            <a:t>Twitter</a:t>
          </a:r>
          <a:r>
            <a:rPr lang="el-GR" sz="2800" kern="1200" dirty="0"/>
            <a:t>»</a:t>
          </a:r>
          <a:endParaRPr lang="en-US" sz="2800" kern="1200" dirty="0"/>
        </a:p>
        <a:p>
          <a:pPr marL="285750" lvl="1" indent="-285750" algn="l" defTabSz="1244600">
            <a:lnSpc>
              <a:spcPct val="90000"/>
            </a:lnSpc>
            <a:spcBef>
              <a:spcPct val="0"/>
            </a:spcBef>
            <a:spcAft>
              <a:spcPct val="20000"/>
            </a:spcAft>
            <a:buChar char="•"/>
          </a:pPr>
          <a:r>
            <a:rPr lang="el-GR" sz="2800" kern="1200" dirty="0"/>
            <a:t>Με </a:t>
          </a:r>
          <a:r>
            <a:rPr lang="en-US" sz="2800" kern="1200" dirty="0"/>
            <a:t>Regular Expression</a:t>
          </a:r>
          <a:r>
            <a:rPr lang="el-GR" sz="2800" kern="1200" dirty="0"/>
            <a:t>, εύρεση</a:t>
          </a:r>
          <a:r>
            <a:rPr lang="en-US" sz="2800" kern="1200" dirty="0"/>
            <a:t> </a:t>
          </a:r>
          <a:r>
            <a:rPr lang="el-GR" sz="2800" kern="1200" dirty="0"/>
            <a:t>στους τίτλους των αποτελεσμάτων αναζήτησης,  μοτίβων μορφής: «</a:t>
          </a:r>
          <a:r>
            <a:rPr lang="en-US" sz="2800" kern="1200" dirty="0"/>
            <a:t>@</a:t>
          </a:r>
          <a:r>
            <a:rPr lang="en-US" sz="2800" kern="1200" dirty="0" err="1"/>
            <a:t>screen_name</a:t>
          </a:r>
          <a:r>
            <a:rPr lang="el-GR" sz="2800" kern="1200" dirty="0"/>
            <a:t>»</a:t>
          </a:r>
          <a:endParaRPr lang="en-US" sz="2800" kern="1200" dirty="0"/>
        </a:p>
      </dsp:txBody>
      <dsp:txXfrm>
        <a:off x="0" y="2833474"/>
        <a:ext cx="6666833" cy="2384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EA033-CB69-3347-A422-CE7AA886CBF9}">
      <dsp:nvSpPr>
        <dsp:cNvPr id="0" name=""/>
        <dsp:cNvSpPr/>
      </dsp:nvSpPr>
      <dsp:spPr>
        <a:xfrm>
          <a:off x="0" y="691231"/>
          <a:ext cx="6263640" cy="21971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645668" rIns="486128" bIns="220472" numCol="1" spcCol="1270" anchor="t" anchorCtr="0">
          <a:noAutofit/>
        </a:bodyPr>
        <a:lstStyle/>
        <a:p>
          <a:pPr marL="285750" lvl="1" indent="-285750" algn="l" defTabSz="1377950">
            <a:lnSpc>
              <a:spcPct val="90000"/>
            </a:lnSpc>
            <a:spcBef>
              <a:spcPct val="0"/>
            </a:spcBef>
            <a:spcAft>
              <a:spcPct val="15000"/>
            </a:spcAft>
            <a:buChar char="•"/>
          </a:pPr>
          <a:r>
            <a:rPr lang="el-GR" sz="3100" kern="1200"/>
            <a:t>Επώνυμα ή ονοματεπώνυμα</a:t>
          </a:r>
          <a:endParaRPr lang="en-US" sz="3100" kern="1200"/>
        </a:p>
        <a:p>
          <a:pPr marL="285750" lvl="1" indent="-285750" algn="l" defTabSz="1377950">
            <a:lnSpc>
              <a:spcPct val="90000"/>
            </a:lnSpc>
            <a:spcBef>
              <a:spcPct val="0"/>
            </a:spcBef>
            <a:spcAft>
              <a:spcPct val="15000"/>
            </a:spcAft>
            <a:buChar char="•"/>
          </a:pPr>
          <a:r>
            <a:rPr lang="el-GR" sz="3100" kern="1200"/>
            <a:t>Βελτίωση χρησιμοποιώντας μοντέλα μηχανικής μάθησης</a:t>
          </a:r>
          <a:endParaRPr lang="en-US" sz="3100" kern="1200"/>
        </a:p>
      </dsp:txBody>
      <dsp:txXfrm>
        <a:off x="0" y="691231"/>
        <a:ext cx="6263640" cy="2197125"/>
      </dsp:txXfrm>
    </dsp:sp>
    <dsp:sp modelId="{79A0FF34-01AE-A340-A5C9-EBE7925B18ED}">
      <dsp:nvSpPr>
        <dsp:cNvPr id="0" name=""/>
        <dsp:cNvSpPr/>
      </dsp:nvSpPr>
      <dsp:spPr>
        <a:xfrm>
          <a:off x="313182" y="233671"/>
          <a:ext cx="4384548" cy="915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l-GR" sz="3100" kern="1200" dirty="0"/>
            <a:t>Αναζήτηση ατόμων με κάποια ειδικότητα</a:t>
          </a:r>
          <a:endParaRPr lang="en-US" sz="3100" kern="1200" dirty="0"/>
        </a:p>
      </dsp:txBody>
      <dsp:txXfrm>
        <a:off x="357854" y="278343"/>
        <a:ext cx="4295204" cy="825776"/>
      </dsp:txXfrm>
    </dsp:sp>
    <dsp:sp modelId="{CB55FAE4-3E27-5949-A2CC-BC6BB2AAFFC0}">
      <dsp:nvSpPr>
        <dsp:cNvPr id="0" name=""/>
        <dsp:cNvSpPr/>
      </dsp:nvSpPr>
      <dsp:spPr>
        <a:xfrm>
          <a:off x="0" y="3513316"/>
          <a:ext cx="6263640" cy="1757700"/>
        </a:xfrm>
        <a:prstGeom prst="rect">
          <a:avLst/>
        </a:prstGeom>
        <a:solidFill>
          <a:schemeClr val="lt1">
            <a:alpha val="90000"/>
            <a:hueOff val="0"/>
            <a:satOff val="0"/>
            <a:lumOff val="0"/>
            <a:alphaOff val="0"/>
          </a:schemeClr>
        </a:solidFill>
        <a:ln w="12700" cap="flat" cmpd="sng" algn="ctr">
          <a:solidFill>
            <a:schemeClr val="accent5">
              <a:hueOff val="0"/>
              <a:satOff val="0"/>
              <a:lumOff val="-70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645668" rIns="486128" bIns="220472" numCol="1" spcCol="1270" anchor="t" anchorCtr="0">
          <a:noAutofit/>
        </a:bodyPr>
        <a:lstStyle/>
        <a:p>
          <a:pPr marL="285750" lvl="1" indent="-285750" algn="l" defTabSz="1377950">
            <a:lnSpc>
              <a:spcPct val="90000"/>
            </a:lnSpc>
            <a:spcBef>
              <a:spcPct val="0"/>
            </a:spcBef>
            <a:spcAft>
              <a:spcPct val="15000"/>
            </a:spcAft>
            <a:buChar char="•"/>
          </a:pPr>
          <a:r>
            <a:rPr lang="el-GR" sz="3100" kern="1200"/>
            <a:t>Ονόματα και τοποθεσίες</a:t>
          </a:r>
          <a:endParaRPr lang="en-US" sz="3100" kern="1200"/>
        </a:p>
        <a:p>
          <a:pPr marL="285750" lvl="1" indent="-285750" algn="l" defTabSz="1377950">
            <a:lnSpc>
              <a:spcPct val="90000"/>
            </a:lnSpc>
            <a:spcBef>
              <a:spcPct val="0"/>
            </a:spcBef>
            <a:spcAft>
              <a:spcPct val="15000"/>
            </a:spcAft>
            <a:buChar char="•"/>
          </a:pPr>
          <a:r>
            <a:rPr lang="el-GR" sz="3100" kern="1200"/>
            <a:t>Άσκοπη το φιλτράρισμα </a:t>
          </a:r>
          <a:endParaRPr lang="en-US" sz="3100" kern="1200"/>
        </a:p>
      </dsp:txBody>
      <dsp:txXfrm>
        <a:off x="0" y="3513316"/>
        <a:ext cx="6263640" cy="1757700"/>
      </dsp:txXfrm>
    </dsp:sp>
    <dsp:sp modelId="{199E567D-32D7-8B44-BF26-B7A0B8129CF5}">
      <dsp:nvSpPr>
        <dsp:cNvPr id="0" name=""/>
        <dsp:cNvSpPr/>
      </dsp:nvSpPr>
      <dsp:spPr>
        <a:xfrm>
          <a:off x="313182" y="3055756"/>
          <a:ext cx="4384548" cy="915120"/>
        </a:xfrm>
        <a:prstGeom prst="roundRect">
          <a:avLst/>
        </a:prstGeom>
        <a:solidFill>
          <a:schemeClr val="accent5">
            <a:hueOff val="0"/>
            <a:satOff val="0"/>
            <a:lumOff val="-70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l-GR" sz="3100" kern="1200"/>
            <a:t>Αναζήτηση νομικών οντοτήτων</a:t>
          </a:r>
          <a:endParaRPr lang="en-US" sz="3100" kern="1200"/>
        </a:p>
      </dsp:txBody>
      <dsp:txXfrm>
        <a:off x="357854" y="3100428"/>
        <a:ext cx="4295204" cy="8257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B0E83-FA8F-7B4F-846F-4535384F7B22}">
      <dsp:nvSpPr>
        <dsp:cNvPr id="0" name=""/>
        <dsp:cNvSpPr/>
      </dsp:nvSpPr>
      <dsp:spPr>
        <a:xfrm>
          <a:off x="3201" y="1937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Δοκιμή διαφορετικών αλγορίθμων επιβλεπόμενης μάθησης και μη-επιβλεπόμενης μάθησης</a:t>
          </a:r>
          <a:endParaRPr lang="en-US" sz="1700" kern="1200" dirty="0"/>
        </a:p>
      </dsp:txBody>
      <dsp:txXfrm>
        <a:off x="3201" y="193789"/>
        <a:ext cx="2539866" cy="1523919"/>
      </dsp:txXfrm>
    </dsp:sp>
    <dsp:sp modelId="{60D702C3-4906-B14C-8C91-7914D79F6566}">
      <dsp:nvSpPr>
        <dsp:cNvPr id="0" name=""/>
        <dsp:cNvSpPr/>
      </dsp:nvSpPr>
      <dsp:spPr>
        <a:xfrm>
          <a:off x="2797054" y="193789"/>
          <a:ext cx="2539866" cy="1523919"/>
        </a:xfrm>
        <a:prstGeom prst="rect">
          <a:avLst/>
        </a:prstGeom>
        <a:solidFill>
          <a:schemeClr val="accent5">
            <a:hueOff val="0"/>
            <a:satOff val="0"/>
            <a:lumOff val="-1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Μετάφραση για μείωση διαστάσεων</a:t>
          </a:r>
          <a:endParaRPr lang="en-US" sz="1700" kern="1200" dirty="0"/>
        </a:p>
      </dsp:txBody>
      <dsp:txXfrm>
        <a:off x="2797054" y="193789"/>
        <a:ext cx="2539866" cy="1523919"/>
      </dsp:txXfrm>
    </dsp:sp>
    <dsp:sp modelId="{D1AA0040-9F75-1D48-96BE-F454AE11D21E}">
      <dsp:nvSpPr>
        <dsp:cNvPr id="0" name=""/>
        <dsp:cNvSpPr/>
      </dsp:nvSpPr>
      <dsp:spPr>
        <a:xfrm>
          <a:off x="5590907" y="193789"/>
          <a:ext cx="2539866" cy="1523919"/>
        </a:xfrm>
        <a:prstGeom prst="rect">
          <a:avLst/>
        </a:prstGeom>
        <a:solidFill>
          <a:schemeClr val="accent5">
            <a:hueOff val="0"/>
            <a:satOff val="0"/>
            <a:lumOff val="-20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Περισσότερα δεδομένα </a:t>
          </a:r>
          <a:endParaRPr lang="en-US" sz="1700" kern="1200" dirty="0"/>
        </a:p>
      </dsp:txBody>
      <dsp:txXfrm>
        <a:off x="5590907" y="193789"/>
        <a:ext cx="2539866" cy="1523919"/>
      </dsp:txXfrm>
    </dsp:sp>
    <dsp:sp modelId="{FEC344A3-F4B3-1743-BA26-CDBEEC9667E2}">
      <dsp:nvSpPr>
        <dsp:cNvPr id="0" name=""/>
        <dsp:cNvSpPr/>
      </dsp:nvSpPr>
      <dsp:spPr>
        <a:xfrm>
          <a:off x="8384760" y="193789"/>
          <a:ext cx="2539866" cy="1523919"/>
        </a:xfrm>
        <a:prstGeom prst="rect">
          <a:avLst/>
        </a:prstGeom>
        <a:solidFill>
          <a:schemeClr val="accent5">
            <a:hueOff val="0"/>
            <a:satOff val="0"/>
            <a:lumOff val="-30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Διαφορετικές και πιο γενικές κατηγορίες</a:t>
          </a:r>
          <a:endParaRPr lang="en-US" sz="1700" kern="1200" dirty="0"/>
        </a:p>
      </dsp:txBody>
      <dsp:txXfrm>
        <a:off x="8384760" y="193789"/>
        <a:ext cx="2539866" cy="1523919"/>
      </dsp:txXfrm>
    </dsp:sp>
    <dsp:sp modelId="{0DBEDF9D-88C2-694D-A762-08193EAD9AF1}">
      <dsp:nvSpPr>
        <dsp:cNvPr id="0" name=""/>
        <dsp:cNvSpPr/>
      </dsp:nvSpPr>
      <dsp:spPr>
        <a:xfrm>
          <a:off x="3201" y="1971695"/>
          <a:ext cx="2539866" cy="1523919"/>
        </a:xfrm>
        <a:prstGeom prst="rect">
          <a:avLst/>
        </a:prstGeom>
        <a:solidFill>
          <a:schemeClr val="accent5">
            <a:hueOff val="0"/>
            <a:satOff val="0"/>
            <a:lumOff val="-40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Διαφορετικοί τρόποι αξιοποιήσεις των φίλων και ακολούθων</a:t>
          </a:r>
          <a:endParaRPr lang="en-US" sz="1700" kern="1200" dirty="0"/>
        </a:p>
      </dsp:txBody>
      <dsp:txXfrm>
        <a:off x="3201" y="1971695"/>
        <a:ext cx="2539866" cy="1523919"/>
      </dsp:txXfrm>
    </dsp:sp>
    <dsp:sp modelId="{0A46F518-5709-3444-A427-C4A873C6D46A}">
      <dsp:nvSpPr>
        <dsp:cNvPr id="0" name=""/>
        <dsp:cNvSpPr/>
      </dsp:nvSpPr>
      <dsp:spPr>
        <a:xfrm>
          <a:off x="2797054" y="1971695"/>
          <a:ext cx="2539866" cy="1523919"/>
        </a:xfrm>
        <a:prstGeom prst="rect">
          <a:avLst/>
        </a:prstGeom>
        <a:solidFill>
          <a:schemeClr val="accent5">
            <a:hueOff val="0"/>
            <a:satOff val="0"/>
            <a:lumOff val="-50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HTML </a:t>
          </a:r>
          <a:r>
            <a:rPr lang="el-GR" sz="1700" kern="1200" dirty="0"/>
            <a:t>από </a:t>
          </a:r>
          <a:r>
            <a:rPr lang="en-US" sz="1700" kern="1200" dirty="0"/>
            <a:t>Custom Search JSON API </a:t>
          </a:r>
          <a:r>
            <a:rPr lang="el-GR" sz="1700" kern="1200" dirty="0"/>
            <a:t>για εκπαίδευση μοντέλων</a:t>
          </a:r>
          <a:endParaRPr lang="en-US" sz="1700" kern="1200" dirty="0"/>
        </a:p>
      </dsp:txBody>
      <dsp:txXfrm>
        <a:off x="2797054" y="1971695"/>
        <a:ext cx="2539866" cy="1523919"/>
      </dsp:txXfrm>
    </dsp:sp>
    <dsp:sp modelId="{2148AA29-CA90-FB43-8935-94D22377B60B}">
      <dsp:nvSpPr>
        <dsp:cNvPr id="0" name=""/>
        <dsp:cNvSpPr/>
      </dsp:nvSpPr>
      <dsp:spPr>
        <a:xfrm>
          <a:off x="5590907" y="1971695"/>
          <a:ext cx="2539866" cy="1523919"/>
        </a:xfrm>
        <a:prstGeom prst="rect">
          <a:avLst/>
        </a:prstGeom>
        <a:solidFill>
          <a:schemeClr val="accent5">
            <a:hueOff val="0"/>
            <a:satOff val="0"/>
            <a:lumOff val="-60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Εξαγωγή ενδιαφερόντων ενός κόμβου</a:t>
          </a:r>
          <a:endParaRPr lang="en-US" sz="1700" kern="1200" dirty="0"/>
        </a:p>
      </dsp:txBody>
      <dsp:txXfrm>
        <a:off x="5590907" y="1971695"/>
        <a:ext cx="2539866" cy="1523919"/>
      </dsp:txXfrm>
    </dsp:sp>
    <dsp:sp modelId="{E42042C3-762E-2741-9A63-BBE0377EC718}">
      <dsp:nvSpPr>
        <dsp:cNvPr id="0" name=""/>
        <dsp:cNvSpPr/>
      </dsp:nvSpPr>
      <dsp:spPr>
        <a:xfrm>
          <a:off x="8384760" y="1971695"/>
          <a:ext cx="2539866" cy="1523919"/>
        </a:xfrm>
        <a:prstGeom prst="rect">
          <a:avLst/>
        </a:prstGeom>
        <a:solidFill>
          <a:schemeClr val="accent5">
            <a:hueOff val="0"/>
            <a:satOff val="0"/>
            <a:lumOff val="-70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l-GR" sz="1700" kern="1200" dirty="0"/>
            <a:t>Αναζήτηση λογαριασμών άλλων μέσων κοινωνικής δικτύωσης</a:t>
          </a:r>
          <a:endParaRPr lang="en-US" sz="1700" kern="1200" dirty="0"/>
        </a:p>
      </dsp:txBody>
      <dsp:txXfrm>
        <a:off x="8384760" y="1971695"/>
        <a:ext cx="2539866" cy="152391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C1733-C5C2-BF47-AA7F-E496C09D01B3}">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88A8A2-DD33-0E40-888E-1A9EF12710DE}">
      <dsp:nvSpPr>
        <dsp:cNvPr id="0" name=""/>
        <dsp:cNvSpPr/>
      </dsp:nvSpPr>
      <dsp:spPr>
        <a:xfrm>
          <a:off x="0" y="53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[2] </a:t>
          </a:r>
          <a:r>
            <a:rPr lang="en-US" sz="1800" kern="1200"/>
            <a:t>Twitter Help Center (2021), «</a:t>
          </a:r>
          <a:r>
            <a:rPr lang="el-GR" sz="1800" kern="1200"/>
            <a:t>Τ</a:t>
          </a:r>
          <a:r>
            <a:rPr lang="en-US" sz="1800" kern="1200"/>
            <a:t>weets», [</a:t>
          </a:r>
          <a:r>
            <a:rPr lang="el-GR" sz="1800" kern="1200"/>
            <a:t>Ηλεκτρονικό</a:t>
          </a:r>
          <a:r>
            <a:rPr lang="en-US" sz="1800" kern="1200"/>
            <a:t>]. </a:t>
          </a:r>
        </a:p>
      </dsp:txBody>
      <dsp:txXfrm>
        <a:off x="0" y="531"/>
        <a:ext cx="10515600" cy="621640"/>
      </dsp:txXfrm>
    </dsp:sp>
    <dsp:sp modelId="{A424BE45-8B81-3644-ACAA-DB05C63C9080}">
      <dsp:nvSpPr>
        <dsp:cNvPr id="0" name=""/>
        <dsp:cNvSpPr/>
      </dsp:nvSpPr>
      <dsp:spPr>
        <a:xfrm>
          <a:off x="0" y="62217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3EE53-AB33-5741-9529-72C920A4C7A2}">
      <dsp:nvSpPr>
        <dsp:cNvPr id="0" name=""/>
        <dsp:cNvSpPr/>
      </dsp:nvSpPr>
      <dsp:spPr>
        <a:xfrm>
          <a:off x="0" y="62217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[7]</a:t>
          </a:r>
          <a:r>
            <a:rPr lang="en-US" sz="1800" kern="1200"/>
            <a:t> Facebook </a:t>
          </a:r>
          <a:r>
            <a:rPr lang="el-GR" sz="1800" kern="1200"/>
            <a:t>Κέντρο Βοήθειας (2021), «Σε τι διαφέρουν τα προφίλ, οι σελίδες και οι ομάδες στο </a:t>
          </a:r>
          <a:r>
            <a:rPr lang="en-US" sz="1800" kern="1200"/>
            <a:t>Facebook</a:t>
          </a:r>
          <a:r>
            <a:rPr lang="el-GR" sz="1800" kern="1200"/>
            <a:t>; », [Ηλεκτρονικό]. </a:t>
          </a:r>
          <a:endParaRPr lang="en-US" sz="1800" kern="1200"/>
        </a:p>
      </dsp:txBody>
      <dsp:txXfrm>
        <a:off x="0" y="622171"/>
        <a:ext cx="10515600" cy="621640"/>
      </dsp:txXfrm>
    </dsp:sp>
    <dsp:sp modelId="{27A83370-CF18-2042-9285-8F39FB03C3C5}">
      <dsp:nvSpPr>
        <dsp:cNvPr id="0" name=""/>
        <dsp:cNvSpPr/>
      </dsp:nvSpPr>
      <dsp:spPr>
        <a:xfrm>
          <a:off x="0" y="124381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7431A-4DA8-2441-BE0C-B5F1F9867743}">
      <dsp:nvSpPr>
        <dsp:cNvPr id="0" name=""/>
        <dsp:cNvSpPr/>
      </dsp:nvSpPr>
      <dsp:spPr>
        <a:xfrm>
          <a:off x="0" y="124381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[9] </a:t>
          </a:r>
          <a:r>
            <a:rPr lang="en-US" sz="1800" kern="1200"/>
            <a:t>Google Search Central (2021), «The basic of how Search works», [</a:t>
          </a:r>
          <a:r>
            <a:rPr lang="el-GR" sz="1800" kern="1200"/>
            <a:t>Ηλεκτρονικό</a:t>
          </a:r>
          <a:r>
            <a:rPr lang="en-US" sz="1800" kern="1200"/>
            <a:t>]. </a:t>
          </a:r>
        </a:p>
      </dsp:txBody>
      <dsp:txXfrm>
        <a:off x="0" y="1243811"/>
        <a:ext cx="10515600" cy="621640"/>
      </dsp:txXfrm>
    </dsp:sp>
    <dsp:sp modelId="{081602B2-9013-994A-A355-B4F31D639E87}">
      <dsp:nvSpPr>
        <dsp:cNvPr id="0" name=""/>
        <dsp:cNvSpPr/>
      </dsp:nvSpPr>
      <dsp:spPr>
        <a:xfrm>
          <a:off x="0" y="186545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ECF15-CE0F-5A44-AE28-CF1EE4513E8F}">
      <dsp:nvSpPr>
        <dsp:cNvPr id="0" name=""/>
        <dsp:cNvSpPr/>
      </dsp:nvSpPr>
      <dsp:spPr>
        <a:xfrm>
          <a:off x="0" y="186545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[12] </a:t>
          </a:r>
          <a:r>
            <a:rPr lang="en-US" sz="1800" kern="1200"/>
            <a:t>Pant A. (2019), «Introduction to Logistic Regression», towards data science», [</a:t>
          </a:r>
          <a:r>
            <a:rPr lang="el-GR" sz="1800" kern="1200"/>
            <a:t>Ηλεκτρονικό</a:t>
          </a:r>
          <a:r>
            <a:rPr lang="en-US" sz="1800" kern="1200"/>
            <a:t>]. </a:t>
          </a:r>
        </a:p>
      </dsp:txBody>
      <dsp:txXfrm>
        <a:off x="0" y="1865451"/>
        <a:ext cx="10515600" cy="621640"/>
      </dsp:txXfrm>
    </dsp:sp>
    <dsp:sp modelId="{9C786AAB-1A2A-E94E-BB76-3957745B195C}">
      <dsp:nvSpPr>
        <dsp:cNvPr id="0" name=""/>
        <dsp:cNvSpPr/>
      </dsp:nvSpPr>
      <dsp:spPr>
        <a:xfrm>
          <a:off x="0" y="2487092"/>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4B5BE-5A1D-0343-8967-CE4281E7F1E3}">
      <dsp:nvSpPr>
        <dsp:cNvPr id="0" name=""/>
        <dsp:cNvSpPr/>
      </dsp:nvSpPr>
      <dsp:spPr>
        <a:xfrm>
          <a:off x="0" y="248709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[14] Μ</a:t>
          </a:r>
          <a:r>
            <a:rPr lang="en-US" sz="1800" kern="1200"/>
            <a:t>anning C. D., Raghavan P., Schutze H. (2008), «Support Vector Machines &amp; machine learning on documents» in Introduction to Information Retrieval, Cambridge University Press, [</a:t>
          </a:r>
          <a:r>
            <a:rPr lang="el-GR" sz="1800" kern="1200"/>
            <a:t>Ηλεκτρονικό</a:t>
          </a:r>
          <a:r>
            <a:rPr lang="en-US" sz="1800" kern="1200"/>
            <a:t>]. </a:t>
          </a:r>
        </a:p>
      </dsp:txBody>
      <dsp:txXfrm>
        <a:off x="0" y="2487092"/>
        <a:ext cx="10515600" cy="621640"/>
      </dsp:txXfrm>
    </dsp:sp>
    <dsp:sp modelId="{E4069E12-01DC-4345-B29E-D17AB3C251AA}">
      <dsp:nvSpPr>
        <dsp:cNvPr id="0" name=""/>
        <dsp:cNvSpPr/>
      </dsp:nvSpPr>
      <dsp:spPr>
        <a:xfrm>
          <a:off x="0" y="3108732"/>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BAE92-2CAE-3B4C-8F2B-33200076FD65}">
      <dsp:nvSpPr>
        <dsp:cNvPr id="0" name=""/>
        <dsp:cNvSpPr/>
      </dsp:nvSpPr>
      <dsp:spPr>
        <a:xfrm>
          <a:off x="0" y="310873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[16] </a:t>
          </a:r>
          <a:r>
            <a:rPr lang="en-US" sz="1800" kern="1200"/>
            <a:t>Leif E. Peterson (2009), «K-nearest neighbor», Scholarpedia, [</a:t>
          </a:r>
          <a:r>
            <a:rPr lang="el-GR" sz="1800" kern="1200"/>
            <a:t>Ηλεκτρονικό</a:t>
          </a:r>
          <a:r>
            <a:rPr lang="en-US" sz="1800" kern="1200"/>
            <a:t>]. </a:t>
          </a:r>
        </a:p>
      </dsp:txBody>
      <dsp:txXfrm>
        <a:off x="0" y="3108732"/>
        <a:ext cx="10515600" cy="621640"/>
      </dsp:txXfrm>
    </dsp:sp>
    <dsp:sp modelId="{2661B394-95C1-3C4E-B73D-052179859744}">
      <dsp:nvSpPr>
        <dsp:cNvPr id="0" name=""/>
        <dsp:cNvSpPr/>
      </dsp:nvSpPr>
      <dsp:spPr>
        <a:xfrm>
          <a:off x="0" y="3730372"/>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126CAF-6B0A-F54F-849B-5467CEC15921}">
      <dsp:nvSpPr>
        <dsp:cNvPr id="0" name=""/>
        <dsp:cNvSpPr/>
      </dsp:nvSpPr>
      <dsp:spPr>
        <a:xfrm>
          <a:off x="0" y="373037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[21] </a:t>
          </a:r>
          <a:r>
            <a:rPr lang="en-US" sz="1800" kern="1200"/>
            <a:t>Goyal P., Ferrara E. (2017), «Graph Embedding Techniques, Applications, and Performance: A Survey», Knowledge Based Systems Volume 151</a:t>
          </a:r>
        </a:p>
      </dsp:txBody>
      <dsp:txXfrm>
        <a:off x="0" y="3730372"/>
        <a:ext cx="10515600" cy="6216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7B629-D4B4-0446-A149-8A91408A33E7}">
      <dsp:nvSpPr>
        <dsp:cNvPr id="0" name=""/>
        <dsp:cNvSpPr/>
      </dsp:nvSpPr>
      <dsp:spPr>
        <a:xfrm>
          <a:off x="0" y="53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67080-AD92-8745-A606-9092F072A624}">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t>[22] </a:t>
          </a:r>
          <a:r>
            <a:rPr lang="en-US" sz="1800" kern="1200" dirty="0"/>
            <a:t>Nadkarni P., Ohno-Machado L., Chapman W., «Natural language processing: an introduction», Journal of the American Medical Informatics Association, Volume 18, Issue 5, Pages 544-551</a:t>
          </a:r>
        </a:p>
      </dsp:txBody>
      <dsp:txXfrm>
        <a:off x="0" y="531"/>
        <a:ext cx="10515600" cy="870296"/>
      </dsp:txXfrm>
    </dsp:sp>
    <dsp:sp modelId="{91E56550-E273-384E-9FB7-EF11EC78A734}">
      <dsp:nvSpPr>
        <dsp:cNvPr id="0" name=""/>
        <dsp:cNvSpPr/>
      </dsp:nvSpPr>
      <dsp:spPr>
        <a:xfrm>
          <a:off x="0" y="870827"/>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5BAC0-5BDC-3044-A1B2-27C9B578A234}">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[24] </a:t>
          </a:r>
          <a:r>
            <a:rPr lang="en-US" sz="1800" kern="1200"/>
            <a:t>David M. W. Powers. (2020), «Evaluation: from precision, recall, and F-Measure to ROC, informedness, markedness, correlation», arXiv </a:t>
          </a:r>
        </a:p>
      </dsp:txBody>
      <dsp:txXfrm>
        <a:off x="0" y="870827"/>
        <a:ext cx="10515600" cy="870296"/>
      </dsp:txXfrm>
    </dsp:sp>
    <dsp:sp modelId="{506971CD-DE4D-244D-9761-191350381CED}">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C01D5-121A-9B43-9150-F890820BCCF7}">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[35] </a:t>
          </a:r>
          <a:r>
            <a:rPr lang="en-US" sz="1800" kern="1200"/>
            <a:t>Bakhshandeh R., Samadi M., Azimifar Z., Schaeffer J. (2011), «Degrees of Separation in Social Networks», Proceedings, The Fourth International Symposium on Combinatorial Search (SoCS-20</a:t>
          </a:r>
          <a:r>
            <a:rPr lang="el-GR" sz="1800" kern="1200"/>
            <a:t>1)</a:t>
          </a:r>
          <a:r>
            <a:rPr lang="en-US" sz="1800" kern="1200"/>
            <a:t> </a:t>
          </a:r>
        </a:p>
      </dsp:txBody>
      <dsp:txXfrm>
        <a:off x="0" y="1741123"/>
        <a:ext cx="10515600" cy="870296"/>
      </dsp:txXfrm>
    </dsp:sp>
    <dsp:sp modelId="{7BE33ECE-F6BA-A248-8DBA-07E099439AD4}">
      <dsp:nvSpPr>
        <dsp:cNvPr id="0" name=""/>
        <dsp:cNvSpPr/>
      </dsp:nvSpPr>
      <dsp:spPr>
        <a:xfrm>
          <a:off x="0" y="261142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D4F3E-E1EF-DF47-9B3E-129255C0A4A8}">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[36] </a:t>
          </a:r>
          <a:r>
            <a:rPr lang="en-US" sz="1800" kern="1200"/>
            <a:t>Narendra Joshi (2016), «Degree of Separation On Twitter», GitHub</a:t>
          </a:r>
        </a:p>
      </dsp:txBody>
      <dsp:txXfrm>
        <a:off x="0" y="2611420"/>
        <a:ext cx="10515600" cy="870296"/>
      </dsp:txXfrm>
    </dsp:sp>
    <dsp:sp modelId="{521A6A1D-E18C-3F47-B01C-23C2FC651588}">
      <dsp:nvSpPr>
        <dsp:cNvPr id="0" name=""/>
        <dsp:cNvSpPr/>
      </dsp:nvSpPr>
      <dsp:spPr>
        <a:xfrm>
          <a:off x="0" y="3481716"/>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9F6F7-34EB-F440-85C0-2A36CFDC0331}">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a:t>[37] Χρήμα &amp; Τουρισμός, «</a:t>
          </a:r>
          <a:r>
            <a:rPr lang="en-US" sz="1800" kern="1200"/>
            <a:t>To top</a:t>
          </a:r>
          <a:r>
            <a:rPr lang="el-GR" sz="1800" kern="1200"/>
            <a:t> 100 των ξενοδοχείων για κρατήσεις του 2018, κατά </a:t>
          </a:r>
          <a:r>
            <a:rPr lang="en-US" sz="1800" kern="1200"/>
            <a:t>HolidayCheck</a:t>
          </a:r>
          <a:r>
            <a:rPr lang="el-GR" sz="1800" kern="1200"/>
            <a:t>», [Ηλεκτρονικό].</a:t>
          </a:r>
          <a:endParaRPr lang="en-US" sz="1800" kern="1200"/>
        </a:p>
      </dsp:txBody>
      <dsp:txXfrm>
        <a:off x="0" y="3481716"/>
        <a:ext cx="10515600" cy="8702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54DFF-D3B7-BB40-9972-7B2809A219B2}">
      <dsp:nvSpPr>
        <dsp:cNvPr id="0" name=""/>
        <dsp:cNvSpPr/>
      </dsp:nvSpPr>
      <dsp:spPr>
        <a:xfrm>
          <a:off x="0" y="51309"/>
          <a:ext cx="5492262" cy="65520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l-GR" sz="2800" kern="1200" dirty="0"/>
            <a:t>Χαρακτηριστικά:</a:t>
          </a:r>
          <a:endParaRPr lang="en-US" sz="2800" kern="1200" dirty="0"/>
        </a:p>
      </dsp:txBody>
      <dsp:txXfrm>
        <a:off x="31984" y="83293"/>
        <a:ext cx="5428294" cy="591232"/>
      </dsp:txXfrm>
    </dsp:sp>
    <dsp:sp modelId="{71749E63-9186-D443-904E-088AA2920087}">
      <dsp:nvSpPr>
        <dsp:cNvPr id="0" name=""/>
        <dsp:cNvSpPr/>
      </dsp:nvSpPr>
      <dsp:spPr>
        <a:xfrm>
          <a:off x="0" y="706509"/>
          <a:ext cx="5492262" cy="35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7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Username</a:t>
          </a:r>
        </a:p>
        <a:p>
          <a:pPr marL="228600" lvl="1" indent="-228600" algn="l" defTabSz="977900">
            <a:lnSpc>
              <a:spcPct val="90000"/>
            </a:lnSpc>
            <a:spcBef>
              <a:spcPct val="0"/>
            </a:spcBef>
            <a:spcAft>
              <a:spcPct val="20000"/>
            </a:spcAft>
            <a:buChar char="•"/>
          </a:pPr>
          <a:r>
            <a:rPr lang="en-US" sz="2200" kern="1200"/>
            <a:t>Profile name</a:t>
          </a:r>
        </a:p>
        <a:p>
          <a:pPr marL="228600" lvl="1" indent="-228600" algn="l" defTabSz="977900">
            <a:lnSpc>
              <a:spcPct val="90000"/>
            </a:lnSpc>
            <a:spcBef>
              <a:spcPct val="0"/>
            </a:spcBef>
            <a:spcAft>
              <a:spcPct val="20000"/>
            </a:spcAft>
            <a:buChar char="•"/>
          </a:pPr>
          <a:r>
            <a:rPr lang="en-US" sz="2200" kern="1200"/>
            <a:t>Profile description</a:t>
          </a:r>
        </a:p>
        <a:p>
          <a:pPr marL="228600" lvl="1" indent="-228600" algn="l" defTabSz="977900">
            <a:lnSpc>
              <a:spcPct val="90000"/>
            </a:lnSpc>
            <a:spcBef>
              <a:spcPct val="0"/>
            </a:spcBef>
            <a:spcAft>
              <a:spcPct val="20000"/>
            </a:spcAft>
            <a:buChar char="•"/>
          </a:pPr>
          <a:r>
            <a:rPr lang="el-GR" sz="2200" kern="1200"/>
            <a:t>Πρόσφατο</a:t>
          </a:r>
          <a:r>
            <a:rPr lang="en-US" sz="2200" kern="1200"/>
            <a:t> tweet</a:t>
          </a:r>
        </a:p>
        <a:p>
          <a:pPr marL="228600" lvl="1" indent="-228600" algn="l" defTabSz="977900">
            <a:lnSpc>
              <a:spcPct val="90000"/>
            </a:lnSpc>
            <a:spcBef>
              <a:spcPct val="0"/>
            </a:spcBef>
            <a:spcAft>
              <a:spcPct val="20000"/>
            </a:spcAft>
            <a:buChar char="•"/>
          </a:pPr>
          <a:r>
            <a:rPr lang="el-GR" sz="2200" kern="1200"/>
            <a:t>Πρόσφατα 10 </a:t>
          </a:r>
          <a:r>
            <a:rPr lang="en-US" sz="2200" kern="1200"/>
            <a:t>tweets</a:t>
          </a:r>
        </a:p>
        <a:p>
          <a:pPr marL="228600" lvl="1" indent="-228600" algn="l" defTabSz="977900">
            <a:lnSpc>
              <a:spcPct val="90000"/>
            </a:lnSpc>
            <a:spcBef>
              <a:spcPct val="0"/>
            </a:spcBef>
            <a:spcAft>
              <a:spcPct val="20000"/>
            </a:spcAft>
            <a:buChar char="•"/>
          </a:pPr>
          <a:r>
            <a:rPr lang="el-GR" sz="2200" kern="1200"/>
            <a:t>Πρόσφατα 100 </a:t>
          </a:r>
          <a:r>
            <a:rPr lang="en-US" sz="2200" kern="1200"/>
            <a:t>tweets</a:t>
          </a:r>
        </a:p>
        <a:p>
          <a:pPr marL="228600" lvl="1" indent="-228600" algn="l" defTabSz="977900">
            <a:lnSpc>
              <a:spcPct val="90000"/>
            </a:lnSpc>
            <a:spcBef>
              <a:spcPct val="0"/>
            </a:spcBef>
            <a:spcAft>
              <a:spcPct val="20000"/>
            </a:spcAft>
            <a:buChar char="•"/>
          </a:pPr>
          <a:r>
            <a:rPr lang="el-GR" sz="2200" kern="1200"/>
            <a:t>Αριθμός </a:t>
          </a:r>
          <a:r>
            <a:rPr lang="en-US" sz="2200" kern="1200"/>
            <a:t>tweets</a:t>
          </a:r>
        </a:p>
        <a:p>
          <a:pPr marL="228600" lvl="1" indent="-228600" algn="l" defTabSz="977900">
            <a:lnSpc>
              <a:spcPct val="90000"/>
            </a:lnSpc>
            <a:spcBef>
              <a:spcPct val="0"/>
            </a:spcBef>
            <a:spcAft>
              <a:spcPct val="20000"/>
            </a:spcAft>
            <a:buChar char="•"/>
          </a:pPr>
          <a:r>
            <a:rPr lang="el-GR" sz="2200" kern="1200"/>
            <a:t>Αριθμός φίλων</a:t>
          </a:r>
          <a:endParaRPr lang="en-US" sz="2200" kern="1200"/>
        </a:p>
        <a:p>
          <a:pPr marL="228600" lvl="1" indent="-228600" algn="l" defTabSz="977900">
            <a:lnSpc>
              <a:spcPct val="90000"/>
            </a:lnSpc>
            <a:spcBef>
              <a:spcPct val="0"/>
            </a:spcBef>
            <a:spcAft>
              <a:spcPct val="20000"/>
            </a:spcAft>
            <a:buChar char="•"/>
          </a:pPr>
          <a:r>
            <a:rPr lang="el-GR" sz="2200" kern="1200"/>
            <a:t>Αριθμός ακολούθων</a:t>
          </a:r>
          <a:endParaRPr lang="en-US" sz="2200" kern="1200"/>
        </a:p>
        <a:p>
          <a:pPr marL="228600" lvl="1" indent="-228600" algn="l" defTabSz="977900">
            <a:lnSpc>
              <a:spcPct val="90000"/>
            </a:lnSpc>
            <a:spcBef>
              <a:spcPct val="0"/>
            </a:spcBef>
            <a:spcAft>
              <a:spcPct val="20000"/>
            </a:spcAft>
            <a:buChar char="•"/>
          </a:pPr>
          <a:r>
            <a:rPr lang="el-GR" sz="2200" kern="1200"/>
            <a:t>Κατηγορία</a:t>
          </a:r>
          <a:endParaRPr lang="en-US" sz="2200" kern="1200"/>
        </a:p>
      </dsp:txBody>
      <dsp:txXfrm>
        <a:off x="0" y="706509"/>
        <a:ext cx="5492262" cy="35935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667FD-5A6D-A44D-8281-EF42BC8B5157}">
      <dsp:nvSpPr>
        <dsp:cNvPr id="0" name=""/>
        <dsp:cNvSpPr/>
      </dsp:nvSpPr>
      <dsp:spPr>
        <a:xfrm>
          <a:off x="0" y="40290"/>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kern="1200"/>
            <a:t>Αναγνώριση κατηγοριών με ακρίβειες &gt;90%</a:t>
          </a:r>
          <a:endParaRPr lang="en-US" sz="2400" kern="1200"/>
        </a:p>
      </dsp:txBody>
      <dsp:txXfrm>
        <a:off x="0" y="40290"/>
        <a:ext cx="3286125" cy="1971675"/>
      </dsp:txXfrm>
    </dsp:sp>
    <dsp:sp modelId="{9D24770D-A283-874C-BB3F-823315B48F92}">
      <dsp:nvSpPr>
        <dsp:cNvPr id="0" name=""/>
        <dsp:cNvSpPr/>
      </dsp:nvSpPr>
      <dsp:spPr>
        <a:xfrm>
          <a:off x="3614737" y="40290"/>
          <a:ext cx="3286125" cy="1971675"/>
        </a:xfrm>
        <a:prstGeom prst="rect">
          <a:avLst/>
        </a:prstGeom>
        <a:solidFill>
          <a:schemeClr val="accent5">
            <a:hueOff val="0"/>
            <a:satOff val="0"/>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kern="1200" dirty="0"/>
            <a:t>Τ</a:t>
          </a:r>
          <a:r>
            <a:rPr lang="en-US" sz="2400" kern="1200" dirty="0"/>
            <a:t>F-IDF </a:t>
          </a:r>
          <a:r>
            <a:rPr lang="el-GR" sz="2400" kern="1200" dirty="0"/>
            <a:t>καλύτερος σε σύγκριση με </a:t>
          </a:r>
          <a:r>
            <a:rPr lang="en-US" sz="2400" kern="1200" dirty="0"/>
            <a:t>BoW</a:t>
          </a:r>
          <a:r>
            <a:rPr lang="el-GR" sz="2400" kern="1200" dirty="0"/>
            <a:t> </a:t>
          </a:r>
          <a:endParaRPr lang="en-US" sz="2400" kern="1200" dirty="0"/>
        </a:p>
      </dsp:txBody>
      <dsp:txXfrm>
        <a:off x="3614737" y="40290"/>
        <a:ext cx="3286125" cy="1971675"/>
      </dsp:txXfrm>
    </dsp:sp>
    <dsp:sp modelId="{2DAB25A5-A335-EE43-887C-4612722DE395}">
      <dsp:nvSpPr>
        <dsp:cNvPr id="0" name=""/>
        <dsp:cNvSpPr/>
      </dsp:nvSpPr>
      <dsp:spPr>
        <a:xfrm>
          <a:off x="7229475" y="40290"/>
          <a:ext cx="3286125" cy="1971675"/>
        </a:xfrm>
        <a:prstGeom prst="rect">
          <a:avLst/>
        </a:prstGeom>
        <a:solidFill>
          <a:schemeClr val="accent5">
            <a:hueOff val="0"/>
            <a:satOff val="0"/>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kern="1200"/>
            <a:t>Τεχνικές επεξεργασίας φυσικης γλώσσας δεν βελτίωνουν απαραίτητα τις ακρίβειες</a:t>
          </a:r>
          <a:endParaRPr lang="en-US" sz="2400" kern="1200"/>
        </a:p>
      </dsp:txBody>
      <dsp:txXfrm>
        <a:off x="7229475" y="40290"/>
        <a:ext cx="3286125" cy="1971675"/>
      </dsp:txXfrm>
    </dsp:sp>
    <dsp:sp modelId="{1C01F10E-E5B5-2545-AC9E-A96040A68D1E}">
      <dsp:nvSpPr>
        <dsp:cNvPr id="0" name=""/>
        <dsp:cNvSpPr/>
      </dsp:nvSpPr>
      <dsp:spPr>
        <a:xfrm>
          <a:off x="1807368" y="2340578"/>
          <a:ext cx="3286125" cy="1971675"/>
        </a:xfrm>
        <a:prstGeom prst="rect">
          <a:avLst/>
        </a:prstGeom>
        <a:solidFill>
          <a:schemeClr val="accent5">
            <a:hueOff val="0"/>
            <a:satOff val="0"/>
            <a:lumOff val="-52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LR </a:t>
          </a:r>
          <a:r>
            <a:rPr lang="el-GR" sz="2400" kern="1200" dirty="0"/>
            <a:t>και </a:t>
          </a:r>
          <a:r>
            <a:rPr lang="en-US" sz="2400" kern="1200" dirty="0"/>
            <a:t>SVM </a:t>
          </a:r>
          <a:r>
            <a:rPr lang="el-GR" sz="2400" kern="1200" dirty="0"/>
            <a:t>προτιμότεροι σε σύγκριση με </a:t>
          </a:r>
          <a:r>
            <a:rPr lang="en-US" sz="2400" kern="1200" dirty="0" err="1"/>
            <a:t>kNN</a:t>
          </a:r>
          <a:endParaRPr lang="en-US" sz="2400" kern="1200" dirty="0"/>
        </a:p>
      </dsp:txBody>
      <dsp:txXfrm>
        <a:off x="1807368" y="2340578"/>
        <a:ext cx="3286125" cy="1971675"/>
      </dsp:txXfrm>
    </dsp:sp>
    <dsp:sp modelId="{ACE634CC-A996-D24A-9AEA-060093FCFA8F}">
      <dsp:nvSpPr>
        <dsp:cNvPr id="0" name=""/>
        <dsp:cNvSpPr/>
      </dsp:nvSpPr>
      <dsp:spPr>
        <a:xfrm>
          <a:off x="5422106" y="2340578"/>
          <a:ext cx="3286125" cy="1971675"/>
        </a:xfrm>
        <a:prstGeom prst="rect">
          <a:avLst/>
        </a:prstGeom>
        <a:solidFill>
          <a:schemeClr val="accent5">
            <a:hueOff val="0"/>
            <a:satOff val="0"/>
            <a:lumOff val="-70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kern="1200" dirty="0"/>
            <a:t>Γλωσσολογικό περιεχόμενο -&gt; Γραμμικό πρόβλημα ταξινόμησης</a:t>
          </a:r>
          <a:endParaRPr lang="en-US" sz="2400" kern="1200" dirty="0"/>
        </a:p>
      </dsp:txBody>
      <dsp:txXfrm>
        <a:off x="5422106" y="2340578"/>
        <a:ext cx="3286125" cy="197167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9E797-3685-924C-BA4B-3348930228BB}">
      <dsp:nvSpPr>
        <dsp:cNvPr id="0" name=""/>
        <dsp:cNvSpPr/>
      </dsp:nvSpPr>
      <dsp:spPr>
        <a:xfrm>
          <a:off x="0" y="2626990"/>
          <a:ext cx="10515600" cy="172359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l-GR" sz="2500" kern="1200" dirty="0"/>
            <a:t>Δύο προσεγγίσεις:</a:t>
          </a:r>
          <a:endParaRPr lang="en-US" sz="2500" kern="1200" dirty="0"/>
        </a:p>
      </dsp:txBody>
      <dsp:txXfrm>
        <a:off x="0" y="2626990"/>
        <a:ext cx="10515600" cy="930738"/>
      </dsp:txXfrm>
    </dsp:sp>
    <dsp:sp modelId="{3C072A96-50C7-4941-A844-7FA5D3E772D0}">
      <dsp:nvSpPr>
        <dsp:cNvPr id="0" name=""/>
        <dsp:cNvSpPr/>
      </dsp:nvSpPr>
      <dsp:spPr>
        <a:xfrm>
          <a:off x="0" y="3523257"/>
          <a:ext cx="5257799" cy="792851"/>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l-GR" sz="2200" kern="1200"/>
            <a:t>Μείωση </a:t>
          </a:r>
          <a:r>
            <a:rPr lang="en-US" sz="2200" kern="1200"/>
            <a:t>threshold </a:t>
          </a:r>
          <a:r>
            <a:rPr lang="el-GR" sz="2200" kern="1200"/>
            <a:t>δεδομένων μοντέλων </a:t>
          </a:r>
          <a:r>
            <a:rPr lang="en-US" sz="2200" kern="1200"/>
            <a:t>ND</a:t>
          </a:r>
        </a:p>
      </dsp:txBody>
      <dsp:txXfrm>
        <a:off x="0" y="3523257"/>
        <a:ext cx="5257799" cy="792851"/>
      </dsp:txXfrm>
    </dsp:sp>
    <dsp:sp modelId="{0202E3B9-68E1-094C-9E32-8DF774294DFB}">
      <dsp:nvSpPr>
        <dsp:cNvPr id="0" name=""/>
        <dsp:cNvSpPr/>
      </dsp:nvSpPr>
      <dsp:spPr>
        <a:xfrm>
          <a:off x="5257800" y="3523257"/>
          <a:ext cx="5257799" cy="792851"/>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l-GR" sz="2200" kern="1200" dirty="0"/>
            <a:t>Εκπαίδευση μοντέλων νέων μοντέλων </a:t>
          </a:r>
          <a:r>
            <a:rPr lang="en-US" sz="2200" kern="1200" dirty="0"/>
            <a:t>ND</a:t>
          </a:r>
          <a:r>
            <a:rPr lang="el-GR" sz="2200" kern="1200" dirty="0"/>
            <a:t> εισάγοντας βάρη στις κλάσεις </a:t>
          </a:r>
          <a:endParaRPr lang="en-US" sz="2200" kern="1200" dirty="0"/>
        </a:p>
      </dsp:txBody>
      <dsp:txXfrm>
        <a:off x="5257800" y="3523257"/>
        <a:ext cx="5257799" cy="792851"/>
      </dsp:txXfrm>
    </dsp:sp>
    <dsp:sp modelId="{B426821D-102B-4C45-9455-0FAF07F44311}">
      <dsp:nvSpPr>
        <dsp:cNvPr id="0" name=""/>
        <dsp:cNvSpPr/>
      </dsp:nvSpPr>
      <dsp:spPr>
        <a:xfrm rot="10800000">
          <a:off x="0" y="1962"/>
          <a:ext cx="10515600" cy="2650882"/>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l-GR" sz="2500" kern="1200"/>
            <a:t>Μεγιστοποίηση </a:t>
          </a:r>
          <a:r>
            <a:rPr lang="en-US" sz="2500" kern="1200"/>
            <a:t>True Positives, </a:t>
          </a:r>
          <a:r>
            <a:rPr lang="el-GR" sz="2500" kern="1200"/>
            <a:t>αποδεχόμενοι την αύξηση των  </a:t>
          </a:r>
          <a:r>
            <a:rPr lang="en-US" sz="2500" kern="1200"/>
            <a:t>False Positive</a:t>
          </a:r>
          <a:br>
            <a:rPr lang="el-GR" sz="2500" kern="1200"/>
          </a:br>
          <a:br>
            <a:rPr lang="el-GR" sz="2500" kern="1200"/>
          </a:br>
          <a:endParaRPr lang="en-US" sz="2500" kern="1200"/>
        </a:p>
      </dsp:txBody>
      <dsp:txXfrm rot="10800000">
        <a:off x="0" y="1962"/>
        <a:ext cx="10515600" cy="1722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6590B-EBAB-DF4D-8B5F-EB4BE5B0CE5C}">
      <dsp:nvSpPr>
        <dsp:cNvPr id="0" name=""/>
        <dsp:cNvSpPr/>
      </dsp:nvSpPr>
      <dsp:spPr>
        <a:xfrm rot="5400000">
          <a:off x="6612835" y="-2474243"/>
          <a:ext cx="1636176" cy="6993810"/>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Επώνυμα ή/και ονοματεπώνυμα ως ερωτήματα αναζήτησης</a:t>
          </a:r>
        </a:p>
        <a:p>
          <a:pPr marL="228600" lvl="1" indent="-228600" algn="l" defTabSz="1111250">
            <a:lnSpc>
              <a:spcPct val="90000"/>
            </a:lnSpc>
            <a:spcBef>
              <a:spcPct val="0"/>
            </a:spcBef>
            <a:spcAft>
              <a:spcPct val="15000"/>
            </a:spcAft>
            <a:buChar char="•"/>
          </a:pPr>
          <a:r>
            <a:rPr lang="en-US" sz="2500" kern="1200" dirty="0" err="1"/>
            <a:t>Βελτίωση</a:t>
          </a:r>
          <a:r>
            <a:rPr lang="en-US" sz="2500" kern="1200" dirty="0"/>
            <a:t> α</a:t>
          </a:r>
          <a:r>
            <a:rPr lang="en-US" sz="2500" kern="1200" dirty="0" err="1"/>
            <a:t>ν</a:t>
          </a:r>
          <a:r>
            <a:rPr lang="en-US" sz="2500" kern="1200" dirty="0"/>
            <a:t>α</a:t>
          </a:r>
          <a:r>
            <a:rPr lang="en-US" sz="2500" kern="1200" dirty="0" err="1"/>
            <a:t>ζήτησης</a:t>
          </a:r>
          <a:r>
            <a:rPr lang="en-US" sz="2500" kern="1200" dirty="0"/>
            <a:t> </a:t>
          </a:r>
          <a:r>
            <a:rPr lang="en-US" sz="2500" kern="1200" dirty="0" err="1"/>
            <a:t>με</a:t>
          </a:r>
          <a:r>
            <a:rPr lang="en-US" sz="2500" kern="1200" dirty="0"/>
            <a:t> </a:t>
          </a:r>
          <a:r>
            <a:rPr lang="en-US" sz="2500" kern="1200" dirty="0" err="1"/>
            <a:t>την</a:t>
          </a:r>
          <a:r>
            <a:rPr lang="en-US" sz="2500" kern="1200" dirty="0"/>
            <a:t> </a:t>
          </a:r>
          <a:r>
            <a:rPr lang="en-US" sz="2500" kern="1200" dirty="0" err="1"/>
            <a:t>χρήση</a:t>
          </a:r>
          <a:r>
            <a:rPr lang="en-US" sz="2500" kern="1200" dirty="0"/>
            <a:t> </a:t>
          </a:r>
          <a:r>
            <a:rPr lang="en-US" sz="2500" kern="1200" dirty="0" err="1"/>
            <a:t>μοντέλων</a:t>
          </a:r>
          <a:r>
            <a:rPr lang="en-US" sz="2500" kern="1200" dirty="0"/>
            <a:t> </a:t>
          </a:r>
          <a:r>
            <a:rPr lang="en-US" sz="2500" kern="1200" dirty="0" err="1"/>
            <a:t>μηχ</a:t>
          </a:r>
          <a:r>
            <a:rPr lang="en-US" sz="2500" kern="1200" dirty="0"/>
            <a:t>α</a:t>
          </a:r>
          <a:r>
            <a:rPr lang="en-US" sz="2500" kern="1200" dirty="0" err="1"/>
            <a:t>νικής</a:t>
          </a:r>
          <a:r>
            <a:rPr lang="en-US" sz="2500" kern="1200" dirty="0"/>
            <a:t> </a:t>
          </a:r>
          <a:r>
            <a:rPr lang="en-US" sz="2500" kern="1200" dirty="0" err="1"/>
            <a:t>μάθησης</a:t>
          </a:r>
          <a:r>
            <a:rPr lang="en-US" sz="2500" kern="1200" dirty="0"/>
            <a:t>.</a:t>
          </a:r>
        </a:p>
      </dsp:txBody>
      <dsp:txXfrm rot="-5400000">
        <a:off x="3934018" y="284446"/>
        <a:ext cx="6913938" cy="1476432"/>
      </dsp:txXfrm>
    </dsp:sp>
    <dsp:sp modelId="{3C0BFE03-D39B-AC47-8E89-AE94137EB4AC}">
      <dsp:nvSpPr>
        <dsp:cNvPr id="0" name=""/>
        <dsp:cNvSpPr/>
      </dsp:nvSpPr>
      <dsp:spPr>
        <a:xfrm>
          <a:off x="0" y="51"/>
          <a:ext cx="3934018" cy="20452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err="1"/>
            <a:t>Αν</a:t>
          </a:r>
          <a:r>
            <a:rPr lang="en-US" sz="2800" kern="1200" dirty="0"/>
            <a:t>α</a:t>
          </a:r>
          <a:r>
            <a:rPr lang="en-US" sz="2800" kern="1200" dirty="0" err="1"/>
            <a:t>ζήτηση</a:t>
          </a:r>
          <a:r>
            <a:rPr lang="en-US" sz="2800" kern="1200" dirty="0"/>
            <a:t> </a:t>
          </a:r>
          <a:r>
            <a:rPr lang="en-US" sz="2800" kern="1200" dirty="0" err="1"/>
            <a:t>λογ</a:t>
          </a:r>
          <a:r>
            <a:rPr lang="en-US" sz="2800" kern="1200" dirty="0"/>
            <a:t>α</a:t>
          </a:r>
          <a:r>
            <a:rPr lang="en-US" sz="2800" kern="1200" dirty="0" err="1"/>
            <a:t>ρι</a:t>
          </a:r>
          <a:r>
            <a:rPr lang="en-US" sz="2800" kern="1200" dirty="0"/>
            <a:t>α</a:t>
          </a:r>
          <a:r>
            <a:rPr lang="en-US" sz="2800" kern="1200" dirty="0" err="1"/>
            <a:t>σμών</a:t>
          </a:r>
          <a:r>
            <a:rPr lang="en-US" sz="2800" kern="1200" dirty="0"/>
            <a:t> α</a:t>
          </a:r>
          <a:r>
            <a:rPr lang="en-US" sz="2800" kern="1200" dirty="0" err="1"/>
            <a:t>τόμων</a:t>
          </a:r>
          <a:r>
            <a:rPr lang="en-US" sz="2800" kern="1200" dirty="0"/>
            <a:t> </a:t>
          </a:r>
          <a:r>
            <a:rPr lang="en-US" sz="2800" kern="1200" dirty="0" err="1"/>
            <a:t>με</a:t>
          </a:r>
          <a:r>
            <a:rPr lang="en-US" sz="2800" kern="1200" dirty="0"/>
            <a:t> </a:t>
          </a:r>
          <a:r>
            <a:rPr lang="en-US" sz="2800" kern="1200" dirty="0" err="1"/>
            <a:t>κά</a:t>
          </a:r>
          <a:r>
            <a:rPr lang="en-US" sz="2800" kern="1200" dirty="0"/>
            <a:t>π</a:t>
          </a:r>
          <a:r>
            <a:rPr lang="en-US" sz="2800" kern="1200" dirty="0" err="1"/>
            <a:t>οι</a:t>
          </a:r>
          <a:r>
            <a:rPr lang="en-US" sz="2800" kern="1200" dirty="0"/>
            <a:t>α </a:t>
          </a:r>
          <a:r>
            <a:rPr lang="en-US" sz="2800" kern="1200" dirty="0" err="1"/>
            <a:t>ειδικότητ</a:t>
          </a:r>
          <a:r>
            <a:rPr lang="en-US" sz="2800" kern="1200" dirty="0"/>
            <a:t>α, π.</a:t>
          </a:r>
          <a:r>
            <a:rPr lang="en-US" sz="2800" kern="1200" dirty="0" err="1"/>
            <a:t>χ</a:t>
          </a:r>
          <a:r>
            <a:rPr lang="en-US" sz="2800" kern="1200" dirty="0"/>
            <a:t>. β</a:t>
          </a:r>
          <a:r>
            <a:rPr lang="en-US" sz="2800" kern="1200" dirty="0" err="1"/>
            <a:t>ουλευτές</a:t>
          </a:r>
          <a:endParaRPr lang="en-US" sz="2800" kern="1200" dirty="0"/>
        </a:p>
      </dsp:txBody>
      <dsp:txXfrm>
        <a:off x="99839" y="99890"/>
        <a:ext cx="3734340" cy="1845542"/>
      </dsp:txXfrm>
    </dsp:sp>
    <dsp:sp modelId="{C740B2A9-E8A1-014F-8ED4-129DAE40673C}">
      <dsp:nvSpPr>
        <dsp:cNvPr id="0" name=""/>
        <dsp:cNvSpPr/>
      </dsp:nvSpPr>
      <dsp:spPr>
        <a:xfrm rot="5400000">
          <a:off x="6612835" y="-326761"/>
          <a:ext cx="1636176" cy="6993810"/>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Ονόματα ή/και τοποθεσίες ως ερωτήματα αναζήτησης</a:t>
          </a:r>
        </a:p>
        <a:p>
          <a:pPr marL="228600" lvl="1" indent="-228600" algn="l" defTabSz="1111250">
            <a:lnSpc>
              <a:spcPct val="90000"/>
            </a:lnSpc>
            <a:spcBef>
              <a:spcPct val="0"/>
            </a:spcBef>
            <a:spcAft>
              <a:spcPct val="15000"/>
            </a:spcAft>
            <a:buChar char="•"/>
          </a:pPr>
          <a:r>
            <a:rPr lang="en-US" sz="2500" kern="1200"/>
            <a:t>Δεν είναι εφικτή η ίδια μέθοδος.</a:t>
          </a:r>
        </a:p>
      </dsp:txBody>
      <dsp:txXfrm rot="-5400000">
        <a:off x="3934018" y="2431928"/>
        <a:ext cx="6913938" cy="1476432"/>
      </dsp:txXfrm>
    </dsp:sp>
    <dsp:sp modelId="{9A14C81D-CA41-0D4D-9576-932541D2840D}">
      <dsp:nvSpPr>
        <dsp:cNvPr id="0" name=""/>
        <dsp:cNvSpPr/>
      </dsp:nvSpPr>
      <dsp:spPr>
        <a:xfrm>
          <a:off x="0" y="2147533"/>
          <a:ext cx="3934018" cy="20452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Αναζήτηση λογαριασμών νομικών οντοτήτων, π.χ. ξενοδοχεία</a:t>
          </a:r>
        </a:p>
      </dsp:txBody>
      <dsp:txXfrm>
        <a:off x="99839" y="2247372"/>
        <a:ext cx="3734340" cy="18455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82D9F-9D5F-C542-9BA1-8A6BC5A0D774}">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88BDD-C268-2B4B-816B-645DADB88F93}">
      <dsp:nvSpPr>
        <dsp:cNvPr id="0" name=""/>
        <dsp:cNvSpPr/>
      </dsp:nvSpPr>
      <dsp:spPr>
        <a:xfrm>
          <a:off x="0" y="623"/>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l-GR" sz="2700" kern="1200"/>
            <a:t>Κοινωνικά Δίκτυα</a:t>
          </a:r>
          <a:endParaRPr lang="en-US" sz="2700" kern="1200"/>
        </a:p>
      </dsp:txBody>
      <dsp:txXfrm>
        <a:off x="0" y="623"/>
        <a:ext cx="6492875" cy="567128"/>
      </dsp:txXfrm>
    </dsp:sp>
    <dsp:sp modelId="{83D8BE08-1082-3245-9179-F336DF8994C9}">
      <dsp:nvSpPr>
        <dsp:cNvPr id="0" name=""/>
        <dsp:cNvSpPr/>
      </dsp:nvSpPr>
      <dsp:spPr>
        <a:xfrm>
          <a:off x="0" y="567751"/>
          <a:ext cx="6492875" cy="0"/>
        </a:xfrm>
        <a:prstGeom prst="line">
          <a:avLst/>
        </a:prstGeom>
        <a:solidFill>
          <a:schemeClr val="accent2">
            <a:hueOff val="0"/>
            <a:satOff val="0"/>
            <a:lumOff val="-1372"/>
            <a:alphaOff val="0"/>
          </a:schemeClr>
        </a:solidFill>
        <a:ln w="12700" cap="flat" cmpd="sng" algn="ctr">
          <a:solidFill>
            <a:schemeClr val="accent2">
              <a:hueOff val="0"/>
              <a:satOff val="0"/>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D79EC-17BC-034F-81ED-A974D2321092}">
      <dsp:nvSpPr>
        <dsp:cNvPr id="0" name=""/>
        <dsp:cNvSpPr/>
      </dsp:nvSpPr>
      <dsp:spPr>
        <a:xfrm>
          <a:off x="0" y="567751"/>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Twitter</a:t>
          </a:r>
        </a:p>
      </dsp:txBody>
      <dsp:txXfrm>
        <a:off x="0" y="567751"/>
        <a:ext cx="6492875" cy="567128"/>
      </dsp:txXfrm>
    </dsp:sp>
    <dsp:sp modelId="{69DDE53D-9120-E249-AABE-3E8E3D994FE4}">
      <dsp:nvSpPr>
        <dsp:cNvPr id="0" name=""/>
        <dsp:cNvSpPr/>
      </dsp:nvSpPr>
      <dsp:spPr>
        <a:xfrm>
          <a:off x="0" y="1134879"/>
          <a:ext cx="6492875" cy="0"/>
        </a:xfrm>
        <a:prstGeom prst="line">
          <a:avLst/>
        </a:prstGeom>
        <a:solidFill>
          <a:schemeClr val="accent2">
            <a:hueOff val="0"/>
            <a:satOff val="0"/>
            <a:lumOff val="-2745"/>
            <a:alphaOff val="0"/>
          </a:schemeClr>
        </a:solidFill>
        <a:ln w="12700" cap="flat" cmpd="sng" algn="ctr">
          <a:solidFill>
            <a:schemeClr val="accent2">
              <a:hueOff val="0"/>
              <a:satOff val="0"/>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D2FCC-7C89-2E40-B76D-DB32A260D29D}">
      <dsp:nvSpPr>
        <dsp:cNvPr id="0" name=""/>
        <dsp:cNvSpPr/>
      </dsp:nvSpPr>
      <dsp:spPr>
        <a:xfrm>
          <a:off x="0" y="1134879"/>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Facebook</a:t>
          </a:r>
        </a:p>
      </dsp:txBody>
      <dsp:txXfrm>
        <a:off x="0" y="1134879"/>
        <a:ext cx="6492875" cy="567128"/>
      </dsp:txXfrm>
    </dsp:sp>
    <dsp:sp modelId="{18993DC2-D891-C54A-9F59-53A16F0F49BF}">
      <dsp:nvSpPr>
        <dsp:cNvPr id="0" name=""/>
        <dsp:cNvSpPr/>
      </dsp:nvSpPr>
      <dsp:spPr>
        <a:xfrm>
          <a:off x="0" y="1702007"/>
          <a:ext cx="6492875" cy="0"/>
        </a:xfrm>
        <a:prstGeom prst="line">
          <a:avLst/>
        </a:prstGeom>
        <a:solidFill>
          <a:schemeClr val="accent2">
            <a:hueOff val="0"/>
            <a:satOff val="0"/>
            <a:lumOff val="-4117"/>
            <a:alphaOff val="0"/>
          </a:schemeClr>
        </a:solidFill>
        <a:ln w="12700" cap="flat" cmpd="sng" algn="ctr">
          <a:solidFill>
            <a:schemeClr val="accent2">
              <a:hueOff val="0"/>
              <a:satOff val="0"/>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71C3A-1B87-7C47-9EC8-400FFC22361C}">
      <dsp:nvSpPr>
        <dsp:cNvPr id="0" name=""/>
        <dsp:cNvSpPr/>
      </dsp:nvSpPr>
      <dsp:spPr>
        <a:xfrm>
          <a:off x="0" y="1702007"/>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Google</a:t>
          </a:r>
        </a:p>
      </dsp:txBody>
      <dsp:txXfrm>
        <a:off x="0" y="1702007"/>
        <a:ext cx="6492875" cy="567128"/>
      </dsp:txXfrm>
    </dsp:sp>
    <dsp:sp modelId="{AD661485-C259-AB4C-9EB5-50B8F49EF9F9}">
      <dsp:nvSpPr>
        <dsp:cNvPr id="0" name=""/>
        <dsp:cNvSpPr/>
      </dsp:nvSpPr>
      <dsp:spPr>
        <a:xfrm>
          <a:off x="0" y="2269135"/>
          <a:ext cx="6492875" cy="0"/>
        </a:xfrm>
        <a:prstGeom prst="line">
          <a:avLst/>
        </a:prstGeom>
        <a:solidFill>
          <a:schemeClr val="accent2">
            <a:hueOff val="0"/>
            <a:satOff val="0"/>
            <a:lumOff val="-5490"/>
            <a:alphaOff val="0"/>
          </a:schemeClr>
        </a:solidFill>
        <a:ln w="12700" cap="flat" cmpd="sng" algn="ctr">
          <a:solidFill>
            <a:schemeClr val="accent2">
              <a:hueOff val="0"/>
              <a:satOff val="0"/>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94B80-14EA-3641-9795-6F9FFFB334E9}">
      <dsp:nvSpPr>
        <dsp:cNvPr id="0" name=""/>
        <dsp:cNvSpPr/>
      </dsp:nvSpPr>
      <dsp:spPr>
        <a:xfrm>
          <a:off x="0" y="2269135"/>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l-GR" sz="2700" kern="1200"/>
            <a:t>Μηχανική Μάθησης</a:t>
          </a:r>
          <a:endParaRPr lang="en-US" sz="2700" kern="1200"/>
        </a:p>
      </dsp:txBody>
      <dsp:txXfrm>
        <a:off x="0" y="2269135"/>
        <a:ext cx="6492875" cy="567128"/>
      </dsp:txXfrm>
    </dsp:sp>
    <dsp:sp modelId="{8057A1E6-C300-0941-8F5A-5790687A9742}">
      <dsp:nvSpPr>
        <dsp:cNvPr id="0" name=""/>
        <dsp:cNvSpPr/>
      </dsp:nvSpPr>
      <dsp:spPr>
        <a:xfrm>
          <a:off x="0" y="2836264"/>
          <a:ext cx="6492875" cy="0"/>
        </a:xfrm>
        <a:prstGeom prst="line">
          <a:avLst/>
        </a:prstGeom>
        <a:solidFill>
          <a:schemeClr val="accent2">
            <a:hueOff val="0"/>
            <a:satOff val="0"/>
            <a:lumOff val="-6862"/>
            <a:alphaOff val="0"/>
          </a:schemeClr>
        </a:solidFill>
        <a:ln w="12700" cap="flat" cmpd="sng" algn="ctr">
          <a:solidFill>
            <a:schemeClr val="accent2">
              <a:hueOff val="0"/>
              <a:satOff val="0"/>
              <a:lumOff val="-6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A4DCA-8EF5-A247-BBDF-F9CF897E7DD0}">
      <dsp:nvSpPr>
        <dsp:cNvPr id="0" name=""/>
        <dsp:cNvSpPr/>
      </dsp:nvSpPr>
      <dsp:spPr>
        <a:xfrm>
          <a:off x="0" y="2836264"/>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l-GR" sz="2700" kern="1200"/>
            <a:t>Επεξεργασία Φυσικής Γλωσσας</a:t>
          </a:r>
          <a:endParaRPr lang="en-US" sz="2700" kern="1200"/>
        </a:p>
      </dsp:txBody>
      <dsp:txXfrm>
        <a:off x="0" y="2836264"/>
        <a:ext cx="6492875" cy="567128"/>
      </dsp:txXfrm>
    </dsp:sp>
    <dsp:sp modelId="{2AF01B01-E025-9B4E-A7D1-B920DDE3E6D5}">
      <dsp:nvSpPr>
        <dsp:cNvPr id="0" name=""/>
        <dsp:cNvSpPr/>
      </dsp:nvSpPr>
      <dsp:spPr>
        <a:xfrm>
          <a:off x="0" y="3403392"/>
          <a:ext cx="6492875" cy="0"/>
        </a:xfrm>
        <a:prstGeom prst="line">
          <a:avLst/>
        </a:prstGeom>
        <a:solidFill>
          <a:schemeClr val="accent2">
            <a:hueOff val="0"/>
            <a:satOff val="0"/>
            <a:lumOff val="-8235"/>
            <a:alphaOff val="0"/>
          </a:schemeClr>
        </a:solidFill>
        <a:ln w="12700" cap="flat" cmpd="sng" algn="ctr">
          <a:solidFill>
            <a:schemeClr val="accent2">
              <a:hueOff val="0"/>
              <a:satOff val="0"/>
              <a:lumOff val="-8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49FB4-D044-6E40-B1DD-AA68AC4B3A23}">
      <dsp:nvSpPr>
        <dsp:cNvPr id="0" name=""/>
        <dsp:cNvSpPr/>
      </dsp:nvSpPr>
      <dsp:spPr>
        <a:xfrm>
          <a:off x="0" y="3403392"/>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Word Vectorizers</a:t>
          </a:r>
        </a:p>
      </dsp:txBody>
      <dsp:txXfrm>
        <a:off x="0" y="3403392"/>
        <a:ext cx="6492875" cy="567128"/>
      </dsp:txXfrm>
    </dsp:sp>
    <dsp:sp modelId="{2870D735-7ED9-DB4B-AEAD-85C3C8C1B709}">
      <dsp:nvSpPr>
        <dsp:cNvPr id="0" name=""/>
        <dsp:cNvSpPr/>
      </dsp:nvSpPr>
      <dsp:spPr>
        <a:xfrm>
          <a:off x="0" y="3970520"/>
          <a:ext cx="6492875" cy="0"/>
        </a:xfrm>
        <a:prstGeom prst="line">
          <a:avLst/>
        </a:prstGeom>
        <a:solidFill>
          <a:schemeClr val="accent2">
            <a:hueOff val="0"/>
            <a:satOff val="0"/>
            <a:lumOff val="-9607"/>
            <a:alphaOff val="0"/>
          </a:schemeClr>
        </a:solidFill>
        <a:ln w="12700" cap="flat" cmpd="sng" algn="ctr">
          <a:solidFill>
            <a:schemeClr val="accent2">
              <a:hueOff val="0"/>
              <a:satOff val="0"/>
              <a:lumOff val="-96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93AAF-7670-C84E-B891-A120D8A36634}">
      <dsp:nvSpPr>
        <dsp:cNvPr id="0" name=""/>
        <dsp:cNvSpPr/>
      </dsp:nvSpPr>
      <dsp:spPr>
        <a:xfrm>
          <a:off x="0" y="3970520"/>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Evaluation Metrics</a:t>
          </a:r>
        </a:p>
      </dsp:txBody>
      <dsp:txXfrm>
        <a:off x="0" y="3970520"/>
        <a:ext cx="6492875" cy="567128"/>
      </dsp:txXfrm>
    </dsp:sp>
    <dsp:sp modelId="{D563FCB7-2395-CB49-AC30-1C760F6E89C2}">
      <dsp:nvSpPr>
        <dsp:cNvPr id="0" name=""/>
        <dsp:cNvSpPr/>
      </dsp:nvSpPr>
      <dsp:spPr>
        <a:xfrm>
          <a:off x="0" y="4537648"/>
          <a:ext cx="6492875" cy="0"/>
        </a:xfrm>
        <a:prstGeom prst="line">
          <a:avLst/>
        </a:prstGeom>
        <a:solidFill>
          <a:schemeClr val="accent2">
            <a:hueOff val="0"/>
            <a:satOff val="0"/>
            <a:lumOff val="-10980"/>
            <a:alphaOff val="0"/>
          </a:schemeClr>
        </a:solidFill>
        <a:ln w="12700" cap="flat" cmpd="sng" algn="ctr">
          <a:solidFill>
            <a:schemeClr val="accent2">
              <a:hueOff val="0"/>
              <a:satOff val="0"/>
              <a:lumOff val="-1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7D9FC-9141-7B4D-AADB-E7988524F0BC}">
      <dsp:nvSpPr>
        <dsp:cNvPr id="0" name=""/>
        <dsp:cNvSpPr/>
      </dsp:nvSpPr>
      <dsp:spPr>
        <a:xfrm>
          <a:off x="0" y="4537648"/>
          <a:ext cx="6492875" cy="567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l-GR" sz="2700" kern="1200"/>
            <a:t>Εργαλεία</a:t>
          </a:r>
          <a:endParaRPr lang="en-US" sz="2700" kern="1200"/>
        </a:p>
      </dsp:txBody>
      <dsp:txXfrm>
        <a:off x="0" y="4537648"/>
        <a:ext cx="6492875" cy="567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03793-CBFD-1647-8507-C2A5A1F611D1}">
      <dsp:nvSpPr>
        <dsp:cNvPr id="0" name=""/>
        <dsp:cNvSpPr/>
      </dsp:nvSpPr>
      <dsp:spPr>
        <a:xfrm>
          <a:off x="3370282" y="2652733"/>
          <a:ext cx="91440" cy="494145"/>
        </a:xfrm>
        <a:custGeom>
          <a:avLst/>
          <a:gdLst/>
          <a:ahLst/>
          <a:cxnLst/>
          <a:rect l="0" t="0" r="0" b="0"/>
          <a:pathLst>
            <a:path>
              <a:moveTo>
                <a:pt x="45720" y="0"/>
              </a:moveTo>
              <a:lnTo>
                <a:pt x="45720" y="49414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A7074-93DF-F24A-BB39-F74598F6A712}">
      <dsp:nvSpPr>
        <dsp:cNvPr id="0" name=""/>
        <dsp:cNvSpPr/>
      </dsp:nvSpPr>
      <dsp:spPr>
        <a:xfrm>
          <a:off x="2377682" y="1079679"/>
          <a:ext cx="1038319" cy="494145"/>
        </a:xfrm>
        <a:custGeom>
          <a:avLst/>
          <a:gdLst/>
          <a:ahLst/>
          <a:cxnLst/>
          <a:rect l="0" t="0" r="0" b="0"/>
          <a:pathLst>
            <a:path>
              <a:moveTo>
                <a:pt x="0" y="0"/>
              </a:moveTo>
              <a:lnTo>
                <a:pt x="0" y="336746"/>
              </a:lnTo>
              <a:lnTo>
                <a:pt x="1038319" y="336746"/>
              </a:lnTo>
              <a:lnTo>
                <a:pt x="1038319" y="4941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164EA-16C2-9E45-9F5E-6A816B722566}">
      <dsp:nvSpPr>
        <dsp:cNvPr id="0" name=""/>
        <dsp:cNvSpPr/>
      </dsp:nvSpPr>
      <dsp:spPr>
        <a:xfrm>
          <a:off x="1293642" y="2652733"/>
          <a:ext cx="91440" cy="494145"/>
        </a:xfrm>
        <a:custGeom>
          <a:avLst/>
          <a:gdLst/>
          <a:ahLst/>
          <a:cxnLst/>
          <a:rect l="0" t="0" r="0" b="0"/>
          <a:pathLst>
            <a:path>
              <a:moveTo>
                <a:pt x="45720" y="0"/>
              </a:moveTo>
              <a:lnTo>
                <a:pt x="45720" y="49414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338C21-542B-1F45-992A-33BF348B923E}">
      <dsp:nvSpPr>
        <dsp:cNvPr id="0" name=""/>
        <dsp:cNvSpPr/>
      </dsp:nvSpPr>
      <dsp:spPr>
        <a:xfrm>
          <a:off x="1339362" y="1079679"/>
          <a:ext cx="1038319" cy="494145"/>
        </a:xfrm>
        <a:custGeom>
          <a:avLst/>
          <a:gdLst/>
          <a:ahLst/>
          <a:cxnLst/>
          <a:rect l="0" t="0" r="0" b="0"/>
          <a:pathLst>
            <a:path>
              <a:moveTo>
                <a:pt x="1038319" y="0"/>
              </a:moveTo>
              <a:lnTo>
                <a:pt x="1038319" y="336746"/>
              </a:lnTo>
              <a:lnTo>
                <a:pt x="0" y="336746"/>
              </a:lnTo>
              <a:lnTo>
                <a:pt x="0" y="49414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DD8E48-5AA5-3B42-ACB0-E8198D37D9A3}">
      <dsp:nvSpPr>
        <dsp:cNvPr id="0" name=""/>
        <dsp:cNvSpPr/>
      </dsp:nvSpPr>
      <dsp:spPr>
        <a:xfrm>
          <a:off x="1528148" y="770"/>
          <a:ext cx="1699069" cy="10789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2EA63E1-317E-A24B-89CE-6D4A18C9E3BC}">
      <dsp:nvSpPr>
        <dsp:cNvPr id="0" name=""/>
        <dsp:cNvSpPr/>
      </dsp:nvSpPr>
      <dsp:spPr>
        <a:xfrm>
          <a:off x="1716933" y="180116"/>
          <a:ext cx="1699069" cy="107890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Δίκτυ</a:t>
          </a:r>
          <a:r>
            <a:rPr lang="en-US" sz="2100" kern="1200" dirty="0"/>
            <a:t>α</a:t>
          </a:r>
        </a:p>
      </dsp:txBody>
      <dsp:txXfrm>
        <a:off x="1748533" y="211716"/>
        <a:ext cx="1635869" cy="1015708"/>
      </dsp:txXfrm>
    </dsp:sp>
    <dsp:sp modelId="{4770B2A5-8519-9C4F-B79E-7DBFC15D504D}">
      <dsp:nvSpPr>
        <dsp:cNvPr id="0" name=""/>
        <dsp:cNvSpPr/>
      </dsp:nvSpPr>
      <dsp:spPr>
        <a:xfrm>
          <a:off x="489828" y="1573824"/>
          <a:ext cx="1699069" cy="10789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71CCCB3-34DA-1743-BAF8-397416C83BA0}">
      <dsp:nvSpPr>
        <dsp:cNvPr id="0" name=""/>
        <dsp:cNvSpPr/>
      </dsp:nvSpPr>
      <dsp:spPr>
        <a:xfrm>
          <a:off x="678613" y="1753171"/>
          <a:ext cx="1699069" cy="107890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Άτομ</a:t>
          </a:r>
          <a:r>
            <a:rPr lang="en-US" sz="2100" kern="1200" dirty="0"/>
            <a:t>α </a:t>
          </a:r>
          <a:r>
            <a:rPr lang="en-US" sz="2100" kern="1200" dirty="0" err="1"/>
            <a:t>ή</a:t>
          </a:r>
          <a:r>
            <a:rPr lang="en-US" sz="2100" kern="1200" dirty="0"/>
            <a:t>/</a:t>
          </a:r>
          <a:r>
            <a:rPr lang="en-US" sz="2100" kern="1200" dirty="0" err="1"/>
            <a:t>κ</a:t>
          </a:r>
          <a:r>
            <a:rPr lang="en-US" sz="2100" kern="1200" dirty="0"/>
            <a:t>α</a:t>
          </a:r>
          <a:r>
            <a:rPr lang="en-US" sz="2100" kern="1200" dirty="0" err="1"/>
            <a:t>ι</a:t>
          </a:r>
          <a:r>
            <a:rPr lang="en-US" sz="2100" kern="1200" dirty="0"/>
            <a:t> </a:t>
          </a:r>
          <a:r>
            <a:rPr lang="en-US" sz="2100" kern="1200" dirty="0" err="1"/>
            <a:t>νομικές</a:t>
          </a:r>
          <a:r>
            <a:rPr lang="en-US" sz="2100" kern="1200" dirty="0"/>
            <a:t> </a:t>
          </a:r>
          <a:r>
            <a:rPr lang="en-US" sz="2100" kern="1200" dirty="0" err="1"/>
            <a:t>οντότητες</a:t>
          </a:r>
          <a:endParaRPr lang="en-US" sz="2100" kern="1200" dirty="0"/>
        </a:p>
      </dsp:txBody>
      <dsp:txXfrm>
        <a:off x="710213" y="1784771"/>
        <a:ext cx="1635869" cy="1015708"/>
      </dsp:txXfrm>
    </dsp:sp>
    <dsp:sp modelId="{AE07795F-1C15-A441-9F1F-E5FCF8862673}">
      <dsp:nvSpPr>
        <dsp:cNvPr id="0" name=""/>
        <dsp:cNvSpPr/>
      </dsp:nvSpPr>
      <dsp:spPr>
        <a:xfrm>
          <a:off x="489828" y="3146879"/>
          <a:ext cx="1699069" cy="10789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DC2DB3B-349B-4449-BFD7-42BCE7B4EAF0}">
      <dsp:nvSpPr>
        <dsp:cNvPr id="0" name=""/>
        <dsp:cNvSpPr/>
      </dsp:nvSpPr>
      <dsp:spPr>
        <a:xfrm>
          <a:off x="678613" y="3326225"/>
          <a:ext cx="1699069" cy="107890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l-GR" sz="2100" kern="1200" dirty="0"/>
            <a:t>Κόμβοι</a:t>
          </a:r>
          <a:endParaRPr lang="en-GB" sz="2100" kern="1200" dirty="0"/>
        </a:p>
      </dsp:txBody>
      <dsp:txXfrm>
        <a:off x="710213" y="3357825"/>
        <a:ext cx="1635869" cy="1015708"/>
      </dsp:txXfrm>
    </dsp:sp>
    <dsp:sp modelId="{9959F33F-6EE9-8943-9918-7CB3D4D9EFBB}">
      <dsp:nvSpPr>
        <dsp:cNvPr id="0" name=""/>
        <dsp:cNvSpPr/>
      </dsp:nvSpPr>
      <dsp:spPr>
        <a:xfrm>
          <a:off x="2566468" y="1573824"/>
          <a:ext cx="1699069" cy="10789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C70C82C-0E26-2349-86C6-0275478FB282}">
      <dsp:nvSpPr>
        <dsp:cNvPr id="0" name=""/>
        <dsp:cNvSpPr/>
      </dsp:nvSpPr>
      <dsp:spPr>
        <a:xfrm>
          <a:off x="2755253" y="1753171"/>
          <a:ext cx="1699069" cy="107890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Κοινωνικές</a:t>
          </a:r>
          <a:r>
            <a:rPr lang="en-US" sz="2100" kern="1200" dirty="0"/>
            <a:t> </a:t>
          </a:r>
          <a:r>
            <a:rPr lang="en-US" sz="2100" kern="1200" dirty="0" err="1"/>
            <a:t>σχέσεις</a:t>
          </a:r>
          <a:endParaRPr lang="en-US" sz="2100" kern="1200" dirty="0"/>
        </a:p>
      </dsp:txBody>
      <dsp:txXfrm>
        <a:off x="2786853" y="1784771"/>
        <a:ext cx="1635869" cy="1015708"/>
      </dsp:txXfrm>
    </dsp:sp>
    <dsp:sp modelId="{0BC6119C-4E21-5C46-B171-C3F94BF3AAC9}">
      <dsp:nvSpPr>
        <dsp:cNvPr id="0" name=""/>
        <dsp:cNvSpPr/>
      </dsp:nvSpPr>
      <dsp:spPr>
        <a:xfrm>
          <a:off x="2566468" y="3146879"/>
          <a:ext cx="1699069" cy="10789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F977C2A-3A32-8B4B-B9E2-083A9BC3F745}">
      <dsp:nvSpPr>
        <dsp:cNvPr id="0" name=""/>
        <dsp:cNvSpPr/>
      </dsp:nvSpPr>
      <dsp:spPr>
        <a:xfrm>
          <a:off x="2755253" y="3326225"/>
          <a:ext cx="1699069" cy="1078908"/>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l-GR" sz="2100" kern="1200" dirty="0"/>
            <a:t>Ακμές</a:t>
          </a:r>
          <a:endParaRPr lang="en-GB" sz="2100" kern="1200" dirty="0"/>
        </a:p>
      </dsp:txBody>
      <dsp:txXfrm>
        <a:off x="2786853" y="3357825"/>
        <a:ext cx="1635869" cy="1015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7CA81-1478-7743-B1CC-8A66C47E1130}">
      <dsp:nvSpPr>
        <dsp:cNvPr id="0" name=""/>
        <dsp:cNvSpPr/>
      </dsp:nvSpPr>
      <dsp:spPr>
        <a:xfrm>
          <a:off x="85488" y="1899035"/>
          <a:ext cx="2200393" cy="110019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l-GR" sz="2300" kern="1200" dirty="0"/>
            <a:t>Χρήστες:</a:t>
          </a:r>
          <a:endParaRPr lang="en-US" sz="2300" kern="1200" dirty="0"/>
        </a:p>
      </dsp:txBody>
      <dsp:txXfrm>
        <a:off x="117712" y="1931259"/>
        <a:ext cx="2135945" cy="1035748"/>
      </dsp:txXfrm>
    </dsp:sp>
    <dsp:sp modelId="{E182021F-F829-724C-8942-8C5E96BA5E85}">
      <dsp:nvSpPr>
        <dsp:cNvPr id="0" name=""/>
        <dsp:cNvSpPr/>
      </dsp:nvSpPr>
      <dsp:spPr>
        <a:xfrm rot="17692822">
          <a:off x="1679960" y="1479999"/>
          <a:ext cx="2092002" cy="40429"/>
        </a:xfrm>
        <a:custGeom>
          <a:avLst/>
          <a:gdLst/>
          <a:ahLst/>
          <a:cxnLst/>
          <a:rect l="0" t="0" r="0" b="0"/>
          <a:pathLst>
            <a:path>
              <a:moveTo>
                <a:pt x="0" y="20214"/>
              </a:moveTo>
              <a:lnTo>
                <a:pt x="2092002" y="20214"/>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673661" y="1447914"/>
        <a:ext cx="104600" cy="104600"/>
      </dsp:txXfrm>
    </dsp:sp>
    <dsp:sp modelId="{44547814-9385-3541-913C-5A913F1CFE5A}">
      <dsp:nvSpPr>
        <dsp:cNvPr id="0" name=""/>
        <dsp:cNvSpPr/>
      </dsp:nvSpPr>
      <dsp:spPr>
        <a:xfrm>
          <a:off x="3166040" y="1195"/>
          <a:ext cx="2200393" cy="110019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l-GR" sz="2300" kern="1200"/>
            <a:t>Προσωπική σελίδα προφίλ</a:t>
          </a:r>
          <a:endParaRPr lang="en-US" sz="2300" kern="1200"/>
        </a:p>
      </dsp:txBody>
      <dsp:txXfrm>
        <a:off x="3198264" y="33419"/>
        <a:ext cx="2135945" cy="1035748"/>
      </dsp:txXfrm>
    </dsp:sp>
    <dsp:sp modelId="{15DB9A63-A80A-1841-A763-F5A1E37E11F3}">
      <dsp:nvSpPr>
        <dsp:cNvPr id="0" name=""/>
        <dsp:cNvSpPr/>
      </dsp:nvSpPr>
      <dsp:spPr>
        <a:xfrm rot="19457599">
          <a:off x="2184002" y="2112612"/>
          <a:ext cx="1083917" cy="40429"/>
        </a:xfrm>
        <a:custGeom>
          <a:avLst/>
          <a:gdLst/>
          <a:ahLst/>
          <a:cxnLst/>
          <a:rect l="0" t="0" r="0" b="0"/>
          <a:pathLst>
            <a:path>
              <a:moveTo>
                <a:pt x="0" y="20214"/>
              </a:moveTo>
              <a:lnTo>
                <a:pt x="1083917" y="20214"/>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8863" y="2105729"/>
        <a:ext cx="54195" cy="54195"/>
      </dsp:txXfrm>
    </dsp:sp>
    <dsp:sp modelId="{401F0A78-8F6E-EA41-AC75-6B3941151107}">
      <dsp:nvSpPr>
        <dsp:cNvPr id="0" name=""/>
        <dsp:cNvSpPr/>
      </dsp:nvSpPr>
      <dsp:spPr>
        <a:xfrm>
          <a:off x="3166040" y="1266422"/>
          <a:ext cx="2200393" cy="110019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Όνομα χρήστη ή handle αρχίζει με «@», </a:t>
          </a:r>
        </a:p>
      </dsp:txBody>
      <dsp:txXfrm>
        <a:off x="3198264" y="1298646"/>
        <a:ext cx="2135945" cy="1035748"/>
      </dsp:txXfrm>
    </dsp:sp>
    <dsp:sp modelId="{B23F34A5-EA27-B14D-B457-3AF401A97878}">
      <dsp:nvSpPr>
        <dsp:cNvPr id="0" name=""/>
        <dsp:cNvSpPr/>
      </dsp:nvSpPr>
      <dsp:spPr>
        <a:xfrm rot="2142401">
          <a:off x="2184002" y="2745225"/>
          <a:ext cx="1083917" cy="40429"/>
        </a:xfrm>
        <a:custGeom>
          <a:avLst/>
          <a:gdLst/>
          <a:ahLst/>
          <a:cxnLst/>
          <a:rect l="0" t="0" r="0" b="0"/>
          <a:pathLst>
            <a:path>
              <a:moveTo>
                <a:pt x="0" y="20214"/>
              </a:moveTo>
              <a:lnTo>
                <a:pt x="1083917" y="20214"/>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8863" y="2738342"/>
        <a:ext cx="54195" cy="54195"/>
      </dsp:txXfrm>
    </dsp:sp>
    <dsp:sp modelId="{47AEEF26-DE65-EF44-B900-E2D38C860A86}">
      <dsp:nvSpPr>
        <dsp:cNvPr id="0" name=""/>
        <dsp:cNvSpPr/>
      </dsp:nvSpPr>
      <dsp:spPr>
        <a:xfrm>
          <a:off x="3166040" y="2531648"/>
          <a:ext cx="2200393" cy="110019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Αλληλεπίδραση </a:t>
          </a:r>
          <a:r>
            <a:rPr lang="el-GR" sz="2300" kern="1200"/>
            <a:t>με </a:t>
          </a:r>
          <a:r>
            <a:rPr lang="en-US" sz="2300" kern="1200"/>
            <a:t>«Tweets»</a:t>
          </a:r>
        </a:p>
      </dsp:txBody>
      <dsp:txXfrm>
        <a:off x="3198264" y="2563872"/>
        <a:ext cx="2135945" cy="1035748"/>
      </dsp:txXfrm>
    </dsp:sp>
    <dsp:sp modelId="{869AA36F-1BDE-CC48-9A8D-813AEB1389F4}">
      <dsp:nvSpPr>
        <dsp:cNvPr id="0" name=""/>
        <dsp:cNvSpPr/>
      </dsp:nvSpPr>
      <dsp:spPr>
        <a:xfrm rot="3907178">
          <a:off x="1679960" y="3377838"/>
          <a:ext cx="2092002" cy="40429"/>
        </a:xfrm>
        <a:custGeom>
          <a:avLst/>
          <a:gdLst/>
          <a:ahLst/>
          <a:cxnLst/>
          <a:rect l="0" t="0" r="0" b="0"/>
          <a:pathLst>
            <a:path>
              <a:moveTo>
                <a:pt x="0" y="20214"/>
              </a:moveTo>
              <a:lnTo>
                <a:pt x="2092002" y="20214"/>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673661" y="3345753"/>
        <a:ext cx="104600" cy="104600"/>
      </dsp:txXfrm>
    </dsp:sp>
    <dsp:sp modelId="{4B71A753-F883-1140-8837-44F212C5719E}">
      <dsp:nvSpPr>
        <dsp:cNvPr id="0" name=""/>
        <dsp:cNvSpPr/>
      </dsp:nvSpPr>
      <dsp:spPr>
        <a:xfrm>
          <a:off x="3166040" y="3796875"/>
          <a:ext cx="2200393" cy="110019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l-GR" sz="2300" kern="1200"/>
            <a:t>Φίλοι και ακόλουθοι</a:t>
          </a:r>
          <a:r>
            <a:rPr lang="en-US" sz="2300" kern="1200"/>
            <a:t>. </a:t>
          </a:r>
        </a:p>
      </dsp:txBody>
      <dsp:txXfrm>
        <a:off x="3198264" y="3829099"/>
        <a:ext cx="2135945" cy="1035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FDE0F-EBE8-6E40-802B-40F3DA7DF304}">
      <dsp:nvSpPr>
        <dsp:cNvPr id="0" name=""/>
        <dsp:cNvSpPr/>
      </dsp:nvSpPr>
      <dsp:spPr>
        <a:xfrm>
          <a:off x="51" y="76079"/>
          <a:ext cx="4913783" cy="633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Stop Words</a:t>
          </a:r>
        </a:p>
      </dsp:txBody>
      <dsp:txXfrm>
        <a:off x="51" y="76079"/>
        <a:ext cx="4913783" cy="633600"/>
      </dsp:txXfrm>
    </dsp:sp>
    <dsp:sp modelId="{054A3BEE-0D31-C846-9268-021747042EFF}">
      <dsp:nvSpPr>
        <dsp:cNvPr id="0" name=""/>
        <dsp:cNvSpPr/>
      </dsp:nvSpPr>
      <dsp:spPr>
        <a:xfrm>
          <a:off x="51" y="709679"/>
          <a:ext cx="4913783" cy="3566784"/>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l-GR" sz="2200" kern="1200"/>
            <a:t>Εξαιρετικά κοινές λέξεις που έχουν μικρή αξία για την έννοια ενός κειμένου</a:t>
          </a:r>
          <a:endParaRPr lang="en-US" sz="2200" kern="1200"/>
        </a:p>
        <a:p>
          <a:pPr marL="228600" lvl="1" indent="-228600" algn="l" defTabSz="977900">
            <a:lnSpc>
              <a:spcPct val="90000"/>
            </a:lnSpc>
            <a:spcBef>
              <a:spcPct val="0"/>
            </a:spcBef>
            <a:spcAft>
              <a:spcPct val="15000"/>
            </a:spcAft>
            <a:buChar char="•"/>
          </a:pPr>
          <a:r>
            <a:rPr lang="el-GR" sz="2200" kern="1200"/>
            <a:t>Οποιαδήποτε ομάδα λέξεων μπορεί να επιλεγεί ως </a:t>
          </a:r>
          <a:r>
            <a:rPr lang="en-US" sz="2200" kern="1200"/>
            <a:t>stop words </a:t>
          </a:r>
          <a:r>
            <a:rPr lang="el-GR" sz="2200" kern="1200"/>
            <a:t>για ένα δεδομένο πρόβλημα</a:t>
          </a:r>
          <a:endParaRPr lang="en-US" sz="2200" kern="1200"/>
        </a:p>
      </dsp:txBody>
      <dsp:txXfrm>
        <a:off x="51" y="709679"/>
        <a:ext cx="4913783" cy="3566784"/>
      </dsp:txXfrm>
    </dsp:sp>
    <dsp:sp modelId="{DC11F467-4FEE-D045-B31D-4E1A92DDC887}">
      <dsp:nvSpPr>
        <dsp:cNvPr id="0" name=""/>
        <dsp:cNvSpPr/>
      </dsp:nvSpPr>
      <dsp:spPr>
        <a:xfrm>
          <a:off x="5601764" y="76079"/>
          <a:ext cx="4913783" cy="633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Lemmatization</a:t>
          </a:r>
        </a:p>
      </dsp:txBody>
      <dsp:txXfrm>
        <a:off x="5601764" y="76079"/>
        <a:ext cx="4913783" cy="633600"/>
      </dsp:txXfrm>
    </dsp:sp>
    <dsp:sp modelId="{46AB5E4F-4084-F343-92DD-81EE26689F56}">
      <dsp:nvSpPr>
        <dsp:cNvPr id="0" name=""/>
        <dsp:cNvSpPr/>
      </dsp:nvSpPr>
      <dsp:spPr>
        <a:xfrm>
          <a:off x="5601764" y="709679"/>
          <a:ext cx="4913783" cy="3566784"/>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l-GR" sz="2200" kern="1200"/>
            <a:t>Λέξεις εμφανίζονται σε διάφορες μορφές, π.χ. γράφω, έγραφα, έγραψαν. Βασική μορφή λεξικού ονομάζεται λήμμα.</a:t>
          </a:r>
          <a:endParaRPr lang="en-US" sz="2200" kern="1200"/>
        </a:p>
        <a:p>
          <a:pPr marL="228600" lvl="1" indent="-228600" algn="l" defTabSz="977900">
            <a:lnSpc>
              <a:spcPct val="90000"/>
            </a:lnSpc>
            <a:spcBef>
              <a:spcPct val="0"/>
            </a:spcBef>
            <a:spcAft>
              <a:spcPct val="15000"/>
            </a:spcAft>
            <a:buChar char="•"/>
          </a:pPr>
          <a:r>
            <a:rPr lang="el-GR" sz="2200" kern="1200" dirty="0" err="1"/>
            <a:t>Λημματισμός</a:t>
          </a:r>
          <a:r>
            <a:rPr lang="el-GR" sz="2200" kern="1200" dirty="0"/>
            <a:t> (</a:t>
          </a:r>
          <a:r>
            <a:rPr lang="en-US" sz="2200" kern="1200" dirty="0"/>
            <a:t>Lemmatization) </a:t>
          </a:r>
          <a:r>
            <a:rPr lang="el-GR" sz="2200" kern="1200" dirty="0"/>
            <a:t>είναι η διαδικασία ομαδοποίησης των παραμορφωμένων μορφών μιας λέξης ώστε να μπορούν να αναλυθούν ως ένα μόνο στοιχείο, που προσδιορίζεται από το λήμμα της λέξης ή την μορφή λεξικού.</a:t>
          </a:r>
          <a:r>
            <a:rPr lang="en-US" sz="2200" kern="1200" dirty="0"/>
            <a:t> </a:t>
          </a:r>
        </a:p>
      </dsp:txBody>
      <dsp:txXfrm>
        <a:off x="5601764" y="709679"/>
        <a:ext cx="4913783" cy="35667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3A4B8-2F91-144B-A207-83D0F29289B3}">
      <dsp:nvSpPr>
        <dsp:cNvPr id="0" name=""/>
        <dsp:cNvSpPr/>
      </dsp:nvSpPr>
      <dsp:spPr>
        <a:xfrm>
          <a:off x="0" y="3291729"/>
          <a:ext cx="6666833" cy="215973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l-GR" sz="2800" kern="1200"/>
            <a:t>Πέντε βασικές κατηγορίες τελικών σημείων:</a:t>
          </a:r>
          <a:endParaRPr lang="en-US" sz="2800" kern="1200"/>
        </a:p>
      </dsp:txBody>
      <dsp:txXfrm>
        <a:off x="0" y="3291729"/>
        <a:ext cx="6666833" cy="1166254"/>
      </dsp:txXfrm>
    </dsp:sp>
    <dsp:sp modelId="{E2154C54-7774-F447-91E6-26E686B0C7A8}">
      <dsp:nvSpPr>
        <dsp:cNvPr id="0" name=""/>
        <dsp:cNvSpPr/>
      </dsp:nvSpPr>
      <dsp:spPr>
        <a:xfrm>
          <a:off x="813" y="4414789"/>
          <a:ext cx="1333041" cy="993476"/>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l-GR" sz="1500" kern="1200"/>
            <a:t>Λογαριασμοί και χρήστες</a:t>
          </a:r>
          <a:endParaRPr lang="en-US" sz="1500" kern="1200"/>
        </a:p>
      </dsp:txBody>
      <dsp:txXfrm>
        <a:off x="813" y="4414789"/>
        <a:ext cx="1333041" cy="993476"/>
      </dsp:txXfrm>
    </dsp:sp>
    <dsp:sp modelId="{F13EB01D-D655-6C4F-BF33-7B3595B4F4BE}">
      <dsp:nvSpPr>
        <dsp:cNvPr id="0" name=""/>
        <dsp:cNvSpPr/>
      </dsp:nvSpPr>
      <dsp:spPr>
        <a:xfrm>
          <a:off x="1333854" y="4414789"/>
          <a:ext cx="1333041" cy="993476"/>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Tweets </a:t>
          </a:r>
          <a:r>
            <a:rPr lang="el-GR" sz="1500" kern="1200"/>
            <a:t>και </a:t>
          </a:r>
          <a:r>
            <a:rPr lang="en-US" sz="1500" kern="1200"/>
            <a:t>replies</a:t>
          </a:r>
        </a:p>
      </dsp:txBody>
      <dsp:txXfrm>
        <a:off x="1333854" y="4414789"/>
        <a:ext cx="1333041" cy="993476"/>
      </dsp:txXfrm>
    </dsp:sp>
    <dsp:sp modelId="{C7E25DBC-C6A8-944D-9989-7161A1C9FF25}">
      <dsp:nvSpPr>
        <dsp:cNvPr id="0" name=""/>
        <dsp:cNvSpPr/>
      </dsp:nvSpPr>
      <dsp:spPr>
        <a:xfrm>
          <a:off x="2666895" y="4414789"/>
          <a:ext cx="1333041" cy="993476"/>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Direct Messages</a:t>
          </a:r>
        </a:p>
      </dsp:txBody>
      <dsp:txXfrm>
        <a:off x="2666895" y="4414789"/>
        <a:ext cx="1333041" cy="993476"/>
      </dsp:txXfrm>
    </dsp:sp>
    <dsp:sp modelId="{5C2FF329-F3AB-9E42-8752-74D33BB5E7B8}">
      <dsp:nvSpPr>
        <dsp:cNvPr id="0" name=""/>
        <dsp:cNvSpPr/>
      </dsp:nvSpPr>
      <dsp:spPr>
        <a:xfrm>
          <a:off x="3999937" y="4414789"/>
          <a:ext cx="1333041" cy="993476"/>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Ads</a:t>
          </a:r>
        </a:p>
      </dsp:txBody>
      <dsp:txXfrm>
        <a:off x="3999937" y="4414789"/>
        <a:ext cx="1333041" cy="993476"/>
      </dsp:txXfrm>
    </dsp:sp>
    <dsp:sp modelId="{3482F413-5231-484D-AA94-56DF78BF0497}">
      <dsp:nvSpPr>
        <dsp:cNvPr id="0" name=""/>
        <dsp:cNvSpPr/>
      </dsp:nvSpPr>
      <dsp:spPr>
        <a:xfrm>
          <a:off x="5332978" y="4414789"/>
          <a:ext cx="1333041" cy="993476"/>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l-GR" sz="1500" kern="1200"/>
            <a:t>Εργαλεία εκδότη και </a:t>
          </a:r>
          <a:r>
            <a:rPr lang="en-US" sz="1500" kern="1200"/>
            <a:t>SDK</a:t>
          </a:r>
          <a:r>
            <a:rPr lang="el-GR" sz="1500" kern="1200"/>
            <a:t> </a:t>
          </a:r>
          <a:endParaRPr lang="en-US" sz="1500" kern="1200"/>
        </a:p>
      </dsp:txBody>
      <dsp:txXfrm>
        <a:off x="5332978" y="4414789"/>
        <a:ext cx="1333041" cy="993476"/>
      </dsp:txXfrm>
    </dsp:sp>
    <dsp:sp modelId="{F9AD5151-1970-894E-932C-DFD2B9F183C5}">
      <dsp:nvSpPr>
        <dsp:cNvPr id="0" name=""/>
        <dsp:cNvSpPr/>
      </dsp:nvSpPr>
      <dsp:spPr>
        <a:xfrm rot="10800000">
          <a:off x="0" y="2459"/>
          <a:ext cx="6666833" cy="3321666"/>
        </a:xfrm>
        <a:prstGeom prst="upArrowCallou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l-GR" sz="2800" kern="1200" dirty="0"/>
            <a:t>Επιτρέπουν την αλληλεπίδραση με το </a:t>
          </a:r>
          <a:r>
            <a:rPr lang="en-US" sz="2800" kern="1200" dirty="0"/>
            <a:t>Twitter </a:t>
          </a:r>
          <a:r>
            <a:rPr lang="el-GR" sz="2800" kern="1200" dirty="0"/>
            <a:t>προγραμματιστικά</a:t>
          </a:r>
          <a:endParaRPr lang="en-US" sz="2800" kern="1200" dirty="0"/>
        </a:p>
      </dsp:txBody>
      <dsp:txXfrm rot="10800000">
        <a:off x="0" y="2459"/>
        <a:ext cx="6666833" cy="21583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7C401-1C7F-0C41-8305-FEF451D1002A}">
      <dsp:nvSpPr>
        <dsp:cNvPr id="0" name=""/>
        <dsp:cNvSpPr/>
      </dsp:nvSpPr>
      <dsp:spPr>
        <a:xfrm>
          <a:off x="0" y="3082465"/>
          <a:ext cx="2726872" cy="1011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3935" tIns="128016" rIns="193935" bIns="128016" numCol="1" spcCol="1270" anchor="ctr" anchorCtr="0">
          <a:noAutofit/>
        </a:bodyPr>
        <a:lstStyle/>
        <a:p>
          <a:pPr marL="0" lvl="0" indent="0" algn="ctr" defTabSz="800100">
            <a:lnSpc>
              <a:spcPct val="90000"/>
            </a:lnSpc>
            <a:spcBef>
              <a:spcPct val="0"/>
            </a:spcBef>
            <a:spcAft>
              <a:spcPct val="35000"/>
            </a:spcAft>
            <a:buNone/>
          </a:pPr>
          <a:r>
            <a:rPr lang="en-US" sz="1800" kern="1200"/>
            <a:t>Custom Search JSON API</a:t>
          </a:r>
        </a:p>
      </dsp:txBody>
      <dsp:txXfrm>
        <a:off x="0" y="3082465"/>
        <a:ext cx="2726872" cy="1011733"/>
      </dsp:txXfrm>
    </dsp:sp>
    <dsp:sp modelId="{2BC7F6BF-90F6-3041-8158-AE5EEAFCABF3}">
      <dsp:nvSpPr>
        <dsp:cNvPr id="0" name=""/>
        <dsp:cNvSpPr/>
      </dsp:nvSpPr>
      <dsp:spPr>
        <a:xfrm>
          <a:off x="2726872" y="3082465"/>
          <a:ext cx="8180617" cy="1011733"/>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942" tIns="228600" rIns="165942" bIns="228600" numCol="1" spcCol="1270" anchor="ctr" anchorCtr="0">
          <a:noAutofit/>
        </a:bodyPr>
        <a:lstStyle/>
        <a:p>
          <a:pPr marL="0" lvl="0" indent="0" algn="l" defTabSz="800100">
            <a:lnSpc>
              <a:spcPct val="90000"/>
            </a:lnSpc>
            <a:spcBef>
              <a:spcPct val="0"/>
            </a:spcBef>
            <a:spcAft>
              <a:spcPct val="35000"/>
            </a:spcAft>
            <a:buNone/>
          </a:pPr>
          <a:r>
            <a:rPr lang="el-GR" sz="1800" kern="1200" dirty="0"/>
            <a:t>Λήψη αποτελεσμάτων από την </a:t>
          </a:r>
          <a:r>
            <a:rPr lang="en-US" sz="1800" kern="1200" dirty="0" err="1"/>
            <a:t>την</a:t>
          </a:r>
          <a:r>
            <a:rPr lang="en-US" sz="1800" kern="1200" dirty="0"/>
            <a:t> π</a:t>
          </a:r>
          <a:r>
            <a:rPr lang="en-US" sz="1800" kern="1200" dirty="0" err="1"/>
            <a:t>ρογρ</a:t>
          </a:r>
          <a:r>
            <a:rPr lang="en-US" sz="1800" kern="1200" dirty="0"/>
            <a:t>α</a:t>
          </a:r>
          <a:r>
            <a:rPr lang="en-US" sz="1800" kern="1200" dirty="0" err="1"/>
            <a:t>μμ</a:t>
          </a:r>
          <a:r>
            <a:rPr lang="en-US" sz="1800" kern="1200" dirty="0"/>
            <a:t>α</a:t>
          </a:r>
          <a:r>
            <a:rPr lang="en-US" sz="1800" kern="1200" dirty="0" err="1"/>
            <a:t>τιζόμενη</a:t>
          </a:r>
          <a:r>
            <a:rPr lang="en-US" sz="1800" kern="1200" dirty="0"/>
            <a:t> </a:t>
          </a:r>
          <a:r>
            <a:rPr lang="en-US" sz="1800" kern="1200" dirty="0" err="1"/>
            <a:t>μηχ</a:t>
          </a:r>
          <a:r>
            <a:rPr lang="en-US" sz="1800" kern="1200" dirty="0"/>
            <a:t>α</a:t>
          </a:r>
          <a:r>
            <a:rPr lang="en-US" sz="1800" kern="1200" dirty="0" err="1"/>
            <a:t>νή</a:t>
          </a:r>
          <a:r>
            <a:rPr lang="en-US" sz="1800" kern="1200" dirty="0"/>
            <a:t> α</a:t>
          </a:r>
          <a:r>
            <a:rPr lang="en-US" sz="1800" kern="1200" dirty="0" err="1"/>
            <a:t>ν</a:t>
          </a:r>
          <a:r>
            <a:rPr lang="en-US" sz="1800" kern="1200" dirty="0"/>
            <a:t>α</a:t>
          </a:r>
          <a:r>
            <a:rPr lang="en-US" sz="1800" kern="1200" dirty="0" err="1"/>
            <a:t>ζήτησης</a:t>
          </a:r>
          <a:endParaRPr lang="en-US" sz="1800" kern="1200" dirty="0"/>
        </a:p>
        <a:p>
          <a:pPr marL="0" lvl="0" indent="0" algn="l" defTabSz="800100">
            <a:lnSpc>
              <a:spcPct val="90000"/>
            </a:lnSpc>
            <a:spcBef>
              <a:spcPct val="0"/>
            </a:spcBef>
            <a:spcAft>
              <a:spcPct val="35000"/>
            </a:spcAft>
            <a:buNone/>
          </a:pPr>
          <a:r>
            <a:rPr lang="en-US" sz="1800" kern="1200" dirty="0"/>
            <a:t>100 α</a:t>
          </a:r>
          <a:r>
            <a:rPr lang="en-US" sz="1800" kern="1200" dirty="0" err="1"/>
            <a:t>ν</a:t>
          </a:r>
          <a:r>
            <a:rPr lang="en-US" sz="1800" kern="1200" dirty="0"/>
            <a:t>α</a:t>
          </a:r>
          <a:r>
            <a:rPr lang="en-US" sz="1800" kern="1200" dirty="0" err="1"/>
            <a:t>ζητήσεις</a:t>
          </a:r>
          <a:r>
            <a:rPr lang="en-US" sz="1800" kern="1200" dirty="0"/>
            <a:t> </a:t>
          </a:r>
          <a:r>
            <a:rPr lang="en-US" sz="1800" kern="1200" dirty="0" err="1"/>
            <a:t>την</a:t>
          </a:r>
          <a:r>
            <a:rPr lang="en-US" sz="1800" kern="1200" dirty="0"/>
            <a:t> </a:t>
          </a:r>
          <a:r>
            <a:rPr lang="en-US" sz="1800" kern="1200" dirty="0" err="1"/>
            <a:t>ημέρ</a:t>
          </a:r>
          <a:r>
            <a:rPr lang="en-US" sz="1800" kern="1200" dirty="0"/>
            <a:t>α </a:t>
          </a:r>
          <a:r>
            <a:rPr lang="en-US" sz="1800" kern="1200" dirty="0" err="1"/>
            <a:t>δωρεά</a:t>
          </a:r>
          <a:r>
            <a:rPr lang="el-GR" sz="1800" kern="1200" dirty="0"/>
            <a:t>ν</a:t>
          </a:r>
          <a:endParaRPr lang="en-US" sz="1800" kern="1200" dirty="0"/>
        </a:p>
      </dsp:txBody>
      <dsp:txXfrm>
        <a:off x="2726872" y="3082465"/>
        <a:ext cx="8180617" cy="1011733"/>
      </dsp:txXfrm>
    </dsp:sp>
    <dsp:sp modelId="{34E6B1F2-1AFB-344E-8F00-38289F1CC6CA}">
      <dsp:nvSpPr>
        <dsp:cNvPr id="0" name=""/>
        <dsp:cNvSpPr/>
      </dsp:nvSpPr>
      <dsp:spPr>
        <a:xfrm rot="10800000">
          <a:off x="0" y="1541594"/>
          <a:ext cx="2726872" cy="1556046"/>
        </a:xfrm>
        <a:prstGeom prst="upArrowCallout">
          <a:avLst>
            <a:gd name="adj1" fmla="val 5000"/>
            <a:gd name="adj2" fmla="val 10000"/>
            <a:gd name="adj3" fmla="val 15000"/>
            <a:gd name="adj4" fmla="val 64977"/>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3935" tIns="128016" rIns="193935" bIns="128016" numCol="1" spcCol="1270" anchor="ctr" anchorCtr="0">
          <a:noAutofit/>
        </a:bodyPr>
        <a:lstStyle/>
        <a:p>
          <a:pPr marL="0" lvl="0" indent="0" algn="ctr" defTabSz="800100">
            <a:lnSpc>
              <a:spcPct val="90000"/>
            </a:lnSpc>
            <a:spcBef>
              <a:spcPct val="0"/>
            </a:spcBef>
            <a:spcAft>
              <a:spcPct val="35000"/>
            </a:spcAft>
            <a:buNone/>
          </a:pPr>
          <a:r>
            <a:rPr lang="en-US" sz="1800" kern="1200"/>
            <a:t>Προγραμματιζόμενη μηχανή αναζήτησης</a:t>
          </a:r>
        </a:p>
      </dsp:txBody>
      <dsp:txXfrm rot="-10800000">
        <a:off x="0" y="1541594"/>
        <a:ext cx="2726872" cy="1011430"/>
      </dsp:txXfrm>
    </dsp:sp>
    <dsp:sp modelId="{AAA2AA2D-9912-C744-8214-3B14EB1318BA}">
      <dsp:nvSpPr>
        <dsp:cNvPr id="0" name=""/>
        <dsp:cNvSpPr/>
      </dsp:nvSpPr>
      <dsp:spPr>
        <a:xfrm>
          <a:off x="2726872" y="1541594"/>
          <a:ext cx="8180617" cy="101143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942" tIns="228600" rIns="165942" bIns="228600" numCol="1" spcCol="1270" anchor="ctr" anchorCtr="0">
          <a:noAutofit/>
        </a:bodyPr>
        <a:lstStyle/>
        <a:p>
          <a:pPr marL="0" lvl="0" indent="0" algn="l" defTabSz="800100">
            <a:lnSpc>
              <a:spcPct val="90000"/>
            </a:lnSpc>
            <a:spcBef>
              <a:spcPct val="0"/>
            </a:spcBef>
            <a:spcAft>
              <a:spcPct val="35000"/>
            </a:spcAft>
            <a:buNone/>
          </a:pPr>
          <a:r>
            <a:rPr lang="en-US" sz="1800" kern="1200" dirty="0" err="1"/>
            <a:t>Εξειδικευμένες</a:t>
          </a:r>
          <a:r>
            <a:rPr lang="en-US" sz="1800" kern="1200" dirty="0"/>
            <a:t> π</a:t>
          </a:r>
          <a:r>
            <a:rPr lang="en-US" sz="1800" kern="1200" dirty="0" err="1"/>
            <a:t>ληροφορίες</a:t>
          </a:r>
          <a:r>
            <a:rPr lang="en-US" sz="1800" kern="1200" dirty="0"/>
            <a:t> α</a:t>
          </a:r>
          <a:r>
            <a:rPr lang="en-US" sz="1800" kern="1200" dirty="0" err="1"/>
            <a:t>ν</a:t>
          </a:r>
          <a:r>
            <a:rPr lang="en-US" sz="1800" kern="1200" dirty="0"/>
            <a:t>α</a:t>
          </a:r>
          <a:r>
            <a:rPr lang="en-US" sz="1800" kern="1200" dirty="0" err="1"/>
            <a:t>ζήτησης</a:t>
          </a:r>
          <a:endParaRPr lang="en-US" sz="1800" kern="1200" dirty="0"/>
        </a:p>
        <a:p>
          <a:pPr marL="0" lvl="0" indent="0" algn="l" defTabSz="800100">
            <a:lnSpc>
              <a:spcPct val="90000"/>
            </a:lnSpc>
            <a:spcBef>
              <a:spcPct val="0"/>
            </a:spcBef>
            <a:spcAft>
              <a:spcPct val="35000"/>
            </a:spcAft>
            <a:buNone/>
          </a:pPr>
          <a:r>
            <a:rPr lang="en-US" sz="1800" kern="1200" dirty="0" err="1"/>
            <a:t>Βελτίωση</a:t>
          </a:r>
          <a:r>
            <a:rPr lang="en-US" sz="1800" kern="1200" dirty="0"/>
            <a:t> </a:t>
          </a:r>
          <a:r>
            <a:rPr lang="en-US" sz="1800" kern="1200" dirty="0" err="1"/>
            <a:t>κ</a:t>
          </a:r>
          <a:r>
            <a:rPr lang="en-US" sz="1800" kern="1200" dirty="0"/>
            <a:t>α</a:t>
          </a:r>
          <a:r>
            <a:rPr lang="en-US" sz="1800" kern="1200" dirty="0" err="1"/>
            <a:t>ι</a:t>
          </a:r>
          <a:r>
            <a:rPr lang="en-US" sz="1800" kern="1200" dirty="0"/>
            <a:t> </a:t>
          </a:r>
          <a:r>
            <a:rPr lang="en-US" sz="1800" kern="1200" dirty="0" err="1"/>
            <a:t>κ</a:t>
          </a:r>
          <a:r>
            <a:rPr lang="en-US" sz="1800" kern="1200" dirty="0"/>
            <a:t>α</a:t>
          </a:r>
          <a:r>
            <a:rPr lang="en-US" sz="1800" kern="1200" dirty="0" err="1"/>
            <a:t>τηγοριο</a:t>
          </a:r>
          <a:r>
            <a:rPr lang="en-US" sz="1800" kern="1200" dirty="0"/>
            <a:t>π</a:t>
          </a:r>
          <a:r>
            <a:rPr lang="en-US" sz="1800" kern="1200" dirty="0" err="1"/>
            <a:t>οίηση</a:t>
          </a:r>
          <a:r>
            <a:rPr lang="en-US" sz="1800" kern="1200" dirty="0"/>
            <a:t> </a:t>
          </a:r>
          <a:r>
            <a:rPr lang="en-US" sz="1800" kern="1200" dirty="0" err="1"/>
            <a:t>ερωτημάτων</a:t>
          </a:r>
          <a:r>
            <a:rPr lang="en-US" sz="1800" kern="1200" dirty="0"/>
            <a:t> α</a:t>
          </a:r>
          <a:r>
            <a:rPr lang="en-US" sz="1800" kern="1200" dirty="0" err="1"/>
            <a:t>ν</a:t>
          </a:r>
          <a:r>
            <a:rPr lang="en-US" sz="1800" kern="1200" dirty="0"/>
            <a:t>α</a:t>
          </a:r>
          <a:r>
            <a:rPr lang="en-US" sz="1800" kern="1200" dirty="0" err="1"/>
            <a:t>ζήτησης</a:t>
          </a:r>
          <a:endParaRPr lang="en-US" sz="1800" kern="1200" dirty="0"/>
        </a:p>
        <a:p>
          <a:pPr marL="0" lvl="0" indent="0" algn="l" defTabSz="800100">
            <a:lnSpc>
              <a:spcPct val="90000"/>
            </a:lnSpc>
            <a:spcBef>
              <a:spcPct val="0"/>
            </a:spcBef>
            <a:spcAft>
              <a:spcPct val="35000"/>
            </a:spcAft>
            <a:buNone/>
          </a:pPr>
          <a:r>
            <a:rPr lang="en-US" sz="1800" kern="1200" dirty="0" err="1"/>
            <a:t>Β</a:t>
          </a:r>
          <a:r>
            <a:rPr lang="en-US" sz="1800" kern="1200" dirty="0"/>
            <a:t>α</a:t>
          </a:r>
          <a:r>
            <a:rPr lang="en-US" sz="1800" kern="1200" dirty="0" err="1"/>
            <a:t>σίζετ</a:t>
          </a:r>
          <a:r>
            <a:rPr lang="en-US" sz="1800" kern="1200" dirty="0"/>
            <a:t>α</a:t>
          </a:r>
          <a:r>
            <a:rPr lang="en-US" sz="1800" kern="1200" dirty="0" err="1"/>
            <a:t>ι</a:t>
          </a:r>
          <a:r>
            <a:rPr lang="en-US" sz="1800" kern="1200" dirty="0"/>
            <a:t> </a:t>
          </a:r>
          <a:r>
            <a:rPr lang="en-US" sz="1800" kern="1200" dirty="0" err="1"/>
            <a:t>στην</a:t>
          </a:r>
          <a:r>
            <a:rPr lang="en-US" sz="1800" kern="1200" dirty="0"/>
            <a:t> α</a:t>
          </a:r>
          <a:r>
            <a:rPr lang="en-US" sz="1800" kern="1200" dirty="0" err="1"/>
            <a:t>ν</a:t>
          </a:r>
          <a:r>
            <a:rPr lang="en-US" sz="1800" kern="1200" dirty="0"/>
            <a:t>α</a:t>
          </a:r>
          <a:r>
            <a:rPr lang="en-US" sz="1800" kern="1200" dirty="0" err="1"/>
            <a:t>ζήτηση</a:t>
          </a:r>
          <a:r>
            <a:rPr lang="en-US" sz="1800" kern="1200" dirty="0"/>
            <a:t> Google</a:t>
          </a:r>
        </a:p>
      </dsp:txBody>
      <dsp:txXfrm>
        <a:off x="2726872" y="1541594"/>
        <a:ext cx="8180617" cy="1011430"/>
      </dsp:txXfrm>
    </dsp:sp>
    <dsp:sp modelId="{582116E2-F522-674A-9F4A-DA8CD80E94C3}">
      <dsp:nvSpPr>
        <dsp:cNvPr id="0" name=""/>
        <dsp:cNvSpPr/>
      </dsp:nvSpPr>
      <dsp:spPr>
        <a:xfrm rot="10800000">
          <a:off x="0" y="723"/>
          <a:ext cx="2726872" cy="1556046"/>
        </a:xfrm>
        <a:prstGeom prst="upArrowCallout">
          <a:avLst>
            <a:gd name="adj1" fmla="val 5000"/>
            <a:gd name="adj2" fmla="val 10000"/>
            <a:gd name="adj3" fmla="val 15000"/>
            <a:gd name="adj4" fmla="val 64977"/>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93935" tIns="128016" rIns="193935" bIns="128016" numCol="1" spcCol="1270" anchor="ctr" anchorCtr="0">
          <a:noAutofit/>
        </a:bodyPr>
        <a:lstStyle/>
        <a:p>
          <a:pPr marL="0" lvl="0" indent="0" algn="ctr" defTabSz="800100">
            <a:lnSpc>
              <a:spcPct val="90000"/>
            </a:lnSpc>
            <a:spcBef>
              <a:spcPct val="0"/>
            </a:spcBef>
            <a:spcAft>
              <a:spcPct val="35000"/>
            </a:spcAft>
            <a:buNone/>
          </a:pPr>
          <a:r>
            <a:rPr lang="en-US" sz="1800" kern="1200" dirty="0" err="1"/>
            <a:t>Πλήρως</a:t>
          </a:r>
          <a:r>
            <a:rPr lang="en-US" sz="1800" kern="1200" dirty="0"/>
            <a:t> α</a:t>
          </a:r>
          <a:r>
            <a:rPr lang="en-US" sz="1800" kern="1200" dirty="0" err="1"/>
            <a:t>υτομ</a:t>
          </a:r>
          <a:r>
            <a:rPr lang="en-US" sz="1800" kern="1200" dirty="0"/>
            <a:t>α</a:t>
          </a:r>
          <a:r>
            <a:rPr lang="en-US" sz="1800" kern="1200" dirty="0" err="1"/>
            <a:t>το</a:t>
          </a:r>
          <a:r>
            <a:rPr lang="en-US" sz="1800" kern="1200" dirty="0"/>
            <a:t>π</a:t>
          </a:r>
          <a:r>
            <a:rPr lang="en-US" sz="1800" kern="1200" dirty="0" err="1"/>
            <a:t>οιημένη</a:t>
          </a:r>
          <a:r>
            <a:rPr lang="en-US" sz="1800" kern="1200" dirty="0"/>
            <a:t> </a:t>
          </a:r>
          <a:r>
            <a:rPr lang="en-US" sz="1800" kern="1200" dirty="0" err="1"/>
            <a:t>μηχ</a:t>
          </a:r>
          <a:r>
            <a:rPr lang="en-US" sz="1800" kern="1200" dirty="0"/>
            <a:t>α</a:t>
          </a:r>
          <a:r>
            <a:rPr lang="en-US" sz="1800" kern="1200" dirty="0" err="1"/>
            <a:t>νή</a:t>
          </a:r>
          <a:r>
            <a:rPr lang="en-US" sz="1800" kern="1200" dirty="0"/>
            <a:t> α</a:t>
          </a:r>
          <a:r>
            <a:rPr lang="en-US" sz="1800" kern="1200" dirty="0" err="1"/>
            <a:t>ν</a:t>
          </a:r>
          <a:r>
            <a:rPr lang="en-US" sz="1800" kern="1200" dirty="0"/>
            <a:t>α</a:t>
          </a:r>
          <a:r>
            <a:rPr lang="en-US" sz="1800" kern="1200" dirty="0" err="1"/>
            <a:t>ζήτησης</a:t>
          </a:r>
          <a:endParaRPr lang="en-US" sz="1800" kern="1200" dirty="0"/>
        </a:p>
      </dsp:txBody>
      <dsp:txXfrm rot="-10800000">
        <a:off x="0" y="723"/>
        <a:ext cx="2726872" cy="1011430"/>
      </dsp:txXfrm>
    </dsp:sp>
    <dsp:sp modelId="{1C11824B-5EDF-6F4C-AC4F-1CB7AE5C3F40}">
      <dsp:nvSpPr>
        <dsp:cNvPr id="0" name=""/>
        <dsp:cNvSpPr/>
      </dsp:nvSpPr>
      <dsp:spPr>
        <a:xfrm>
          <a:off x="2726872" y="723"/>
          <a:ext cx="8180617" cy="101143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5942" tIns="228600" rIns="165942" bIns="22860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Web crawlers.</a:t>
          </a:r>
        </a:p>
        <a:p>
          <a:pPr marL="0" lvl="0" indent="0" algn="l" defTabSz="800100">
            <a:lnSpc>
              <a:spcPct val="90000"/>
            </a:lnSpc>
            <a:spcBef>
              <a:spcPct val="0"/>
            </a:spcBef>
            <a:spcAft>
              <a:spcPct val="35000"/>
            </a:spcAft>
            <a:buFont typeface="Arial" panose="020B0604020202020204" pitchFamily="34" charset="0"/>
            <a:buNone/>
          </a:pPr>
          <a:r>
            <a:rPr lang="en-US" sz="1800" kern="1200" dirty="0" err="1"/>
            <a:t>Ανάλυση</a:t>
          </a:r>
          <a:r>
            <a:rPr lang="en-US" sz="1800" kern="1200" dirty="0"/>
            <a:t> </a:t>
          </a:r>
          <a:r>
            <a:rPr lang="en-US" sz="1800" kern="1200" dirty="0" err="1"/>
            <a:t>κ</a:t>
          </a:r>
          <a:r>
            <a:rPr lang="en-US" sz="1800" kern="1200" dirty="0"/>
            <a:t>α</a:t>
          </a:r>
          <a:r>
            <a:rPr lang="en-US" sz="1800" kern="1200" dirty="0" err="1"/>
            <a:t>ι</a:t>
          </a:r>
          <a:r>
            <a:rPr lang="en-US" sz="1800" kern="1200" dirty="0"/>
            <a:t> απ</a:t>
          </a:r>
          <a:r>
            <a:rPr lang="en-US" sz="1800" kern="1200" dirty="0" err="1"/>
            <a:t>οθήκευση</a:t>
          </a:r>
          <a:r>
            <a:rPr lang="en-US" sz="1800" kern="1200" dirty="0"/>
            <a:t> απ</a:t>
          </a:r>
          <a:r>
            <a:rPr lang="en-US" sz="1800" kern="1200" dirty="0" err="1"/>
            <a:t>οτελεσμάτων</a:t>
          </a:r>
          <a:endParaRPr lang="en-US" sz="1800" kern="1200" dirty="0"/>
        </a:p>
        <a:p>
          <a:pPr marL="0" lvl="0" indent="0" algn="l" defTabSz="800100">
            <a:lnSpc>
              <a:spcPct val="90000"/>
            </a:lnSpc>
            <a:spcBef>
              <a:spcPct val="0"/>
            </a:spcBef>
            <a:spcAft>
              <a:spcPct val="35000"/>
            </a:spcAft>
            <a:buFont typeface="Arial" panose="020B0604020202020204" pitchFamily="34" charset="0"/>
            <a:buNone/>
          </a:pPr>
          <a:r>
            <a:rPr lang="en-US" sz="1800" kern="1200" dirty="0" err="1"/>
            <a:t>Εξυ</a:t>
          </a:r>
          <a:r>
            <a:rPr lang="en-US" sz="1800" kern="1200" dirty="0"/>
            <a:t>π</a:t>
          </a:r>
          <a:r>
            <a:rPr lang="en-US" sz="1800" kern="1200" dirty="0" err="1"/>
            <a:t>ηρέτηση</a:t>
          </a:r>
          <a:r>
            <a:rPr lang="en-US" sz="1800" kern="1200" dirty="0"/>
            <a:t> απ</a:t>
          </a:r>
          <a:r>
            <a:rPr lang="en-US" sz="1800" kern="1200" dirty="0" err="1"/>
            <a:t>οτελεσμάτων</a:t>
          </a:r>
          <a:r>
            <a:rPr lang="en-US" sz="1800" kern="1200" dirty="0"/>
            <a:t> α</a:t>
          </a:r>
          <a:r>
            <a:rPr lang="en-US" sz="1800" kern="1200" dirty="0" err="1"/>
            <a:t>ν</a:t>
          </a:r>
          <a:r>
            <a:rPr lang="en-US" sz="1800" kern="1200" dirty="0"/>
            <a:t>α</a:t>
          </a:r>
          <a:r>
            <a:rPr lang="en-US" sz="1800" kern="1200" dirty="0" err="1"/>
            <a:t>ζήτησης</a:t>
          </a:r>
          <a:r>
            <a:rPr lang="en-US" sz="1800" kern="1200" dirty="0"/>
            <a:t>. </a:t>
          </a:r>
        </a:p>
      </dsp:txBody>
      <dsp:txXfrm>
        <a:off x="2726872" y="723"/>
        <a:ext cx="8180617" cy="10114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5CBBE-F071-D64B-AC2A-A9049B9E38E4}" type="datetimeFigureOut">
              <a:rPr lang="en-GR" smtClean="0"/>
              <a:t>21/3/22</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4F03C-F80A-8649-8863-FC622263F87D}" type="slidenum">
              <a:rPr lang="en-GR" smtClean="0"/>
              <a:t>‹#›</a:t>
            </a:fld>
            <a:endParaRPr lang="en-GR"/>
          </a:p>
        </p:txBody>
      </p:sp>
    </p:spTree>
    <p:extLst>
      <p:ext uri="{BB962C8B-B14F-4D97-AF65-F5344CB8AC3E}">
        <p14:creationId xmlns:p14="http://schemas.microsoft.com/office/powerpoint/2010/main" val="215521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Κοινωνικά δίκτυα, είναι τα δίκτυα τα οποία αποτελούνται από άτομα ή νομικές οντότητες και οι κοινωνικές σχέσεις που έχουν μεταξύ τους.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Συν</a:t>
            </a:r>
            <a:r>
              <a:rPr lang="en-US" sz="1200" kern="1200" dirty="0" err="1">
                <a:solidFill>
                  <a:schemeClr val="tx1"/>
                </a:solidFill>
                <a:effectLst/>
                <a:latin typeface="+mn-lt"/>
                <a:ea typeface="+mn-ea"/>
                <a:cs typeface="+mn-cs"/>
              </a:rPr>
              <a:t>ή</a:t>
            </a:r>
            <a:r>
              <a:rPr lang="el-GR" sz="1200" kern="1200" dirty="0" err="1">
                <a:solidFill>
                  <a:schemeClr val="tx1"/>
                </a:solidFill>
                <a:effectLst/>
                <a:latin typeface="+mn-lt"/>
                <a:ea typeface="+mn-ea"/>
                <a:cs typeface="+mn-cs"/>
              </a:rPr>
              <a:t>θως</a:t>
            </a:r>
            <a:r>
              <a:rPr lang="el-GR" sz="1200" kern="1200" dirty="0">
                <a:solidFill>
                  <a:schemeClr val="tx1"/>
                </a:solidFill>
                <a:effectLst/>
                <a:latin typeface="+mn-lt"/>
                <a:ea typeface="+mn-ea"/>
                <a:cs typeface="+mn-cs"/>
              </a:rPr>
              <a:t>, η αναπαράσταση γίνεται μέσω της θεωρίας των γράφων. Οι κόμβοι </a:t>
            </a:r>
            <a:r>
              <a:rPr lang="el-GR" sz="1200" kern="1200" dirty="0" err="1">
                <a:solidFill>
                  <a:schemeClr val="tx1"/>
                </a:solidFill>
                <a:effectLst/>
                <a:latin typeface="+mn-lt"/>
                <a:ea typeface="+mn-ea"/>
                <a:cs typeface="+mn-cs"/>
              </a:rPr>
              <a:t>αναρπαριστουν</a:t>
            </a:r>
            <a:r>
              <a:rPr lang="el-GR" sz="1200" kern="1200" dirty="0">
                <a:solidFill>
                  <a:schemeClr val="tx1"/>
                </a:solidFill>
                <a:effectLst/>
                <a:latin typeface="+mn-lt"/>
                <a:ea typeface="+mn-ea"/>
                <a:cs typeface="+mn-cs"/>
              </a:rPr>
              <a:t> τα άτομα ή τις νομικές οντότητες, και οι ακμές τις κοινωνικές σχέσεις. Ανάλογα με την μορφή των κοινωνικών σχέσεων ο </a:t>
            </a:r>
            <a:r>
              <a:rPr lang="el-GR" sz="1200" kern="1200" dirty="0" err="1">
                <a:solidFill>
                  <a:schemeClr val="tx1"/>
                </a:solidFill>
                <a:effectLst/>
                <a:latin typeface="+mn-lt"/>
                <a:ea typeface="+mn-ea"/>
                <a:cs typeface="+mn-cs"/>
              </a:rPr>
              <a:t>γραφος</a:t>
            </a:r>
            <a:r>
              <a:rPr lang="el-GR" sz="1200" kern="1200" dirty="0">
                <a:solidFill>
                  <a:schemeClr val="tx1"/>
                </a:solidFill>
                <a:effectLst/>
                <a:latin typeface="+mn-lt"/>
                <a:ea typeface="+mn-ea"/>
                <a:cs typeface="+mn-cs"/>
              </a:rPr>
              <a:t> μπορεί να είναι κατευθυνόμενος ή όχι.</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6</a:t>
            </a:fld>
            <a:endParaRPr lang="en-GR"/>
          </a:p>
        </p:txBody>
      </p:sp>
    </p:spTree>
    <p:extLst>
      <p:ext uri="{BB962C8B-B14F-4D97-AF65-F5344CB8AC3E}">
        <p14:creationId xmlns:p14="http://schemas.microsoft.com/office/powerpoint/2010/main" val="302626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TF-IDF, term frequency-inverse document, </a:t>
            </a:r>
            <a:r>
              <a:rPr lang="el-GR" sz="1200" kern="1200" dirty="0">
                <a:solidFill>
                  <a:schemeClr val="tx1"/>
                </a:solidFill>
                <a:effectLst/>
                <a:latin typeface="+mn-lt"/>
                <a:ea typeface="+mn-ea"/>
                <a:cs typeface="+mn-cs"/>
              </a:rPr>
              <a:t>είναι μια παραλλαγή του </a:t>
            </a:r>
            <a:r>
              <a:rPr lang="en-US" sz="1200" kern="1200" dirty="0">
                <a:solidFill>
                  <a:schemeClr val="tx1"/>
                </a:solidFill>
                <a:effectLst/>
                <a:latin typeface="+mn-lt"/>
                <a:ea typeface="+mn-ea"/>
                <a:cs typeface="+mn-cs"/>
              </a:rPr>
              <a:t>BoW. </a:t>
            </a:r>
            <a:r>
              <a:rPr lang="el-GR" sz="1200" kern="1200" dirty="0">
                <a:solidFill>
                  <a:schemeClr val="tx1"/>
                </a:solidFill>
                <a:effectLst/>
                <a:latin typeface="+mn-lt"/>
                <a:ea typeface="+mn-ea"/>
                <a:cs typeface="+mn-cs"/>
              </a:rPr>
              <a:t>Αντί να εξετάζονται οι συχνότητες κάθε λέξεις, εξετάζονται οι </a:t>
            </a:r>
            <a:r>
              <a:rPr lang="el-GR" sz="1200" kern="1200" dirty="0" err="1">
                <a:solidFill>
                  <a:schemeClr val="tx1"/>
                </a:solidFill>
                <a:effectLst/>
                <a:latin typeface="+mn-lt"/>
                <a:ea typeface="+mn-ea"/>
                <a:cs typeface="+mn-cs"/>
              </a:rPr>
              <a:t>κανονικοποιημένες</a:t>
            </a:r>
            <a:r>
              <a:rPr lang="el-GR" sz="1200" kern="1200" dirty="0">
                <a:solidFill>
                  <a:schemeClr val="tx1"/>
                </a:solidFill>
                <a:effectLst/>
                <a:latin typeface="+mn-lt"/>
                <a:ea typeface="+mn-ea"/>
                <a:cs typeface="+mn-cs"/>
              </a:rPr>
              <a:t> συχνότητες.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err="1">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δίνει μεγαλύτερη αξία στις σπάνιες λέξεις και αγνοεί τις πολύ κοινές λέξεις.</a:t>
            </a:r>
          </a:p>
          <a:p>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15</a:t>
            </a:fld>
            <a:endParaRPr lang="en-GR"/>
          </a:p>
        </p:txBody>
      </p:sp>
    </p:spTree>
    <p:extLst>
      <p:ext uri="{BB962C8B-B14F-4D97-AF65-F5344CB8AC3E}">
        <p14:creationId xmlns:p14="http://schemas.microsoft.com/office/powerpoint/2010/main" val="3621788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αξιολόγηση των αποτελεσμάτων των αλγορίθμων μηχανικής μάθησης γίνονται με μετρικές που ονομάζονται </a:t>
            </a:r>
            <a:r>
              <a:rPr lang="en-US" sz="1200" kern="1200" dirty="0">
                <a:solidFill>
                  <a:schemeClr val="tx1"/>
                </a:solidFill>
                <a:effectLst/>
                <a:latin typeface="+mn-lt"/>
                <a:ea typeface="+mn-ea"/>
                <a:cs typeface="+mn-cs"/>
              </a:rPr>
              <a:t>Evaluation Metrics</a:t>
            </a:r>
            <a:r>
              <a:rPr lang="el-GR" sz="1200" kern="1200" dirty="0">
                <a:solidFill>
                  <a:schemeClr val="tx1"/>
                </a:solidFill>
                <a:effectLst/>
                <a:latin typeface="+mn-lt"/>
                <a:ea typeface="+mn-ea"/>
                <a:cs typeface="+mn-cs"/>
              </a:rPr>
              <a:t>. Είναι σύνηθες οι διάφορες μετρικές να ορίζονται με βάση ενός δυαδικού προβλήματος κατηγοριοποίησης, όπου οι ετικέτες είναι κατά σύμβαση + και – </a:t>
            </a:r>
          </a:p>
          <a:p>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 Recall </a:t>
            </a:r>
            <a:r>
              <a:rPr lang="el-GR" sz="1200" kern="1200" dirty="0">
                <a:solidFill>
                  <a:schemeClr val="tx1"/>
                </a:solidFill>
                <a:effectLst/>
                <a:latin typeface="+mn-lt"/>
                <a:ea typeface="+mn-ea"/>
                <a:cs typeface="+mn-cs"/>
              </a:rPr>
              <a:t>ή ευαισθησία (</a:t>
            </a:r>
            <a:r>
              <a:rPr lang="en-US" sz="1200" kern="1200" dirty="0">
                <a:solidFill>
                  <a:schemeClr val="tx1"/>
                </a:solidFill>
                <a:effectLst/>
                <a:latin typeface="+mn-lt"/>
                <a:ea typeface="+mn-ea"/>
                <a:cs typeface="+mn-cs"/>
              </a:rPr>
              <a:t>Sensitivity</a:t>
            </a:r>
            <a:r>
              <a:rPr lang="el-GR" sz="1200" kern="1200" dirty="0">
                <a:solidFill>
                  <a:schemeClr val="tx1"/>
                </a:solidFill>
                <a:effectLst/>
                <a:latin typeface="+mn-lt"/>
                <a:ea typeface="+mn-ea"/>
                <a:cs typeface="+mn-cs"/>
              </a:rPr>
              <a:t>) είναι το ποσοστό των πραγματικών θετικών περιπτώσεων που προβλέπονται σωστά. Δηλαδή απαντάει στο ερώτημα, πόσα πραγματικά θετικά στοιχεία χαρακτηρίζονται ως θετικά;</a:t>
            </a:r>
            <a:endParaRPr lang="en-GR" sz="1200" kern="1200" dirty="0">
              <a:solidFill>
                <a:schemeClr val="tx1"/>
              </a:solidFill>
              <a:effectLst/>
              <a:latin typeface="+mn-lt"/>
              <a:ea typeface="+mn-ea"/>
              <a:cs typeface="+mn-cs"/>
            </a:endParaRP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a:t>
            </a:r>
            <a:r>
              <a:rPr lang="en-US" sz="1200" kern="1200" dirty="0">
                <a:solidFill>
                  <a:schemeClr val="tx1"/>
                </a:solidFill>
                <a:effectLst/>
                <a:latin typeface="+mn-lt"/>
                <a:ea typeface="+mn-ea"/>
                <a:cs typeface="+mn-cs"/>
              </a:rPr>
              <a:t>Precision </a:t>
            </a:r>
            <a:r>
              <a:rPr lang="el-GR" sz="1200" kern="1200" dirty="0">
                <a:solidFill>
                  <a:schemeClr val="tx1"/>
                </a:solidFill>
                <a:effectLst/>
                <a:latin typeface="+mn-lt"/>
                <a:ea typeface="+mn-ea"/>
                <a:cs typeface="+mn-cs"/>
              </a:rPr>
              <a:t>ή εμπιστοσύνη (</a:t>
            </a:r>
            <a:r>
              <a:rPr lang="en-US" sz="1200" kern="1200" dirty="0">
                <a:solidFill>
                  <a:schemeClr val="tx1"/>
                </a:solidFill>
                <a:effectLst/>
                <a:latin typeface="+mn-lt"/>
                <a:ea typeface="+mn-ea"/>
                <a:cs typeface="+mn-cs"/>
              </a:rPr>
              <a:t>Confidence</a:t>
            </a:r>
            <a:r>
              <a:rPr lang="el-GR" sz="1200" kern="1200" dirty="0">
                <a:solidFill>
                  <a:schemeClr val="tx1"/>
                </a:solidFill>
                <a:effectLst/>
                <a:latin typeface="+mn-lt"/>
                <a:ea typeface="+mn-ea"/>
                <a:cs typeface="+mn-cs"/>
              </a:rPr>
              <a:t>) δηλώνει το ποσοστό των προβλεπόμενων θετικών περιπτώσεων που είναι πραγματικά θετικές. Δηλαδή απαντάει στο ερώτημα, πόσα στοιχεία που χαρακτηρίζονται ως θετικά είναι πράγματι θετικά;</a:t>
            </a:r>
            <a:endParaRPr lang="en-GR" sz="1200" kern="1200" dirty="0">
              <a:solidFill>
                <a:schemeClr val="tx1"/>
              </a:solidFill>
              <a:effectLst/>
              <a:latin typeface="+mn-lt"/>
              <a:ea typeface="+mn-ea"/>
              <a:cs typeface="+mn-cs"/>
            </a:endParaRPr>
          </a:p>
          <a:p>
            <a:endParaRPr lang="el-GR" dirty="0"/>
          </a:p>
          <a:p>
            <a:r>
              <a:rPr lang="en-US" sz="1200" kern="1200" dirty="0">
                <a:solidFill>
                  <a:schemeClr val="tx1"/>
                </a:solidFill>
                <a:effectLst/>
                <a:latin typeface="+mn-lt"/>
                <a:ea typeface="+mn-ea"/>
                <a:cs typeface="+mn-cs"/>
              </a:rPr>
              <a:t>H </a:t>
            </a:r>
            <a:r>
              <a:rPr lang="el-GR" sz="1200" kern="1200" dirty="0">
                <a:solidFill>
                  <a:schemeClr val="tx1"/>
                </a:solidFill>
                <a:effectLst/>
                <a:latin typeface="+mn-lt"/>
                <a:ea typeface="+mn-ea"/>
                <a:cs typeface="+mn-cs"/>
              </a:rPr>
              <a:t>Ακρίβεια (</a:t>
            </a:r>
            <a:r>
              <a:rPr lang="en-US" sz="1200" kern="1200" dirty="0">
                <a:solidFill>
                  <a:schemeClr val="tx1"/>
                </a:solidFill>
                <a:effectLst/>
                <a:latin typeface="+mn-lt"/>
                <a:ea typeface="+mn-ea"/>
                <a:cs typeface="+mn-cs"/>
              </a:rPr>
              <a:t>Accuracy</a:t>
            </a:r>
            <a:r>
              <a:rPr lang="el-GR" sz="1200" kern="1200" dirty="0">
                <a:solidFill>
                  <a:schemeClr val="tx1"/>
                </a:solidFill>
                <a:effectLst/>
                <a:latin typeface="+mn-lt"/>
                <a:ea typeface="+mn-ea"/>
                <a:cs typeface="+mn-cs"/>
              </a:rPr>
              <a:t>) ορίζεται ως το ποσοστό των συνολικών προβλέψεων που χαρακτηρίζονται σωστά. </a:t>
            </a:r>
          </a:p>
          <a:p>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a:t>
            </a:r>
            <a:r>
              <a:rPr lang="en-US" sz="1200" kern="1200" dirty="0">
                <a:solidFill>
                  <a:schemeClr val="tx1"/>
                </a:solidFill>
                <a:effectLst/>
                <a:latin typeface="+mn-lt"/>
                <a:ea typeface="+mn-ea"/>
                <a:cs typeface="+mn-cs"/>
              </a:rPr>
              <a:t>F</a:t>
            </a:r>
            <a:r>
              <a:rPr lang="el-GR" sz="1200"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Score </a:t>
            </a:r>
            <a:r>
              <a:rPr lang="el-GR" sz="1200" kern="1200" dirty="0">
                <a:solidFill>
                  <a:schemeClr val="tx1"/>
                </a:solidFill>
                <a:effectLst/>
                <a:latin typeface="+mn-lt"/>
                <a:ea typeface="+mn-ea"/>
                <a:cs typeface="+mn-cs"/>
              </a:rPr>
              <a:t>λαμβάνει υπόψη και την </a:t>
            </a:r>
            <a:r>
              <a:rPr lang="en-US" sz="1200" kern="1200" dirty="0">
                <a:solidFill>
                  <a:schemeClr val="tx1"/>
                </a:solidFill>
                <a:effectLst/>
                <a:latin typeface="+mn-lt"/>
                <a:ea typeface="+mn-ea"/>
                <a:cs typeface="+mn-cs"/>
              </a:rPr>
              <a:t>recall </a:t>
            </a:r>
            <a:r>
              <a:rPr lang="el-GR" sz="1200" kern="1200" dirty="0">
                <a:solidFill>
                  <a:schemeClr val="tx1"/>
                </a:solidFill>
                <a:effectLst/>
                <a:latin typeface="+mn-lt"/>
                <a:ea typeface="+mn-ea"/>
                <a:cs typeface="+mn-cs"/>
              </a:rPr>
              <a:t>και την </a:t>
            </a:r>
            <a:r>
              <a:rPr lang="en-US" sz="1200" kern="1200" dirty="0">
                <a:solidFill>
                  <a:schemeClr val="tx1"/>
                </a:solidFill>
                <a:effectLst/>
                <a:latin typeface="+mn-lt"/>
                <a:ea typeface="+mn-ea"/>
                <a:cs typeface="+mn-cs"/>
              </a:rPr>
              <a:t>precision </a:t>
            </a:r>
            <a:r>
              <a:rPr lang="el-GR" sz="1200" kern="1200" dirty="0">
                <a:solidFill>
                  <a:schemeClr val="tx1"/>
                </a:solidFill>
                <a:effectLst/>
                <a:latin typeface="+mn-lt"/>
                <a:ea typeface="+mn-ea"/>
                <a:cs typeface="+mn-cs"/>
              </a:rPr>
              <a:t>για τον υπολογισμό της απόδοσης ενός αλγορίθμου και είναι ο αρμονικός μέσος όρος τις.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 </a:t>
            </a:r>
            <a:r>
              <a:rPr lang="en-US" sz="1200" kern="1200" dirty="0">
                <a:solidFill>
                  <a:schemeClr val="tx1"/>
                </a:solidFill>
                <a:effectLst/>
                <a:latin typeface="+mn-lt"/>
                <a:ea typeface="+mn-ea"/>
                <a:cs typeface="+mn-cs"/>
              </a:rPr>
              <a:t>Confusion Matrix </a:t>
            </a:r>
            <a:r>
              <a:rPr lang="el-GR" sz="1200" kern="1200" dirty="0">
                <a:solidFill>
                  <a:schemeClr val="tx1"/>
                </a:solidFill>
                <a:effectLst/>
                <a:latin typeface="+mn-lt"/>
                <a:ea typeface="+mn-ea"/>
                <a:cs typeface="+mn-cs"/>
              </a:rPr>
              <a:t>είναι ένας γραφικός τρόπος παρουσίασης των αποτελεσμάτων πρόβλεψης για ένα πρόβλημα κατηγοριοποίησης. Ο πίνακας αυτός δείχνει τους τρόπους με τους οποίους «μπερδεύεται» ένα μοντέλο. Ο πίνακας αυτός μπορεί να σχεδιαστεί με διάφορους τρόπους. Στην παρούσα διπλωματική ακολουθήσαμε την μορφή που φαίνεται στο διπλανό σχήμα</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16</a:t>
            </a:fld>
            <a:endParaRPr lang="en-GR"/>
          </a:p>
        </p:txBody>
      </p:sp>
    </p:spTree>
    <p:extLst>
      <p:ext uri="{BB962C8B-B14F-4D97-AF65-F5344CB8AC3E}">
        <p14:creationId xmlns:p14="http://schemas.microsoft.com/office/powerpoint/2010/main" val="3442485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Σε υψηλό επίπεδο, τα API είναι ο τρόπος με τον οποίο τα προγράμματα υπολογιστών “μιλούν” μεταξύ τους, ώστε να μπορούν να ζητούν και να παρέχουν πληροφορίες. </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Αυτό επιτυγχάνεται επιτρέποντας σε μια εφαρμογή λογισμικού να καλεί το τελικό σημείο (endpoint): μια διεύθυνση που αντιστοιχεί σε ένα συγκεκριμένο τύπο πληροφοριών που παρέχουμε.</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R" sz="1200" kern="1200" dirty="0">
                <a:solidFill>
                  <a:schemeClr val="tx1"/>
                </a:solidFill>
                <a:effectLst/>
                <a:latin typeface="+mn-lt"/>
                <a:ea typeface="+mn-ea"/>
                <a:cs typeface="+mn-cs"/>
              </a:rPr>
              <a:t>Το Twitter επιτρέπει την πρόσβαση σε τμήματα της υπηρεσίας της, μέσω API, για να επιτρέψει στους χρήστες να δημιουργήσουν λογισμικό που ενσωματώνει το Twitter</a:t>
            </a:r>
            <a:r>
              <a:rPr lang="el-G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lvl="0"/>
            <a:r>
              <a:rPr lang="en-GR" sz="1200" i="1" kern="1200" dirty="0">
                <a:solidFill>
                  <a:schemeClr val="tx1"/>
                </a:solidFill>
                <a:effectLst/>
                <a:latin typeface="+mn-lt"/>
                <a:ea typeface="+mn-ea"/>
                <a:cs typeface="+mn-cs"/>
              </a:rPr>
              <a:t>Λογαριασμοί και χρήστες:</a:t>
            </a:r>
            <a:r>
              <a:rPr lang="en-GR" sz="1200" b="1" kern="1200" dirty="0">
                <a:solidFill>
                  <a:schemeClr val="tx1"/>
                </a:solidFill>
                <a:effectLst/>
                <a:latin typeface="+mn-lt"/>
                <a:ea typeface="+mn-ea"/>
                <a:cs typeface="+mn-cs"/>
              </a:rPr>
              <a:t> </a:t>
            </a:r>
            <a:r>
              <a:rPr lang="en-GR" sz="1200" kern="1200" dirty="0">
                <a:solidFill>
                  <a:schemeClr val="tx1"/>
                </a:solidFill>
                <a:effectLst/>
                <a:latin typeface="+mn-lt"/>
                <a:ea typeface="+mn-ea"/>
                <a:cs typeface="+mn-cs"/>
              </a:rPr>
              <a:t>Επιτρέπουν στους προγραμματιστές την διαχείριση του προφίλ και των ρυθμίσεων ενός λογαριασμού, να κάνουν mute ή να αποκλείουν χρήστες, να διαχειρίζονται χρήστες και ακόλουθους, να ζητούν πληροφορίες σχετικά με τη δραστηριότητα ενός εξουσιοδοτημένου λογαριασμού και πολλά άλλα.</a:t>
            </a:r>
          </a:p>
          <a:p>
            <a:pPr lvl="0"/>
            <a:endParaRPr lang="el-GR" sz="1200" i="1" kern="1200" dirty="0">
              <a:solidFill>
                <a:schemeClr val="tx1"/>
              </a:solidFill>
              <a:effectLst/>
              <a:latin typeface="+mn-lt"/>
              <a:ea typeface="+mn-ea"/>
              <a:cs typeface="+mn-cs"/>
            </a:endParaRPr>
          </a:p>
          <a:p>
            <a:pPr lvl="0"/>
            <a:r>
              <a:rPr lang="en-GR" sz="1200" i="1" kern="1200" dirty="0">
                <a:solidFill>
                  <a:schemeClr val="tx1"/>
                </a:solidFill>
                <a:effectLst/>
                <a:latin typeface="+mn-lt"/>
                <a:ea typeface="+mn-ea"/>
                <a:cs typeface="+mn-cs"/>
              </a:rPr>
              <a:t>Tweets και replies:</a:t>
            </a:r>
            <a:r>
              <a:rPr lang="en-GR" sz="1200" b="1" kern="1200" dirty="0">
                <a:solidFill>
                  <a:schemeClr val="tx1"/>
                </a:solidFill>
                <a:effectLst/>
                <a:latin typeface="+mn-lt"/>
                <a:ea typeface="+mn-ea"/>
                <a:cs typeface="+mn-cs"/>
              </a:rPr>
              <a:t> </a:t>
            </a:r>
            <a:r>
              <a:rPr lang="en-GR" sz="1200" kern="1200" dirty="0">
                <a:solidFill>
                  <a:schemeClr val="tx1"/>
                </a:solidFill>
                <a:effectLst/>
                <a:latin typeface="+mn-lt"/>
                <a:ea typeface="+mn-ea"/>
                <a:cs typeface="+mn-cs"/>
              </a:rPr>
              <a:t>Διαθέτουν τα δημόσια Tweets και Replies στους προγραμματιστές και επιτρέπουν την δημοσίευση Tweets μέσω του API. Επίσης, παρέχουν πρόσβαση σε Tweets αναζητώντας συγκεκριμένες λέξεις-κλειδιά ή ζητώντας ένα δείγμα από συγκεκριμένους λογαριασμούς.</a:t>
            </a:r>
          </a:p>
          <a:p>
            <a:pPr lvl="0"/>
            <a:endParaRPr lang="el-GR" sz="1200" i="1" kern="1200" dirty="0">
              <a:solidFill>
                <a:schemeClr val="tx1"/>
              </a:solidFill>
              <a:effectLst/>
              <a:latin typeface="+mn-lt"/>
              <a:ea typeface="+mn-ea"/>
              <a:cs typeface="+mn-cs"/>
            </a:endParaRPr>
          </a:p>
          <a:p>
            <a:pPr lvl="0"/>
            <a:r>
              <a:rPr lang="en-GR" sz="1200" i="1" kern="1200" dirty="0">
                <a:solidFill>
                  <a:schemeClr val="tx1"/>
                </a:solidFill>
                <a:effectLst/>
                <a:latin typeface="+mn-lt"/>
                <a:ea typeface="+mn-ea"/>
                <a:cs typeface="+mn-cs"/>
              </a:rPr>
              <a:t>Direct Messages:</a:t>
            </a:r>
            <a:r>
              <a:rPr lang="en-GR" sz="1200" b="1" kern="1200" dirty="0">
                <a:solidFill>
                  <a:schemeClr val="tx1"/>
                </a:solidFill>
                <a:effectLst/>
                <a:latin typeface="+mn-lt"/>
                <a:ea typeface="+mn-ea"/>
                <a:cs typeface="+mn-cs"/>
              </a:rPr>
              <a:t> </a:t>
            </a:r>
            <a:r>
              <a:rPr lang="en-GR" sz="1200" kern="1200" dirty="0">
                <a:solidFill>
                  <a:schemeClr val="tx1"/>
                </a:solidFill>
                <a:effectLst/>
                <a:latin typeface="+mn-lt"/>
                <a:ea typeface="+mn-ea"/>
                <a:cs typeface="+mn-cs"/>
              </a:rPr>
              <a:t>Παρέχουν πρόσβαση στις συνομιλίες DM των χρηστών που έχουν παραχωρήσει άδεια σε μια συγκεκριμένη εφαρμογή.</a:t>
            </a:r>
          </a:p>
          <a:p>
            <a:pPr lvl="0"/>
            <a:endParaRPr lang="el-GR" sz="1200" i="1" kern="1200" dirty="0">
              <a:solidFill>
                <a:schemeClr val="tx1"/>
              </a:solidFill>
              <a:effectLst/>
              <a:latin typeface="+mn-lt"/>
              <a:ea typeface="+mn-ea"/>
              <a:cs typeface="+mn-cs"/>
            </a:endParaRPr>
          </a:p>
          <a:p>
            <a:pPr lvl="0"/>
            <a:r>
              <a:rPr lang="en-GR" sz="1200" i="1" kern="1200" dirty="0">
                <a:solidFill>
                  <a:schemeClr val="tx1"/>
                </a:solidFill>
                <a:effectLst/>
                <a:latin typeface="+mn-lt"/>
                <a:ea typeface="+mn-ea"/>
                <a:cs typeface="+mn-cs"/>
              </a:rPr>
              <a:t>Ads:</a:t>
            </a:r>
            <a:r>
              <a:rPr lang="en-GR" sz="1200" b="1" kern="1200" dirty="0">
                <a:solidFill>
                  <a:schemeClr val="tx1"/>
                </a:solidFill>
                <a:effectLst/>
                <a:latin typeface="+mn-lt"/>
                <a:ea typeface="+mn-ea"/>
                <a:cs typeface="+mn-cs"/>
              </a:rPr>
              <a:t> </a:t>
            </a:r>
            <a:r>
              <a:rPr lang="en-GR" sz="1200" kern="1200" dirty="0">
                <a:solidFill>
                  <a:schemeClr val="tx1"/>
                </a:solidFill>
                <a:effectLst/>
                <a:latin typeface="+mn-lt"/>
                <a:ea typeface="+mn-ea"/>
                <a:cs typeface="+mn-cs"/>
              </a:rPr>
              <a:t>Επιτρέπουν στους προγραμματιστές, να δημιουργήσουν και να διαχειριστούν αυτόματα διαφημιστικές καμπάνιες στο Twitter.</a:t>
            </a:r>
          </a:p>
          <a:p>
            <a:pPr lvl="0"/>
            <a:r>
              <a:rPr lang="en-GR" sz="1200" i="1" kern="1200" dirty="0">
                <a:solidFill>
                  <a:schemeClr val="tx1"/>
                </a:solidFill>
                <a:effectLst/>
                <a:latin typeface="+mn-lt"/>
                <a:ea typeface="+mn-ea"/>
                <a:cs typeface="+mn-cs"/>
              </a:rPr>
              <a:t>Εργαλεία εκδότη και SDK:</a:t>
            </a:r>
            <a:r>
              <a:rPr lang="en-GR" sz="1200" b="1" kern="1200" dirty="0">
                <a:solidFill>
                  <a:schemeClr val="tx1"/>
                </a:solidFill>
                <a:effectLst/>
                <a:latin typeface="+mn-lt"/>
                <a:ea typeface="+mn-ea"/>
                <a:cs typeface="+mn-cs"/>
              </a:rPr>
              <a:t> </a:t>
            </a:r>
            <a:r>
              <a:rPr lang="en-GR" sz="1200" kern="1200" dirty="0">
                <a:solidFill>
                  <a:schemeClr val="tx1"/>
                </a:solidFill>
                <a:effectLst/>
                <a:latin typeface="+mn-lt"/>
                <a:ea typeface="+mn-ea"/>
                <a:cs typeface="+mn-cs"/>
              </a:rPr>
              <a:t>Παρέχουν εργαλεία για προγραμματιστές και εκδότες για την ενσωμάτωση timelines, κου</a:t>
            </a:r>
            <a:r>
              <a:rPr lang="el-GR" sz="1200" kern="1200" dirty="0">
                <a:solidFill>
                  <a:schemeClr val="tx1"/>
                </a:solidFill>
                <a:effectLst/>
                <a:latin typeface="+mn-lt"/>
                <a:ea typeface="+mn-ea"/>
                <a:cs typeface="+mn-cs"/>
              </a:rPr>
              <a:t>μ</a:t>
            </a:r>
            <a:r>
              <a:rPr lang="en-GR" sz="1200" kern="1200" dirty="0">
                <a:solidFill>
                  <a:schemeClr val="tx1"/>
                </a:solidFill>
                <a:effectLst/>
                <a:latin typeface="+mn-lt"/>
                <a:ea typeface="+mn-ea"/>
                <a:cs typeface="+mn-cs"/>
              </a:rPr>
              <a:t>πιών κοινοποίησης και άλλων περιεχομένων Twitter σε ιστοσελίδες.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R" sz="1200" kern="1200" dirty="0">
              <a:solidFill>
                <a:schemeClr val="tx1"/>
              </a:solidFill>
              <a:effectLst/>
              <a:latin typeface="+mn-lt"/>
              <a:ea typeface="+mn-ea"/>
              <a:cs typeface="+mn-cs"/>
            </a:endParaRPr>
          </a:p>
          <a:p>
            <a:endParaRPr lang="el-GR" dirty="0"/>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17</a:t>
            </a:fld>
            <a:endParaRPr lang="en-GR"/>
          </a:p>
        </p:txBody>
      </p:sp>
    </p:spTree>
    <p:extLst>
      <p:ext uri="{BB962C8B-B14F-4D97-AF65-F5344CB8AC3E}">
        <p14:creationId xmlns:p14="http://schemas.microsoft.com/office/powerpoint/2010/main" val="287344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Αναζήτηση </a:t>
            </a:r>
            <a:r>
              <a:rPr lang="en-US" sz="1200" kern="1200" dirty="0">
                <a:solidFill>
                  <a:schemeClr val="tx1"/>
                </a:solidFill>
                <a:effectLst/>
                <a:latin typeface="+mn-lt"/>
                <a:ea typeface="+mn-ea"/>
                <a:cs typeface="+mn-cs"/>
              </a:rPr>
              <a:t>Google </a:t>
            </a:r>
            <a:r>
              <a:rPr lang="el-GR" sz="1200" kern="1200" dirty="0">
                <a:solidFill>
                  <a:schemeClr val="tx1"/>
                </a:solidFill>
                <a:effectLst/>
                <a:latin typeface="+mn-lt"/>
                <a:ea typeface="+mn-ea"/>
                <a:cs typeface="+mn-cs"/>
              </a:rPr>
              <a:t>είναι μια πλήρως αυτοματοποιημένη μηχανή αναζήτησης που παρέχεται από την </a:t>
            </a:r>
            <a:r>
              <a:rPr lang="en-US" sz="1200" kern="1200" dirty="0">
                <a:solidFill>
                  <a:schemeClr val="tx1"/>
                </a:solidFill>
                <a:effectLst/>
                <a:latin typeface="+mn-lt"/>
                <a:ea typeface="+mn-ea"/>
                <a:cs typeface="+mn-cs"/>
              </a:rPr>
              <a:t>Google </a:t>
            </a:r>
            <a:r>
              <a:rPr lang="el-GR" sz="1200" kern="1200" dirty="0">
                <a:solidFill>
                  <a:schemeClr val="tx1"/>
                </a:solidFill>
                <a:effectLst/>
                <a:latin typeface="+mn-lt"/>
                <a:ea typeface="+mn-ea"/>
                <a:cs typeface="+mn-cs"/>
              </a:rPr>
              <a:t>η οποία λειτουργεί σε τρία στάδια</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	α) Αναζήτηση νέων ή ενημερωμένων ιστοσελίδων 	με </a:t>
            </a:r>
            <a:r>
              <a:rPr lang="en-US" sz="1200" kern="1200" dirty="0">
                <a:solidFill>
                  <a:schemeClr val="tx1"/>
                </a:solidFill>
                <a:effectLst/>
                <a:latin typeface="+mn-lt"/>
                <a:ea typeface="+mn-ea"/>
                <a:cs typeface="+mn-cs"/>
              </a:rPr>
              <a:t>web crawlers</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	β) Ανάλυση και αποθήκευση αποτελεσμάτων σε 	μια μεγάλη βάση δεδομένων</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	γ) Εξυπηρέτηση αποτελεσμάτων αναζήτησης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a:t>
            </a:r>
            <a:r>
              <a:rPr lang="el-GR" sz="1200" kern="1200" dirty="0" err="1">
                <a:solidFill>
                  <a:schemeClr val="tx1"/>
                </a:solidFill>
                <a:effectLst/>
                <a:latin typeface="+mn-lt"/>
                <a:ea typeface="+mn-ea"/>
                <a:cs typeface="+mn-cs"/>
              </a:rPr>
              <a:t>Ποργραμματιζόμενη</a:t>
            </a:r>
            <a:r>
              <a:rPr lang="el-GR" sz="1200" kern="1200" dirty="0">
                <a:solidFill>
                  <a:schemeClr val="tx1"/>
                </a:solidFill>
                <a:effectLst/>
                <a:latin typeface="+mn-lt"/>
                <a:ea typeface="+mn-ea"/>
                <a:cs typeface="+mn-cs"/>
              </a:rPr>
              <a:t> μηχανή αναζήτησης είναι μια πλατφόρμα που βασίζεται στην αναζήτηση </a:t>
            </a:r>
            <a:r>
              <a:rPr lang="en-US" sz="1200" kern="1200" dirty="0">
                <a:solidFill>
                  <a:schemeClr val="tx1"/>
                </a:solidFill>
                <a:effectLst/>
                <a:latin typeface="+mn-lt"/>
                <a:ea typeface="+mn-ea"/>
                <a:cs typeface="+mn-cs"/>
              </a:rPr>
              <a:t>Google</a:t>
            </a:r>
            <a:r>
              <a:rPr lang="el-GR" sz="1200" kern="1200" dirty="0">
                <a:solidFill>
                  <a:schemeClr val="tx1"/>
                </a:solidFill>
                <a:effectLst/>
                <a:latin typeface="+mn-lt"/>
                <a:ea typeface="+mn-ea"/>
                <a:cs typeface="+mn-cs"/>
              </a:rPr>
              <a:t> και επιτρέπει την δημιουργία προσαρμοσμένων μηχανών αναζήτησης.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Custom Search JSON API</a:t>
            </a:r>
            <a:r>
              <a:rPr lang="el-GR" sz="1200" kern="1200" dirty="0">
                <a:solidFill>
                  <a:schemeClr val="tx1"/>
                </a:solidFill>
                <a:effectLst/>
                <a:latin typeface="+mn-lt"/>
                <a:ea typeface="+mn-ea"/>
                <a:cs typeface="+mn-cs"/>
              </a:rPr>
              <a:t>, επιτρέπει την λήψη αποτελεσμάτων από την προγραμματιζόμενη μηχανή αναζήτησης.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18</a:t>
            </a:fld>
            <a:endParaRPr lang="en-GR"/>
          </a:p>
        </p:txBody>
      </p:sp>
    </p:spTree>
    <p:extLst>
      <p:ext uri="{BB962C8B-B14F-4D97-AF65-F5344CB8AC3E}">
        <p14:creationId xmlns:p14="http://schemas.microsoft.com/office/powerpoint/2010/main" val="421905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 pandas</a:t>
            </a:r>
            <a:r>
              <a:rPr lang="el-GR" sz="1200" kern="1200" dirty="0">
                <a:solidFill>
                  <a:schemeClr val="tx1"/>
                </a:solidFill>
                <a:effectLst/>
                <a:latin typeface="+mn-lt"/>
                <a:ea typeface="+mn-ea"/>
                <a:cs typeface="+mn-cs"/>
              </a:rPr>
              <a:t> είναι μια βιβλιοθήκη χτισμένη με </a:t>
            </a:r>
            <a:r>
              <a:rPr lang="en-US" sz="1200" kern="1200" dirty="0">
                <a:solidFill>
                  <a:schemeClr val="tx1"/>
                </a:solidFill>
                <a:effectLst/>
                <a:latin typeface="+mn-lt"/>
                <a:ea typeface="+mn-ea"/>
                <a:cs typeface="+mn-cs"/>
              </a:rPr>
              <a:t>Python </a:t>
            </a:r>
            <a:r>
              <a:rPr lang="el-GR" sz="1200" kern="1200" dirty="0">
                <a:solidFill>
                  <a:schemeClr val="tx1"/>
                </a:solidFill>
                <a:effectLst/>
                <a:latin typeface="+mn-lt"/>
                <a:ea typeface="+mn-ea"/>
                <a:cs typeface="+mn-cs"/>
              </a:rPr>
              <a:t>για την ανάλυση και τον χειρισμό δεδομένων.</a:t>
            </a:r>
            <a:r>
              <a:rPr lang="en-GR" dirty="0">
                <a:effectLst/>
              </a:rPr>
              <a:t> </a:t>
            </a:r>
            <a:endParaRPr lang="el-GR" dirty="0">
              <a:effectLst/>
            </a:endParaRPr>
          </a:p>
          <a:p>
            <a:endParaRPr lang="el-GR" dirty="0">
              <a:effectLst/>
            </a:endParaRPr>
          </a:p>
          <a:p>
            <a:r>
              <a:rPr lang="el-GR" sz="1200" kern="1200" dirty="0">
                <a:solidFill>
                  <a:schemeClr val="tx1"/>
                </a:solidFill>
                <a:effectLst/>
                <a:latin typeface="+mn-lt"/>
                <a:ea typeface="+mn-ea"/>
                <a:cs typeface="+mn-cs"/>
              </a:rPr>
              <a:t>Η </a:t>
            </a:r>
            <a:r>
              <a:rPr lang="en-US" sz="1200" kern="1200" dirty="0">
                <a:solidFill>
                  <a:schemeClr val="tx1"/>
                </a:solidFill>
                <a:effectLst/>
                <a:latin typeface="+mn-lt"/>
                <a:ea typeface="+mn-ea"/>
                <a:cs typeface="+mn-cs"/>
              </a:rPr>
              <a:t>NumPy</a:t>
            </a:r>
            <a:r>
              <a:rPr lang="el-GR" sz="1200" kern="1200" dirty="0">
                <a:solidFill>
                  <a:schemeClr val="tx1"/>
                </a:solidFill>
                <a:effectLst/>
                <a:latin typeface="+mn-lt"/>
                <a:ea typeface="+mn-ea"/>
                <a:cs typeface="+mn-cs"/>
              </a:rPr>
              <a:t> είναι πακέτο ανοιχτού κώδικα που επιτρέπει την διεξαγωγή επιστημονικών υπολογισμών με την </a:t>
            </a:r>
            <a:r>
              <a:rPr lang="en-US" sz="1200" kern="1200" dirty="0">
                <a:solidFill>
                  <a:schemeClr val="tx1"/>
                </a:solidFill>
                <a:effectLst/>
                <a:latin typeface="+mn-lt"/>
                <a:ea typeface="+mn-ea"/>
                <a:cs typeface="+mn-cs"/>
              </a:rPr>
              <a:t>Python</a:t>
            </a:r>
            <a:r>
              <a:rPr lang="el-GR" sz="1200" kern="1200" dirty="0">
                <a:solidFill>
                  <a:schemeClr val="tx1"/>
                </a:solidFill>
                <a:effectLst/>
                <a:latin typeface="+mn-lt"/>
                <a:ea typeface="+mn-ea"/>
                <a:cs typeface="+mn-cs"/>
              </a:rPr>
              <a:t>.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err="1">
                <a:solidFill>
                  <a:schemeClr val="tx1"/>
                </a:solidFill>
                <a:effectLst/>
                <a:latin typeface="+mn-lt"/>
                <a:ea typeface="+mn-ea"/>
                <a:cs typeface="+mn-cs"/>
              </a:rPr>
              <a:t>tweepy</a:t>
            </a:r>
            <a:r>
              <a:rPr lang="el-GR" sz="1200" kern="1200" dirty="0">
                <a:solidFill>
                  <a:schemeClr val="tx1"/>
                </a:solidFill>
                <a:effectLst/>
                <a:latin typeface="+mn-lt"/>
                <a:ea typeface="+mn-ea"/>
                <a:cs typeface="+mn-cs"/>
              </a:rPr>
              <a:t> είναι ένα πακέτο ανοιχτού κώδικα γραμμένο σε </a:t>
            </a:r>
            <a:r>
              <a:rPr lang="en-US" sz="1200" kern="1200" dirty="0">
                <a:solidFill>
                  <a:schemeClr val="tx1"/>
                </a:solidFill>
                <a:effectLst/>
                <a:latin typeface="+mn-lt"/>
                <a:ea typeface="+mn-ea"/>
                <a:cs typeface="+mn-cs"/>
              </a:rPr>
              <a:t>Python</a:t>
            </a:r>
            <a:r>
              <a:rPr lang="el-GR" sz="1200" kern="1200" dirty="0">
                <a:solidFill>
                  <a:schemeClr val="tx1"/>
                </a:solidFill>
                <a:effectLst/>
                <a:latin typeface="+mn-lt"/>
                <a:ea typeface="+mn-ea"/>
                <a:cs typeface="+mn-cs"/>
              </a:rPr>
              <a:t>, το οποίο μας παρέχει πρόσβαση στα </a:t>
            </a:r>
            <a:r>
              <a:rPr lang="en-US" sz="1200" kern="1200" dirty="0">
                <a:solidFill>
                  <a:schemeClr val="tx1"/>
                </a:solidFill>
                <a:effectLst/>
                <a:latin typeface="+mn-lt"/>
                <a:ea typeface="+mn-ea"/>
                <a:cs typeface="+mn-cs"/>
              </a:rPr>
              <a:t>API </a:t>
            </a:r>
            <a:r>
              <a:rPr lang="el-GR" sz="1200" kern="1200" dirty="0">
                <a:solidFill>
                  <a:schemeClr val="tx1"/>
                </a:solidFill>
                <a:effectLst/>
                <a:latin typeface="+mn-lt"/>
                <a:ea typeface="+mn-ea"/>
                <a:cs typeface="+mn-cs"/>
              </a:rPr>
              <a:t>της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 </a:t>
            </a:r>
            <a:r>
              <a:rPr lang="el-GR" sz="1200" kern="1200" dirty="0" err="1">
                <a:solidFill>
                  <a:schemeClr val="tx1"/>
                </a:solidFill>
                <a:effectLst/>
                <a:latin typeface="+mn-lt"/>
                <a:ea typeface="+mn-ea"/>
                <a:cs typeface="+mn-cs"/>
              </a:rPr>
              <a:t>διαχειρίζοντας</a:t>
            </a:r>
            <a:r>
              <a:rPr lang="el-GR" sz="1200" kern="1200" dirty="0">
                <a:solidFill>
                  <a:schemeClr val="tx1"/>
                </a:solidFill>
                <a:effectLst/>
                <a:latin typeface="+mn-lt"/>
                <a:ea typeface="+mn-ea"/>
                <a:cs typeface="+mn-cs"/>
              </a:rPr>
              <a:t> τις λεπτομέρειες χαμηλού επιπέδου, όπως τα </a:t>
            </a:r>
            <a:r>
              <a:rPr lang="en-US" sz="1200" kern="1200" dirty="0">
                <a:solidFill>
                  <a:schemeClr val="tx1"/>
                </a:solidFill>
                <a:effectLst/>
                <a:latin typeface="+mn-lt"/>
                <a:ea typeface="+mn-ea"/>
                <a:cs typeface="+mn-cs"/>
              </a:rPr>
              <a:t>requests</a:t>
            </a:r>
            <a:r>
              <a:rPr lang="el-GR" sz="1200" kern="1200" dirty="0">
                <a:solidFill>
                  <a:schemeClr val="tx1"/>
                </a:solidFill>
                <a:effectLst/>
                <a:latin typeface="+mn-lt"/>
                <a:ea typeface="+mn-ea"/>
                <a:cs typeface="+mn-cs"/>
              </a:rPr>
              <a:t>, το </a:t>
            </a:r>
            <a:r>
              <a:rPr lang="en-US" sz="1200" kern="1200" dirty="0">
                <a:solidFill>
                  <a:schemeClr val="tx1"/>
                </a:solidFill>
                <a:effectLst/>
                <a:latin typeface="+mn-lt"/>
                <a:ea typeface="+mn-ea"/>
                <a:cs typeface="+mn-cs"/>
              </a:rPr>
              <a:t>serialization</a:t>
            </a:r>
            <a:r>
              <a:rPr lang="el-GR" sz="1200" kern="1200" dirty="0">
                <a:solidFill>
                  <a:schemeClr val="tx1"/>
                </a:solidFill>
                <a:effectLst/>
                <a:latin typeface="+mn-lt"/>
                <a:ea typeface="+mn-ea"/>
                <a:cs typeface="+mn-cs"/>
              </a:rPr>
              <a:t>, την </a:t>
            </a:r>
            <a:r>
              <a:rPr lang="el-GR" sz="1200" kern="1200" dirty="0" err="1">
                <a:solidFill>
                  <a:schemeClr val="tx1"/>
                </a:solidFill>
                <a:effectLst/>
                <a:latin typeface="+mn-lt"/>
                <a:ea typeface="+mn-ea"/>
                <a:cs typeface="+mn-cs"/>
              </a:rPr>
              <a:t>αυθεντικοποίηση</a:t>
            </a:r>
            <a:r>
              <a:rPr lang="el-GR" sz="1200" kern="1200" dirty="0">
                <a:solidFill>
                  <a:schemeClr val="tx1"/>
                </a:solidFill>
                <a:effectLst/>
                <a:latin typeface="+mn-lt"/>
                <a:ea typeface="+mn-ea"/>
                <a:cs typeface="+mn-cs"/>
              </a:rPr>
              <a:t> και τα </a:t>
            </a:r>
            <a:r>
              <a:rPr lang="en-US" sz="1200" kern="1200" dirty="0">
                <a:solidFill>
                  <a:schemeClr val="tx1"/>
                </a:solidFill>
                <a:effectLst/>
                <a:latin typeface="+mn-lt"/>
                <a:ea typeface="+mn-ea"/>
                <a:cs typeface="+mn-cs"/>
              </a:rPr>
              <a:t>rate limits</a:t>
            </a:r>
            <a:r>
              <a:rPr lang="el-GR" sz="1200" kern="1200" dirty="0">
                <a:solidFill>
                  <a:schemeClr val="tx1"/>
                </a:solidFill>
                <a:effectLst/>
                <a:latin typeface="+mn-lt"/>
                <a:ea typeface="+mn-ea"/>
                <a:cs typeface="+mn-cs"/>
              </a:rPr>
              <a:t>.</a:t>
            </a:r>
            <a:r>
              <a:rPr lang="en-GR" dirty="0">
                <a:effectLst/>
              </a:rPr>
              <a:t> </a:t>
            </a:r>
            <a:endParaRPr lang="el-GR" sz="1200" kern="1200" dirty="0">
              <a:solidFill>
                <a:schemeClr val="tx1"/>
              </a:solidFill>
              <a:effectLst/>
              <a:latin typeface="+mn-lt"/>
              <a:ea typeface="+mn-ea"/>
              <a:cs typeface="+mn-cs"/>
            </a:endParaRPr>
          </a:p>
          <a:p>
            <a:endParaRPr lang="el-GR" dirty="0"/>
          </a:p>
          <a:p>
            <a:r>
              <a:rPr lang="en-US" sz="1200" kern="1200" dirty="0">
                <a:solidFill>
                  <a:schemeClr val="tx1"/>
                </a:solidFill>
                <a:effectLst/>
                <a:latin typeface="+mn-lt"/>
                <a:ea typeface="+mn-ea"/>
                <a:cs typeface="+mn-cs"/>
              </a:rPr>
              <a:t>To matplotlib </a:t>
            </a:r>
            <a:r>
              <a:rPr lang="el-GR" sz="1200" kern="1200" dirty="0">
                <a:solidFill>
                  <a:schemeClr val="tx1"/>
                </a:solidFill>
                <a:effectLst/>
                <a:latin typeface="+mn-lt"/>
                <a:ea typeface="+mn-ea"/>
                <a:cs typeface="+mn-cs"/>
              </a:rPr>
              <a:t>είναι μια βιβλιοθήκη </a:t>
            </a:r>
            <a:r>
              <a:rPr lang="en-US" sz="1200" kern="1200" dirty="0">
                <a:solidFill>
                  <a:schemeClr val="tx1"/>
                </a:solidFill>
                <a:effectLst/>
                <a:latin typeface="+mn-lt"/>
                <a:ea typeface="+mn-ea"/>
                <a:cs typeface="+mn-cs"/>
              </a:rPr>
              <a:t>Python </a:t>
            </a:r>
            <a:r>
              <a:rPr lang="el-GR" sz="1200" kern="1200" dirty="0">
                <a:solidFill>
                  <a:schemeClr val="tx1"/>
                </a:solidFill>
                <a:effectLst/>
                <a:latin typeface="+mn-lt"/>
                <a:ea typeface="+mn-ea"/>
                <a:cs typeface="+mn-cs"/>
              </a:rPr>
              <a:t>ανοιχτού κώδικα που χρησιμοποιείται για την δημιουργία γραφημάτων και διαγραμμάτων.</a:t>
            </a:r>
            <a:r>
              <a:rPr lang="en-GR" dirty="0">
                <a:effectLst/>
              </a:rPr>
              <a:t> </a:t>
            </a:r>
            <a:endParaRPr lang="el-GR" dirty="0">
              <a:effectLst/>
            </a:endParaRPr>
          </a:p>
          <a:p>
            <a:endParaRPr lang="el-GR" dirty="0">
              <a:effectLst/>
            </a:endParaRPr>
          </a:p>
          <a:p>
            <a:r>
              <a:rPr lang="en-US" sz="1200" kern="1200" dirty="0">
                <a:solidFill>
                  <a:schemeClr val="tx1"/>
                </a:solidFill>
                <a:effectLst/>
                <a:latin typeface="+mn-lt"/>
                <a:ea typeface="+mn-ea"/>
                <a:cs typeface="+mn-cs"/>
              </a:rPr>
              <a:t>To seaborn</a:t>
            </a:r>
            <a:r>
              <a:rPr lang="el-GR" sz="1200" kern="1200" dirty="0">
                <a:solidFill>
                  <a:schemeClr val="tx1"/>
                </a:solidFill>
                <a:effectLst/>
                <a:latin typeface="+mn-lt"/>
                <a:ea typeface="+mn-ea"/>
                <a:cs typeface="+mn-cs"/>
              </a:rPr>
              <a:t> είναι μία βιβλιοθήκη απεικόνισης δεδομένων που βασίζεται στο πακέτο </a:t>
            </a:r>
            <a:r>
              <a:rPr lang="en-US" sz="1200" kern="1200" dirty="0">
                <a:solidFill>
                  <a:schemeClr val="tx1"/>
                </a:solidFill>
                <a:effectLst/>
                <a:latin typeface="+mn-lt"/>
                <a:ea typeface="+mn-ea"/>
                <a:cs typeface="+mn-cs"/>
              </a:rPr>
              <a:t>matplotlib</a:t>
            </a:r>
            <a:r>
              <a:rPr lang="el-GR" sz="1200" kern="1200" dirty="0">
                <a:solidFill>
                  <a:schemeClr val="tx1"/>
                </a:solidFill>
                <a:effectLst/>
                <a:latin typeface="+mn-lt"/>
                <a:ea typeface="+mn-ea"/>
                <a:cs typeface="+mn-cs"/>
              </a:rPr>
              <a:t>. Το </a:t>
            </a:r>
            <a:r>
              <a:rPr lang="en-US" sz="1200" kern="1200" dirty="0">
                <a:solidFill>
                  <a:schemeClr val="tx1"/>
                </a:solidFill>
                <a:effectLst/>
                <a:latin typeface="+mn-lt"/>
                <a:ea typeface="+mn-ea"/>
                <a:cs typeface="+mn-cs"/>
              </a:rPr>
              <a:t>seaborn </a:t>
            </a:r>
            <a:r>
              <a:rPr lang="el-GR" sz="1200" kern="1200" dirty="0">
                <a:solidFill>
                  <a:schemeClr val="tx1"/>
                </a:solidFill>
                <a:effectLst/>
                <a:latin typeface="+mn-lt"/>
                <a:ea typeface="+mn-ea"/>
                <a:cs typeface="+mn-cs"/>
              </a:rPr>
              <a:t>παρέχει μια </a:t>
            </a:r>
            <a:r>
              <a:rPr lang="el-GR" sz="1200" kern="1200" dirty="0" err="1">
                <a:solidFill>
                  <a:schemeClr val="tx1"/>
                </a:solidFill>
                <a:effectLst/>
                <a:latin typeface="+mn-lt"/>
                <a:ea typeface="+mn-ea"/>
                <a:cs typeface="+mn-cs"/>
              </a:rPr>
              <a:t>διεπαφή</a:t>
            </a:r>
            <a:r>
              <a:rPr lang="el-GR" sz="1200" kern="1200" dirty="0">
                <a:solidFill>
                  <a:schemeClr val="tx1"/>
                </a:solidFill>
                <a:effectLst/>
                <a:latin typeface="+mn-lt"/>
                <a:ea typeface="+mn-ea"/>
                <a:cs typeface="+mn-cs"/>
              </a:rPr>
              <a:t> υψηλού επιπέδου για την σχεδίαση ελκυστικών και ενημερωτικών γραφημάτων</a:t>
            </a:r>
            <a:r>
              <a:rPr lang="en-GR" dirty="0">
                <a:effectLst/>
              </a:rPr>
              <a:t> </a:t>
            </a:r>
            <a:endParaRPr lang="el-GR" dirty="0">
              <a:effectLst/>
            </a:endParaRPr>
          </a:p>
          <a:p>
            <a:endParaRPr lang="el-GR" dirty="0">
              <a:effectLst/>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scikit</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learn </a:t>
            </a:r>
            <a:r>
              <a:rPr lang="el-GR" sz="1200" kern="1200" dirty="0">
                <a:solidFill>
                  <a:schemeClr val="tx1"/>
                </a:solidFill>
                <a:effectLst/>
                <a:latin typeface="+mn-lt"/>
                <a:ea typeface="+mn-ea"/>
                <a:cs typeface="+mn-cs"/>
              </a:rPr>
              <a:t>ή </a:t>
            </a:r>
            <a:r>
              <a:rPr lang="en-US" sz="1200" kern="1200" dirty="0" err="1">
                <a:solidFill>
                  <a:schemeClr val="tx1"/>
                </a:solidFill>
                <a:effectLst/>
                <a:latin typeface="+mn-lt"/>
                <a:ea typeface="+mn-ea"/>
                <a:cs typeface="+mn-cs"/>
              </a:rPr>
              <a:t>sklearn</a:t>
            </a:r>
            <a:r>
              <a:rPr lang="el-GR" sz="1200" kern="1200" dirty="0">
                <a:solidFill>
                  <a:schemeClr val="tx1"/>
                </a:solidFill>
                <a:effectLst/>
                <a:latin typeface="+mn-lt"/>
                <a:ea typeface="+mn-ea"/>
                <a:cs typeface="+mn-cs"/>
              </a:rPr>
              <a:t> είναι μια βιβλιοθήκη της </a:t>
            </a:r>
            <a:r>
              <a:rPr lang="en-US" sz="1200" kern="1200" dirty="0">
                <a:solidFill>
                  <a:schemeClr val="tx1"/>
                </a:solidFill>
                <a:effectLst/>
                <a:latin typeface="+mn-lt"/>
                <a:ea typeface="+mn-ea"/>
                <a:cs typeface="+mn-cs"/>
              </a:rPr>
              <a:t>Python </a:t>
            </a:r>
            <a:r>
              <a:rPr lang="el-GR" sz="1200" kern="1200" dirty="0">
                <a:solidFill>
                  <a:schemeClr val="tx1"/>
                </a:solidFill>
                <a:effectLst/>
                <a:latin typeface="+mn-lt"/>
                <a:ea typeface="+mn-ea"/>
                <a:cs typeface="+mn-cs"/>
              </a:rPr>
              <a:t>για την μηχανική μάθηση. Διαθέτει διάφορους αλγόριθμους κατηγοριοποίησης, παλινδρόμησης και ομαδοποίησης. Επίσης είναι συμβατή με τα πακέτο </a:t>
            </a:r>
            <a:r>
              <a:rPr lang="en-US" sz="1200" kern="1200" dirty="0">
                <a:solidFill>
                  <a:schemeClr val="tx1"/>
                </a:solidFill>
                <a:effectLst/>
                <a:latin typeface="+mn-lt"/>
                <a:ea typeface="+mn-ea"/>
                <a:cs typeface="+mn-cs"/>
              </a:rPr>
              <a:t>NumPy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pandas</a:t>
            </a:r>
            <a:r>
              <a:rPr lang="el-GR" sz="1200" kern="1200" dirty="0">
                <a:solidFill>
                  <a:schemeClr val="tx1"/>
                </a:solidFill>
                <a:effectLst/>
                <a:latin typeface="+mn-lt"/>
                <a:ea typeface="+mn-ea"/>
                <a:cs typeface="+mn-cs"/>
              </a:rPr>
              <a:t>. </a:t>
            </a:r>
          </a:p>
          <a:p>
            <a:endParaRPr lang="el-G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t>
            </a:r>
            <a:r>
              <a:rPr lang="el-GR" sz="1200" kern="1200" dirty="0">
                <a:solidFill>
                  <a:schemeClr val="tx1"/>
                </a:solidFill>
                <a:effectLst/>
                <a:latin typeface="+mn-lt"/>
                <a:ea typeface="+mn-ea"/>
                <a:cs typeface="+mn-cs"/>
              </a:rPr>
              <a:t>πακέτο </a:t>
            </a:r>
            <a:r>
              <a:rPr lang="en-US" sz="1200" kern="1200" dirty="0" err="1">
                <a:solidFill>
                  <a:schemeClr val="tx1"/>
                </a:solidFill>
                <a:effectLst/>
                <a:latin typeface="+mn-lt"/>
                <a:ea typeface="+mn-ea"/>
                <a:cs typeface="+mn-cs"/>
              </a:rPr>
              <a:t>googleapiclient</a:t>
            </a:r>
            <a:r>
              <a:rPr lang="el-GR" sz="1200" kern="1200" dirty="0">
                <a:solidFill>
                  <a:schemeClr val="tx1"/>
                </a:solidFill>
                <a:effectLst/>
                <a:latin typeface="+mn-lt"/>
                <a:ea typeface="+mn-ea"/>
                <a:cs typeface="+mn-cs"/>
              </a:rPr>
              <a:t> είναι μια βιβλιοθήκη για </a:t>
            </a:r>
            <a:r>
              <a:rPr lang="en-US" sz="1200" kern="1200" dirty="0">
                <a:solidFill>
                  <a:schemeClr val="tx1"/>
                </a:solidFill>
                <a:effectLst/>
                <a:latin typeface="+mn-lt"/>
                <a:ea typeface="+mn-ea"/>
                <a:cs typeface="+mn-cs"/>
              </a:rPr>
              <a:t>Python </a:t>
            </a:r>
            <a:r>
              <a:rPr lang="el-GR" sz="1200" kern="1200" dirty="0">
                <a:solidFill>
                  <a:schemeClr val="tx1"/>
                </a:solidFill>
                <a:effectLst/>
                <a:latin typeface="+mn-lt"/>
                <a:ea typeface="+mn-ea"/>
                <a:cs typeface="+mn-cs"/>
              </a:rPr>
              <a:t>που προσφέρει απλή και ευέλικτη πρόσβαση στα </a:t>
            </a:r>
            <a:r>
              <a:rPr lang="en-US" sz="1200" kern="1200" dirty="0">
                <a:solidFill>
                  <a:schemeClr val="tx1"/>
                </a:solidFill>
                <a:effectLst/>
                <a:latin typeface="+mn-lt"/>
                <a:ea typeface="+mn-ea"/>
                <a:cs typeface="+mn-cs"/>
              </a:rPr>
              <a:t>API </a:t>
            </a:r>
            <a:r>
              <a:rPr lang="el-GR" sz="1200" kern="1200" dirty="0">
                <a:solidFill>
                  <a:schemeClr val="tx1"/>
                </a:solidFill>
                <a:effectLst/>
                <a:latin typeface="+mn-lt"/>
                <a:ea typeface="+mn-ea"/>
                <a:cs typeface="+mn-cs"/>
              </a:rPr>
              <a:t>της </a:t>
            </a:r>
            <a:r>
              <a:rPr lang="en-US" sz="1200" kern="1200" dirty="0">
                <a:solidFill>
                  <a:schemeClr val="tx1"/>
                </a:solidFill>
                <a:effectLst/>
                <a:latin typeface="+mn-lt"/>
                <a:ea typeface="+mn-ea"/>
                <a:cs typeface="+mn-cs"/>
              </a:rPr>
              <a:t>Google</a:t>
            </a:r>
            <a:r>
              <a:rPr lang="el-GR" sz="1200" kern="1200" dirty="0">
                <a:solidFill>
                  <a:schemeClr val="tx1"/>
                </a:solidFill>
                <a:effectLst/>
                <a:latin typeface="+mn-lt"/>
                <a:ea typeface="+mn-ea"/>
                <a:cs typeface="+mn-cs"/>
              </a:rPr>
              <a:t>. </a:t>
            </a:r>
          </a:p>
          <a:p>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t>
            </a:r>
            <a:r>
              <a:rPr lang="el-GR" sz="1200" kern="1200" dirty="0">
                <a:solidFill>
                  <a:schemeClr val="tx1"/>
                </a:solidFill>
                <a:effectLst/>
                <a:latin typeface="+mn-lt"/>
                <a:ea typeface="+mn-ea"/>
                <a:cs typeface="+mn-cs"/>
              </a:rPr>
              <a:t>πακέτο </a:t>
            </a:r>
            <a:r>
              <a:rPr lang="en-US" sz="1200" kern="1200" dirty="0" err="1">
                <a:solidFill>
                  <a:schemeClr val="tx1"/>
                </a:solidFill>
                <a:effectLst/>
                <a:latin typeface="+mn-lt"/>
                <a:ea typeface="+mn-ea"/>
                <a:cs typeface="+mn-cs"/>
              </a:rPr>
              <a:t>spaCy</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είναι μια βιβλιοθήκη ανοιχτού κώδικα για την επεξεργασία φυσικής γλώσσας. Υποστηρίζει πολλές γλώσσες συμπεριλαμβανομένων των ελληνικών.</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19</a:t>
            </a:fld>
            <a:endParaRPr lang="en-GR"/>
          </a:p>
        </p:txBody>
      </p:sp>
    </p:spTree>
    <p:extLst>
      <p:ext uri="{BB962C8B-B14F-4D97-AF65-F5344CB8AC3E}">
        <p14:creationId xmlns:p14="http://schemas.microsoft.com/office/powerpoint/2010/main" val="209564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Dataset </a:t>
            </a:r>
            <a:r>
              <a:rPr lang="el-GR" sz="1200" kern="1200" dirty="0">
                <a:solidFill>
                  <a:schemeClr val="tx1"/>
                </a:solidFill>
                <a:effectLst/>
                <a:latin typeface="+mn-lt"/>
                <a:ea typeface="+mn-ea"/>
                <a:cs typeface="+mn-cs"/>
              </a:rPr>
              <a:t>Έλληνες βουλευτές – </a:t>
            </a:r>
            <a:r>
              <a:rPr lang="en-US" sz="1200" kern="1200" dirty="0">
                <a:solidFill>
                  <a:schemeClr val="tx1"/>
                </a:solidFill>
                <a:effectLst/>
                <a:latin typeface="+mn-lt"/>
                <a:ea typeface="+mn-ea"/>
                <a:cs typeface="+mn-cs"/>
              </a:rPr>
              <a:t>Classification </a:t>
            </a:r>
            <a:r>
              <a:rPr lang="el-GR" sz="1200" kern="1200" dirty="0">
                <a:solidFill>
                  <a:schemeClr val="tx1"/>
                </a:solidFill>
                <a:effectLst/>
                <a:latin typeface="+mn-lt"/>
                <a:ea typeface="+mn-ea"/>
                <a:cs typeface="+mn-cs"/>
              </a:rPr>
              <a:t>ή </a:t>
            </a:r>
            <a:r>
              <a:rPr lang="en-US" sz="1200" kern="1200" dirty="0">
                <a:solidFill>
                  <a:schemeClr val="tx1"/>
                </a:solidFill>
                <a:effectLst/>
                <a:latin typeface="+mn-lt"/>
                <a:ea typeface="+mn-ea"/>
                <a:cs typeface="+mn-cs"/>
              </a:rPr>
              <a:t>DC</a:t>
            </a:r>
            <a:r>
              <a:rPr lang="el-GR" sz="1200" kern="1200" dirty="0">
                <a:solidFill>
                  <a:schemeClr val="tx1"/>
                </a:solidFill>
                <a:effectLst/>
                <a:latin typeface="+mn-lt"/>
                <a:ea typeface="+mn-ea"/>
                <a:cs typeface="+mn-cs"/>
              </a:rPr>
              <a:t>2 αποτελείται από 400 λογαριασμούς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 από τους οποίους οι 200 είναι βουλευτές και οι υπόλοιποι όχι.</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συλλογή του του συγκεκριμένου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πραγματοποιήθηκε σε τρία στάδια.</a:t>
            </a:r>
          </a:p>
          <a:p>
            <a:endParaRPr lang="el-GR" sz="1200" kern="1200" dirty="0">
              <a:solidFill>
                <a:schemeClr val="tx1"/>
              </a:solidFill>
              <a:effectLst/>
              <a:latin typeface="+mn-lt"/>
              <a:ea typeface="+mn-ea"/>
              <a:cs typeface="+mn-cs"/>
            </a:endParaRPr>
          </a:p>
          <a:p>
            <a:r>
              <a:rPr lang="el-GR" dirty="0"/>
              <a:t>Στο πρώτο στάδιο χρησιμοποιήσαμε μια λίστα με 300 βουλευτές η οποία συλλ</a:t>
            </a:r>
            <a:r>
              <a:rPr lang="en-US" dirty="0" err="1"/>
              <a:t>έ</a:t>
            </a:r>
            <a:r>
              <a:rPr lang="el-GR" dirty="0" err="1"/>
              <a:t>χθηκε</a:t>
            </a:r>
            <a:r>
              <a:rPr lang="el-GR" dirty="0"/>
              <a:t> από την ομάδα </a:t>
            </a:r>
            <a:r>
              <a:rPr lang="en-US" dirty="0"/>
              <a:t>Euclid.</a:t>
            </a:r>
            <a:r>
              <a:rPr lang="el-GR" dirty="0"/>
              <a:t> Η λίστα αυτή περιείχε τα </a:t>
            </a:r>
            <a:r>
              <a:rPr lang="el-GR" dirty="0" err="1"/>
              <a:t>επώνυνα</a:t>
            </a:r>
            <a:r>
              <a:rPr lang="el-GR" dirty="0"/>
              <a:t> και τους λογαριασμούς </a:t>
            </a:r>
            <a:r>
              <a:rPr lang="en-US" dirty="0"/>
              <a:t>twitter</a:t>
            </a:r>
            <a:r>
              <a:rPr lang="el-GR" dirty="0"/>
              <a:t> των βουλευτών αν είχαν. Με την βοήθεια του </a:t>
            </a:r>
            <a:r>
              <a:rPr lang="el-GR" dirty="0" err="1"/>
              <a:t>πάκετου</a:t>
            </a:r>
            <a:r>
              <a:rPr lang="el-GR" dirty="0"/>
              <a:t>  </a:t>
            </a:r>
            <a:r>
              <a:rPr lang="en-US" dirty="0" err="1"/>
              <a:t>tweepy</a:t>
            </a:r>
            <a:r>
              <a:rPr lang="el-GR" dirty="0"/>
              <a:t>, συλλέξαμε τα χαρακτηριστικά που αναγράφονται στην διαφάνεια και χαρακτηρίσαμε κάθε βουλευτή με τον αριθμό 1.</a:t>
            </a:r>
          </a:p>
          <a:p>
            <a:endParaRPr lang="el-GR" dirty="0"/>
          </a:p>
          <a:p>
            <a:r>
              <a:rPr lang="el-GR" dirty="0"/>
              <a:t>Στο δεύτερο στάδιο, </a:t>
            </a:r>
            <a:r>
              <a:rPr lang="el-GR" dirty="0" err="1"/>
              <a:t>χρησιμοποινώντας</a:t>
            </a:r>
            <a:r>
              <a:rPr lang="el-GR" dirty="0"/>
              <a:t> τα επώνυμα των βουλευτών και την αναζήτηση </a:t>
            </a:r>
            <a:r>
              <a:rPr lang="en-US" dirty="0"/>
              <a:t>Twitter</a:t>
            </a:r>
            <a:r>
              <a:rPr lang="el-GR" dirty="0"/>
              <a:t> συλλέξαμε τους κόμβους στις πρώτες τρεις θέσεις των αποτελεσμάτων αναζήτησης. Μετά, από αυτό το σύνολο αφαιρέσαμε τους βουλευτές. Στην συνέχεια κρατήσαμε όλους τους κόμβους με περιγραφή προφίλ και συμπληρώσαμε με κόμβους που δεν διαθέτουν περιγραφή προφίλ, ώσπου να έχουμε ίσο αριθμό κόμβων με τους βουλευτές. Τέλος συλλέξαμε τα επιθυμητά χαρακτηριστικά και χαρακτηρίσαμε αυτούς τους κόμβους με τον αριθμό 0.</a:t>
            </a:r>
          </a:p>
          <a:p>
            <a:endParaRPr lang="el-GR" dirty="0"/>
          </a:p>
          <a:p>
            <a:r>
              <a:rPr lang="el-GR" dirty="0"/>
              <a:t>Στο τρίτο στάδιο, ενώσαμε τα δεδομένα μας από το στάδιο 1 και 2 και χωρίσαμε τα δεδομένα σε </a:t>
            </a:r>
            <a:r>
              <a:rPr lang="en-US" dirty="0"/>
              <a:t>training </a:t>
            </a:r>
            <a:r>
              <a:rPr lang="el-GR" dirty="0"/>
              <a:t>και </a:t>
            </a:r>
            <a:r>
              <a:rPr lang="en-US" dirty="0"/>
              <a:t>validation set </a:t>
            </a:r>
            <a:r>
              <a:rPr lang="el-GR" dirty="0"/>
              <a:t>με 300 και 100 κόμβους αντίστοιχα.</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22</a:t>
            </a:fld>
            <a:endParaRPr lang="en-GR"/>
          </a:p>
        </p:txBody>
      </p:sp>
    </p:spTree>
    <p:extLst>
      <p:ext uri="{BB962C8B-B14F-4D97-AF65-F5344CB8AC3E}">
        <p14:creationId xmlns:p14="http://schemas.microsoft.com/office/powerpoint/2010/main" val="9552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dataset </a:t>
            </a:r>
            <a:r>
              <a:rPr lang="el-GR" sz="1200" kern="1200" dirty="0">
                <a:solidFill>
                  <a:schemeClr val="tx1"/>
                </a:solidFill>
                <a:effectLst/>
                <a:latin typeface="+mn-lt"/>
                <a:ea typeface="+mn-ea"/>
                <a:cs typeface="+mn-cs"/>
              </a:rPr>
              <a:t>Ελληνικά Ξενοδοχεία – </a:t>
            </a:r>
            <a:r>
              <a:rPr lang="en-US" sz="1200" kern="1200" dirty="0">
                <a:solidFill>
                  <a:schemeClr val="tx1"/>
                </a:solidFill>
                <a:effectLst/>
                <a:latin typeface="+mn-lt"/>
                <a:ea typeface="+mn-ea"/>
                <a:cs typeface="+mn-cs"/>
              </a:rPr>
              <a:t>Classification </a:t>
            </a:r>
            <a:r>
              <a:rPr lang="el-GR" sz="1200" kern="1200" dirty="0">
                <a:solidFill>
                  <a:schemeClr val="tx1"/>
                </a:solidFill>
                <a:effectLst/>
                <a:latin typeface="+mn-lt"/>
                <a:ea typeface="+mn-ea"/>
                <a:cs typeface="+mn-cs"/>
              </a:rPr>
              <a:t>ή </a:t>
            </a:r>
            <a:r>
              <a:rPr lang="en-US" sz="1200" kern="1200" dirty="0">
                <a:solidFill>
                  <a:schemeClr val="tx1"/>
                </a:solidFill>
                <a:effectLst/>
                <a:latin typeface="+mn-lt"/>
                <a:ea typeface="+mn-ea"/>
                <a:cs typeface="+mn-cs"/>
              </a:rPr>
              <a:t>DC</a:t>
            </a:r>
            <a:r>
              <a:rPr lang="el-GR" sz="1200" kern="1200" dirty="0">
                <a:solidFill>
                  <a:schemeClr val="tx1"/>
                </a:solidFill>
                <a:effectLst/>
                <a:latin typeface="+mn-lt"/>
                <a:ea typeface="+mn-ea"/>
                <a:cs typeface="+mn-cs"/>
              </a:rPr>
              <a:t>3 αποτελείται από 250 λογαριασμούς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 από τους οποίους 125 είναι ελληνικά ξενοδοχεία ενώ οι υπόλοιποι 125 δεν είναι.</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dataset DC</a:t>
            </a:r>
            <a:r>
              <a:rPr lang="el-GR" sz="1200" kern="1200" dirty="0">
                <a:solidFill>
                  <a:schemeClr val="tx1"/>
                </a:solidFill>
                <a:effectLst/>
                <a:latin typeface="+mn-lt"/>
                <a:ea typeface="+mn-ea"/>
                <a:cs typeface="+mn-cs"/>
              </a:rPr>
              <a:t>3 δημιουργήθηκε με βάση το </a:t>
            </a:r>
            <a:r>
              <a:rPr lang="en-US" sz="1200" kern="1200" dirty="0">
                <a:solidFill>
                  <a:schemeClr val="tx1"/>
                </a:solidFill>
                <a:effectLst/>
                <a:latin typeface="+mn-lt"/>
                <a:ea typeface="+mn-ea"/>
                <a:cs typeface="+mn-cs"/>
              </a:rPr>
              <a:t>dataset</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Points of Interest Twitter </a:t>
            </a:r>
            <a:r>
              <a:rPr lang="el-GR" sz="1200" kern="1200" dirty="0">
                <a:solidFill>
                  <a:schemeClr val="tx1"/>
                </a:solidFill>
                <a:effectLst/>
                <a:latin typeface="+mn-lt"/>
                <a:ea typeface="+mn-ea"/>
                <a:cs typeface="+mn-cs"/>
              </a:rPr>
              <a:t>που έχει συλλεχθεί από την ομάδα του </a:t>
            </a:r>
            <a:r>
              <a:rPr lang="en-US" sz="1200" kern="1200" dirty="0">
                <a:solidFill>
                  <a:schemeClr val="tx1"/>
                </a:solidFill>
                <a:effectLst/>
                <a:latin typeface="+mn-lt"/>
                <a:ea typeface="+mn-ea"/>
                <a:cs typeface="+mn-cs"/>
              </a:rPr>
              <a:t>Euclid</a:t>
            </a:r>
            <a:r>
              <a:rPr lang="el-GR" sz="1200" kern="1200" dirty="0">
                <a:solidFill>
                  <a:schemeClr val="tx1"/>
                </a:solidFill>
                <a:effectLst/>
                <a:latin typeface="+mn-lt"/>
                <a:ea typeface="+mn-ea"/>
                <a:cs typeface="+mn-cs"/>
              </a:rPr>
              <a:t>.</a:t>
            </a:r>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dataset </a:t>
            </a:r>
            <a:r>
              <a:rPr lang="el-GR" sz="1200" kern="1200" dirty="0">
                <a:solidFill>
                  <a:schemeClr val="tx1"/>
                </a:solidFill>
                <a:effectLst/>
                <a:latin typeface="+mn-lt"/>
                <a:ea typeface="+mn-ea"/>
                <a:cs typeface="+mn-cs"/>
              </a:rPr>
              <a:t>αυτό έχει συλλεχθεί από την ομάδα του </a:t>
            </a:r>
            <a:r>
              <a:rPr lang="en-US" sz="1200" kern="1200" dirty="0">
                <a:solidFill>
                  <a:schemeClr val="tx1"/>
                </a:solidFill>
                <a:effectLst/>
                <a:latin typeface="+mn-lt"/>
                <a:ea typeface="+mn-ea"/>
                <a:cs typeface="+mn-cs"/>
              </a:rPr>
              <a:t>Euclid</a:t>
            </a:r>
            <a:r>
              <a:rPr lang="el-G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 αριθμός των χρήσιμων κόμβων ήταν 712. </a:t>
            </a:r>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κόμβοι αυτοί έχουν χαρακτηριστεί με 208 διαφορετικές κατηγορίες. </a:t>
            </a:r>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κάθε κόμβο ε</a:t>
            </a:r>
            <a:r>
              <a:rPr lang="en-US" sz="1200" kern="1200" dirty="0" err="1">
                <a:solidFill>
                  <a:schemeClr val="tx1"/>
                </a:solidFill>
                <a:effectLst/>
                <a:latin typeface="+mn-lt"/>
                <a:ea typeface="+mn-ea"/>
                <a:cs typeface="+mn-cs"/>
              </a:rPr>
              <a:t>ί</a:t>
            </a:r>
            <a:r>
              <a:rPr lang="el-GR" sz="1200" kern="1200" dirty="0" err="1">
                <a:solidFill>
                  <a:schemeClr val="tx1"/>
                </a:solidFill>
                <a:effectLst/>
                <a:latin typeface="+mn-lt"/>
                <a:ea typeface="+mn-ea"/>
                <a:cs typeface="+mn-cs"/>
              </a:rPr>
              <a:t>χαμε</a:t>
            </a:r>
            <a:r>
              <a:rPr lang="el-GR" sz="1200" kern="1200" dirty="0">
                <a:solidFill>
                  <a:schemeClr val="tx1"/>
                </a:solidFill>
                <a:effectLst/>
                <a:latin typeface="+mn-lt"/>
                <a:ea typeface="+mn-ea"/>
                <a:cs typeface="+mn-cs"/>
              </a:rPr>
              <a:t> διαθέσιμα:</a:t>
            </a:r>
            <a:endParaRPr lang="en-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ID</a:t>
            </a:r>
            <a:endParaRPr lang="en-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Twitter Handle</a:t>
            </a:r>
            <a:endParaRPr lang="en-GR"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Category</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Κόμβοι που είχαν την ετικέτα «</a:t>
            </a:r>
            <a:r>
              <a:rPr lang="en-US" sz="1200" kern="1200" dirty="0">
                <a:solidFill>
                  <a:schemeClr val="tx1"/>
                </a:solidFill>
                <a:effectLst/>
                <a:latin typeface="+mn-lt"/>
                <a:ea typeface="+mn-ea"/>
                <a:cs typeface="+mn-cs"/>
              </a:rPr>
              <a:t>Hotel</a:t>
            </a:r>
            <a:r>
              <a:rPr lang="el-GR" sz="1200" kern="1200" dirty="0">
                <a:solidFill>
                  <a:schemeClr val="tx1"/>
                </a:solidFill>
                <a:effectLst/>
                <a:latin typeface="+mn-lt"/>
                <a:ea typeface="+mn-ea"/>
                <a:cs typeface="+mn-cs"/>
              </a:rPr>
              <a:t>» ή «</a:t>
            </a:r>
            <a:r>
              <a:rPr lang="en-US" sz="1200" kern="1200" dirty="0">
                <a:solidFill>
                  <a:schemeClr val="tx1"/>
                </a:solidFill>
                <a:effectLst/>
                <a:latin typeface="+mn-lt"/>
                <a:ea typeface="+mn-ea"/>
                <a:cs typeface="+mn-cs"/>
              </a:rPr>
              <a:t>Resort</a:t>
            </a:r>
            <a:r>
              <a:rPr lang="el-GR" sz="1200" kern="1200" dirty="0">
                <a:solidFill>
                  <a:schemeClr val="tx1"/>
                </a:solidFill>
                <a:effectLst/>
                <a:latin typeface="+mn-lt"/>
                <a:ea typeface="+mn-ea"/>
                <a:cs typeface="+mn-cs"/>
              </a:rPr>
              <a:t>» χαρακτηρίστηκαν με τον αριθμό 1 που δηλώνει ότι είναι ξενοδοχεία, ενώ όλοι οι υπόλοιπο με τον αριθμό 0 που δηλώνει ότι δεν είναι ξενοδοχεία.</a:t>
            </a:r>
          </a:p>
          <a:p>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 συνέχεια, εφαρμόσαμε </a:t>
            </a:r>
            <a:r>
              <a:rPr lang="en-US" sz="1200" kern="1200" dirty="0" err="1">
                <a:solidFill>
                  <a:schemeClr val="tx1"/>
                </a:solidFill>
                <a:effectLst/>
                <a:latin typeface="+mn-lt"/>
                <a:ea typeface="+mn-ea"/>
                <a:cs typeface="+mn-cs"/>
              </a:rPr>
              <a:t>downsampling</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ώστε να προκύψει ένα </a:t>
            </a:r>
            <a:r>
              <a:rPr lang="en-US" sz="1200" kern="1200" dirty="0">
                <a:solidFill>
                  <a:schemeClr val="tx1"/>
                </a:solidFill>
                <a:effectLst/>
                <a:latin typeface="+mn-lt"/>
                <a:ea typeface="+mn-ea"/>
                <a:cs typeface="+mn-cs"/>
              </a:rPr>
              <a:t>balanced </a:t>
            </a:r>
            <a:r>
              <a:rPr lang="el-GR" sz="1200" kern="1200" dirty="0">
                <a:solidFill>
                  <a:schemeClr val="tx1"/>
                </a:solidFill>
                <a:effectLst/>
                <a:latin typeface="+mn-lt"/>
                <a:ea typeface="+mn-ea"/>
                <a:cs typeface="+mn-cs"/>
              </a:rPr>
              <a:t>σύνολο δεδομένων. Έτσι καταλήξαμε να έχουμε 250 λογαριασμούς, 125 ξενοδοχεία και 125 όχι-ξενοδοχεία.</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Τέλος, αφού συλλέχθηκαν τα χαρακτηριστικά που </a:t>
            </a:r>
            <a:r>
              <a:rPr lang="el-GR" sz="1200" kern="1200" dirty="0" err="1">
                <a:solidFill>
                  <a:schemeClr val="tx1"/>
                </a:solidFill>
                <a:effectLst/>
                <a:latin typeface="+mn-lt"/>
                <a:ea typeface="+mn-ea"/>
                <a:cs typeface="+mn-cs"/>
              </a:rPr>
              <a:t>ανφέρονται</a:t>
            </a:r>
            <a:r>
              <a:rPr lang="el-GR" sz="1200" kern="1200" dirty="0">
                <a:solidFill>
                  <a:schemeClr val="tx1"/>
                </a:solidFill>
                <a:effectLst/>
                <a:latin typeface="+mn-lt"/>
                <a:ea typeface="+mn-ea"/>
                <a:cs typeface="+mn-cs"/>
              </a:rPr>
              <a:t> στην </a:t>
            </a:r>
            <a:r>
              <a:rPr lang="el-GR" sz="1200" kern="1200" dirty="0" err="1">
                <a:solidFill>
                  <a:schemeClr val="tx1"/>
                </a:solidFill>
                <a:effectLst/>
                <a:latin typeface="+mn-lt"/>
                <a:ea typeface="+mn-ea"/>
                <a:cs typeface="+mn-cs"/>
              </a:rPr>
              <a:t>διάφανεια</a:t>
            </a:r>
            <a:r>
              <a:rPr lang="el-GR" sz="1200" kern="1200" dirty="0">
                <a:solidFill>
                  <a:schemeClr val="tx1"/>
                </a:solidFill>
                <a:effectLst/>
                <a:latin typeface="+mn-lt"/>
                <a:ea typeface="+mn-ea"/>
                <a:cs typeface="+mn-cs"/>
              </a:rPr>
              <a:t>, τα δεδομένα χωρίστηκαν σε σύνολα εκπαίδευσης και επικύρωσης με 200 και 50 κόμβους αντίστοιχα.</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23</a:t>
            </a:fld>
            <a:endParaRPr lang="en-GR"/>
          </a:p>
        </p:txBody>
      </p:sp>
    </p:spTree>
    <p:extLst>
      <p:ext uri="{BB962C8B-B14F-4D97-AF65-F5344CB8AC3E}">
        <p14:creationId xmlns:p14="http://schemas.microsoft.com/office/powerpoint/2010/main" val="412530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Θεωρούμε ότι για έναν κόμβο μπορούμε να αντλήσουμε πληροφορίες:</a:t>
            </a:r>
          </a:p>
          <a:p>
            <a:r>
              <a:rPr lang="el-GR" dirty="0"/>
              <a:t>	1) Όνομα και την περιγραφή προφίλ</a:t>
            </a:r>
          </a:p>
          <a:p>
            <a:r>
              <a:rPr lang="el-GR" dirty="0"/>
              <a:t>	2) </a:t>
            </a:r>
            <a:r>
              <a:rPr lang="en-US" dirty="0"/>
              <a:t>Statuses (Tweets, retweets, replies)</a:t>
            </a:r>
          </a:p>
          <a:p>
            <a:r>
              <a:rPr lang="en-US" dirty="0"/>
              <a:t>	3) Friends</a:t>
            </a:r>
          </a:p>
          <a:p>
            <a:r>
              <a:rPr lang="en-US" dirty="0"/>
              <a:t>	4) Followers</a:t>
            </a:r>
          </a:p>
          <a:p>
            <a:endParaRPr lang="en-US" dirty="0"/>
          </a:p>
          <a:p>
            <a:r>
              <a:rPr lang="el-GR" dirty="0" err="1"/>
              <a:t>Αρχικ</a:t>
            </a:r>
            <a:r>
              <a:rPr lang="en-US" dirty="0" err="1"/>
              <a:t>ά</a:t>
            </a:r>
            <a:r>
              <a:rPr lang="el-GR" dirty="0"/>
              <a:t>, εκπαιδεύσαμε ένα μοντέλο για κάθε πηγή πληροφορίας ξεχωριστά. Στην συνέχεια, συνδυάσαμε όλες τις πηγές με ένα μοντέλο. Τέλος, συνδυάσαμε </a:t>
            </a:r>
            <a:r>
              <a:rPr lang="el-GR" dirty="0" err="1"/>
              <a:t>μεμονομένα</a:t>
            </a:r>
            <a:r>
              <a:rPr lang="el-GR" dirty="0"/>
              <a:t> μοντέλα για κάθε πηγή με </a:t>
            </a:r>
            <a:r>
              <a:rPr lang="en-US" dirty="0" err="1"/>
              <a:t>έ</a:t>
            </a:r>
            <a:r>
              <a:rPr lang="el-GR" dirty="0" err="1"/>
              <a:t>ναν</a:t>
            </a:r>
            <a:r>
              <a:rPr lang="el-GR" dirty="0"/>
              <a:t> </a:t>
            </a:r>
            <a:r>
              <a:rPr lang="en-US" dirty="0"/>
              <a:t>voting classifier.</a:t>
            </a: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24</a:t>
            </a:fld>
            <a:endParaRPr lang="en-GR"/>
          </a:p>
        </p:txBody>
      </p:sp>
    </p:spTree>
    <p:extLst>
      <p:ext uri="{BB962C8B-B14F-4D97-AF65-F5344CB8AC3E}">
        <p14:creationId xmlns:p14="http://schemas.microsoft.com/office/powerpoint/2010/main" val="359056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a:t>
            </a:r>
            <a:r>
              <a:rPr lang="el-GR" dirty="0" err="1"/>
              <a:t>δι</a:t>
            </a:r>
            <a:r>
              <a:rPr lang="en-GR" dirty="0"/>
              <a:t>ά</a:t>
            </a:r>
            <a:r>
              <a:rPr lang="el-GR" dirty="0" err="1"/>
              <a:t>γραμμα</a:t>
            </a:r>
            <a:r>
              <a:rPr lang="el-GR" dirty="0"/>
              <a:t> βλέπουμε τα βήματα που ακολουθήσαμε ώστε να εκπαιδεύσουμε τα μοντέλα μας.</a:t>
            </a:r>
          </a:p>
          <a:p>
            <a:endParaRPr lang="el-GR" dirty="0"/>
          </a:p>
          <a:p>
            <a:r>
              <a:rPr lang="el-GR" dirty="0"/>
              <a:t>Αρχικά, εφαρμόσαμε την εξής προεπεξεργασία στα δεδομένα μας:</a:t>
            </a:r>
          </a:p>
          <a:p>
            <a:r>
              <a:rPr lang="el-GR" dirty="0"/>
              <a:t>	1) </a:t>
            </a:r>
            <a:r>
              <a:rPr lang="el-GR" dirty="0" err="1"/>
              <a:t>Αφαίρεσαμε</a:t>
            </a:r>
            <a:r>
              <a:rPr lang="en-US" dirty="0"/>
              <a:t> </a:t>
            </a:r>
            <a:r>
              <a:rPr lang="el-GR" dirty="0"/>
              <a:t>τα </a:t>
            </a:r>
            <a:r>
              <a:rPr lang="en-US" dirty="0"/>
              <a:t>URLs</a:t>
            </a:r>
          </a:p>
          <a:p>
            <a:r>
              <a:rPr lang="en-US" dirty="0"/>
              <a:t>	2) </a:t>
            </a:r>
            <a:r>
              <a:rPr lang="el-GR" dirty="0"/>
              <a:t>Διαγράψαμε χαρακτήρες που δεν είναι </a:t>
            </a:r>
            <a:r>
              <a:rPr lang="en-US" dirty="0"/>
              <a:t>	UNICODE</a:t>
            </a:r>
          </a:p>
          <a:p>
            <a:r>
              <a:rPr lang="en-US" dirty="0"/>
              <a:t>	3)</a:t>
            </a:r>
            <a:r>
              <a:rPr lang="el-GR" dirty="0"/>
              <a:t> Διαγράψαμε τους αριθμούς</a:t>
            </a:r>
          </a:p>
          <a:p>
            <a:r>
              <a:rPr lang="el-GR" dirty="0"/>
              <a:t>	4) Μετατρέψαμε όλα τα γράμματα σε πεζούς</a:t>
            </a:r>
          </a:p>
          <a:p>
            <a:endParaRPr lang="el-GR" dirty="0"/>
          </a:p>
          <a:p>
            <a:r>
              <a:rPr lang="el-GR" dirty="0"/>
              <a:t>Στην συνέχεια </a:t>
            </a:r>
            <a:r>
              <a:rPr lang="el-GR" dirty="0" err="1"/>
              <a:t>εφμαρμόσαμε</a:t>
            </a:r>
            <a:r>
              <a:rPr lang="el-GR" dirty="0"/>
              <a:t> της εξής τεχνικές </a:t>
            </a:r>
            <a:r>
              <a:rPr lang="el-GR" dirty="0" err="1"/>
              <a:t>επξεργασίας</a:t>
            </a:r>
            <a:r>
              <a:rPr lang="el-GR" dirty="0"/>
              <a:t> φυσικής γλώσσας:</a:t>
            </a:r>
          </a:p>
          <a:p>
            <a:r>
              <a:rPr lang="el-GR" dirty="0"/>
              <a:t>	1) Καμία επεξεργασία</a:t>
            </a:r>
          </a:p>
          <a:p>
            <a:r>
              <a:rPr lang="el-GR" dirty="0"/>
              <a:t>	2) Αφαίρεση </a:t>
            </a:r>
            <a:r>
              <a:rPr lang="en-US" dirty="0"/>
              <a:t>stop words</a:t>
            </a:r>
            <a:endParaRPr lang="el-GR" dirty="0"/>
          </a:p>
          <a:p>
            <a:r>
              <a:rPr lang="el-GR" dirty="0"/>
              <a:t>	3)</a:t>
            </a:r>
            <a:r>
              <a:rPr lang="en-US" dirty="0"/>
              <a:t> Lemmatization </a:t>
            </a:r>
            <a:r>
              <a:rPr lang="el-GR" dirty="0"/>
              <a:t>και </a:t>
            </a:r>
            <a:r>
              <a:rPr lang="en-US" dirty="0"/>
              <a:t>stop words</a:t>
            </a:r>
          </a:p>
          <a:p>
            <a:endParaRPr lang="en-US" dirty="0"/>
          </a:p>
          <a:p>
            <a:r>
              <a:rPr lang="el-GR" dirty="0"/>
              <a:t>Μετά, μετατρέψαμε το κείμενο σε αριθμούς με τους </a:t>
            </a:r>
            <a:r>
              <a:rPr lang="en-US" dirty="0"/>
              <a:t>word vectorizers:</a:t>
            </a:r>
          </a:p>
          <a:p>
            <a:r>
              <a:rPr lang="en-US" dirty="0"/>
              <a:t>	1) BoW</a:t>
            </a:r>
          </a:p>
          <a:p>
            <a:r>
              <a:rPr lang="en-US" dirty="0"/>
              <a:t>	2) TF-IDF</a:t>
            </a:r>
          </a:p>
          <a:p>
            <a:endParaRPr lang="en-US" dirty="0"/>
          </a:p>
          <a:p>
            <a:r>
              <a:rPr lang="en-US" dirty="0"/>
              <a:t> </a:t>
            </a:r>
            <a:r>
              <a:rPr lang="el-GR" dirty="0"/>
              <a:t>Τέλος, χρησιμοποιήσαμε τους αλγορίθμους:</a:t>
            </a:r>
          </a:p>
          <a:p>
            <a:r>
              <a:rPr lang="el-GR" dirty="0"/>
              <a:t>	1) </a:t>
            </a:r>
            <a:r>
              <a:rPr lang="en-US" dirty="0"/>
              <a:t>LR</a:t>
            </a:r>
          </a:p>
          <a:p>
            <a:r>
              <a:rPr lang="en-US" dirty="0"/>
              <a:t>	2) SVM</a:t>
            </a:r>
          </a:p>
          <a:p>
            <a:r>
              <a:rPr lang="en-US" dirty="0"/>
              <a:t>	3) k-NN</a:t>
            </a:r>
          </a:p>
          <a:p>
            <a:endParaRPr lang="en-US" dirty="0"/>
          </a:p>
          <a:p>
            <a:r>
              <a:rPr lang="en-GR" dirty="0"/>
              <a:t> </a:t>
            </a:r>
            <a:r>
              <a:rPr lang="el-GR" dirty="0"/>
              <a:t>Συνεπώς εκπαιδεύσαμε 18 μοντέλα και επιλέξαμε το καλύτερο από αυτά</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25</a:t>
            </a:fld>
            <a:endParaRPr lang="en-GR"/>
          </a:p>
        </p:txBody>
      </p:sp>
    </p:spTree>
    <p:extLst>
      <p:ext uri="{BB962C8B-B14F-4D97-AF65-F5344CB8AC3E}">
        <p14:creationId xmlns:p14="http://schemas.microsoft.com/office/powerpoint/2010/main" val="217506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a:p>
            <a:r>
              <a:rPr lang="el-GR" sz="1200" kern="1200" dirty="0">
                <a:solidFill>
                  <a:schemeClr val="tx1"/>
                </a:solidFill>
                <a:effectLst/>
                <a:latin typeface="+mn-lt"/>
                <a:ea typeface="+mn-ea"/>
                <a:cs typeface="+mn-cs"/>
              </a:rPr>
              <a:t>Το καλύτερο μοντέλο που βρήκαμε στην περίπτωση των βουλευτών, είναι αυτό που εφαρμόζει </a:t>
            </a:r>
            <a:r>
              <a:rPr lang="en-US" sz="1200" kern="1200" dirty="0">
                <a:solidFill>
                  <a:schemeClr val="tx1"/>
                </a:solidFill>
                <a:effectLst/>
                <a:latin typeface="+mn-lt"/>
                <a:ea typeface="+mn-ea"/>
                <a:cs typeface="+mn-cs"/>
              </a:rPr>
              <a:t>lemmatization</a:t>
            </a:r>
            <a:r>
              <a:rPr lang="el-GR" sz="1200" kern="1200" dirty="0">
                <a:solidFill>
                  <a:schemeClr val="tx1"/>
                </a:solidFill>
                <a:effectLst/>
                <a:latin typeface="+mn-lt"/>
                <a:ea typeface="+mn-ea"/>
                <a:cs typeface="+mn-cs"/>
              </a:rPr>
              <a:t>, αφαιρεί τα </a:t>
            </a:r>
            <a:r>
              <a:rPr lang="en-US" sz="1200" kern="1200" dirty="0">
                <a:solidFill>
                  <a:schemeClr val="tx1"/>
                </a:solidFill>
                <a:effectLst/>
                <a:latin typeface="+mn-lt"/>
                <a:ea typeface="+mn-ea"/>
                <a:cs typeface="+mn-cs"/>
              </a:rPr>
              <a:t>stop words</a:t>
            </a:r>
            <a:r>
              <a:rPr lang="el-GR" sz="1200" kern="1200" dirty="0">
                <a:solidFill>
                  <a:schemeClr val="tx1"/>
                </a:solidFill>
                <a:effectLst/>
                <a:latin typeface="+mn-lt"/>
                <a:ea typeface="+mn-ea"/>
                <a:cs typeface="+mn-cs"/>
              </a:rPr>
              <a:t>, μετατρέπει το κείμενο σε αριθμούς με </a:t>
            </a:r>
            <a:r>
              <a:rPr lang="en-US" sz="1200" kern="1200" dirty="0">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IDF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 =0.5, </a:t>
            </a:r>
            <a:r>
              <a:rPr lang="en-US" sz="1200" kern="1200" dirty="0">
                <a:solidFill>
                  <a:schemeClr val="tx1"/>
                </a:solidFill>
                <a:effectLst/>
                <a:latin typeface="+mn-lt"/>
                <a:ea typeface="+mn-ea"/>
                <a:cs typeface="+mn-cs"/>
              </a:rPr>
              <a:t>min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features</a:t>
            </a:r>
            <a:r>
              <a:rPr lang="el-GR" sz="1200" kern="1200" dirty="0">
                <a:solidFill>
                  <a:schemeClr val="tx1"/>
                </a:solidFill>
                <a:effectLst/>
                <a:latin typeface="+mn-lt"/>
                <a:ea typeface="+mn-ea"/>
                <a:cs typeface="+mn-cs"/>
              </a:rPr>
              <a:t>=2000) και χαρακτηρίζει τους κόμβους με τον αλγόριθμο </a:t>
            </a:r>
            <a:r>
              <a:rPr lang="en-US" sz="1200" kern="1200" dirty="0">
                <a:solidFill>
                  <a:schemeClr val="tx1"/>
                </a:solidFill>
                <a:effectLst/>
                <a:latin typeface="+mn-lt"/>
                <a:ea typeface="+mn-ea"/>
                <a:cs typeface="+mn-cs"/>
              </a:rPr>
              <a:t>LR</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penalty</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l</a:t>
            </a:r>
            <a:r>
              <a:rPr lang="el-GR" sz="1200" kern="12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=0.1). </a:t>
            </a:r>
          </a:p>
          <a:p>
            <a:r>
              <a:rPr lang="el-GR" sz="1200" kern="1200" dirty="0">
                <a:solidFill>
                  <a:schemeClr val="tx1"/>
                </a:solidFill>
                <a:effectLst/>
                <a:latin typeface="+mn-lt"/>
                <a:ea typeface="+mn-ea"/>
                <a:cs typeface="+mn-cs"/>
              </a:rPr>
              <a:t>Στην περίπτωση των βουλευτών, 6 βουλευτές χαρακτηρίζονται ως όχι-βουλευτές διότι δεν διαθέτουν ούτε περιγραφή προφίλ ούτε πολιτική πληροφορία στο όνομα προφίλ. Ο κόμβος που χαρακτηρίζεται λανθασμένα ως βουλευτής, έχει έντονο πολιτικό ενδιαφέρων. </a:t>
            </a:r>
          </a:p>
          <a:p>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Στην περίπτωση των ξενοδοχείων, εφαρμόζει </a:t>
            </a:r>
            <a:r>
              <a:rPr lang="en-US" sz="1200" kern="1200" dirty="0">
                <a:solidFill>
                  <a:schemeClr val="tx1"/>
                </a:solidFill>
                <a:effectLst/>
                <a:latin typeface="+mn-lt"/>
                <a:ea typeface="+mn-ea"/>
                <a:cs typeface="+mn-cs"/>
              </a:rPr>
              <a:t>lemmatization</a:t>
            </a:r>
            <a:r>
              <a:rPr lang="el-GR" sz="1200" kern="1200" dirty="0">
                <a:solidFill>
                  <a:schemeClr val="tx1"/>
                </a:solidFill>
                <a:effectLst/>
                <a:latin typeface="+mn-lt"/>
                <a:ea typeface="+mn-ea"/>
                <a:cs typeface="+mn-cs"/>
              </a:rPr>
              <a:t>, αφαιρεί τα </a:t>
            </a:r>
            <a:r>
              <a:rPr lang="en-US" sz="1200" kern="1200" dirty="0">
                <a:solidFill>
                  <a:schemeClr val="tx1"/>
                </a:solidFill>
                <a:effectLst/>
                <a:latin typeface="+mn-lt"/>
                <a:ea typeface="+mn-ea"/>
                <a:cs typeface="+mn-cs"/>
              </a:rPr>
              <a:t>stop words</a:t>
            </a:r>
            <a:r>
              <a:rPr lang="el-GR" sz="1200" kern="1200" dirty="0">
                <a:solidFill>
                  <a:schemeClr val="tx1"/>
                </a:solidFill>
                <a:effectLst/>
                <a:latin typeface="+mn-lt"/>
                <a:ea typeface="+mn-ea"/>
                <a:cs typeface="+mn-cs"/>
              </a:rPr>
              <a:t>, μετατρέπει το κείμενο σε αριθμούς με </a:t>
            </a:r>
            <a:r>
              <a:rPr lang="en-US" sz="1200" kern="1200" dirty="0">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IDF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 =0.5, </a:t>
            </a:r>
            <a:r>
              <a:rPr lang="en-US" sz="1200" kern="1200" dirty="0">
                <a:solidFill>
                  <a:schemeClr val="tx1"/>
                </a:solidFill>
                <a:effectLst/>
                <a:latin typeface="+mn-lt"/>
                <a:ea typeface="+mn-ea"/>
                <a:cs typeface="+mn-cs"/>
              </a:rPr>
              <a:t>min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features</a:t>
            </a:r>
            <a:r>
              <a:rPr lang="el-GR" sz="1200" kern="1200" dirty="0">
                <a:solidFill>
                  <a:schemeClr val="tx1"/>
                </a:solidFill>
                <a:effectLst/>
                <a:latin typeface="+mn-lt"/>
                <a:ea typeface="+mn-ea"/>
                <a:cs typeface="+mn-cs"/>
              </a:rPr>
              <a:t>=1000) και χαρακτηρίζει τους κόμβους με τον αλγόριθμο </a:t>
            </a:r>
            <a:r>
              <a:rPr lang="en-US" sz="1200" kern="1200" dirty="0">
                <a:solidFill>
                  <a:schemeClr val="tx1"/>
                </a:solidFill>
                <a:effectLst/>
                <a:latin typeface="+mn-lt"/>
                <a:ea typeface="+mn-ea"/>
                <a:cs typeface="+mn-cs"/>
              </a:rPr>
              <a:t>SVM </a:t>
            </a:r>
            <a:r>
              <a:rPr lang="el-GR" dirty="0">
                <a:effectLst/>
              </a:rPr>
              <a:t>(</a:t>
            </a:r>
            <a:r>
              <a:rPr lang="en-US" dirty="0">
                <a:effectLst/>
              </a:rPr>
              <a:t>kernel</a:t>
            </a:r>
            <a:r>
              <a:rPr lang="el-GR" dirty="0">
                <a:effectLst/>
              </a:rPr>
              <a:t>=</a:t>
            </a:r>
            <a:r>
              <a:rPr lang="en-US" dirty="0" err="1">
                <a:effectLst/>
              </a:rPr>
              <a:t>rbf</a:t>
            </a:r>
            <a:r>
              <a:rPr lang="el-GR" dirty="0">
                <a:effectLst/>
              </a:rPr>
              <a:t>, </a:t>
            </a:r>
            <a:r>
              <a:rPr lang="en-US" dirty="0">
                <a:effectLst/>
              </a:rPr>
              <a:t>C</a:t>
            </a:r>
            <a:r>
              <a:rPr lang="el-GR" dirty="0">
                <a:effectLst/>
              </a:rPr>
              <a:t>=1).</a:t>
            </a:r>
            <a:r>
              <a:rPr lang="en-GR" dirty="0">
                <a:effectLst/>
              </a:rPr>
              <a:t> </a:t>
            </a:r>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Στην περίπτωση των ξενοδοχείων, 3 ξενοδοχεία δεν διαθέτουν περιγραφή προφίλ και η λέξη «</a:t>
            </a:r>
            <a:r>
              <a:rPr lang="en-US" sz="1200" kern="1200" dirty="0">
                <a:solidFill>
                  <a:schemeClr val="tx1"/>
                </a:solidFill>
                <a:effectLst/>
                <a:latin typeface="+mn-lt"/>
                <a:ea typeface="+mn-ea"/>
                <a:cs typeface="+mn-cs"/>
              </a:rPr>
              <a:t>hotel</a:t>
            </a:r>
            <a:r>
              <a:rPr lang="el-GR" sz="1200" kern="1200" dirty="0">
                <a:solidFill>
                  <a:schemeClr val="tx1"/>
                </a:solidFill>
                <a:effectLst/>
                <a:latin typeface="+mn-lt"/>
                <a:ea typeface="+mn-ea"/>
                <a:cs typeface="+mn-cs"/>
              </a:rPr>
              <a:t>» δεν χρησιμοποιείται στο όνομα προφίλ.</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26</a:t>
            </a:fld>
            <a:endParaRPr lang="en-GR"/>
          </a:p>
        </p:txBody>
      </p:sp>
    </p:spTree>
    <p:extLst>
      <p:ext uri="{BB962C8B-B14F-4D97-AF65-F5344CB8AC3E}">
        <p14:creationId xmlns:p14="http://schemas.microsoft.com/office/powerpoint/2010/main" val="42315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παρούσα εργασία ασχοληθήκαμε με το κοινωνικό δίκτυο της </a:t>
            </a:r>
            <a:r>
              <a:rPr lang="en-US" dirty="0"/>
              <a:t>Twitter</a:t>
            </a:r>
          </a:p>
          <a:p>
            <a:endParaRPr lang="en-US" dirty="0"/>
          </a:p>
          <a:p>
            <a:r>
              <a:rPr lang="el-GR" dirty="0"/>
              <a:t>Το </a:t>
            </a:r>
            <a:r>
              <a:rPr lang="en-US" dirty="0"/>
              <a:t>Twitter </a:t>
            </a:r>
            <a:r>
              <a:rPr lang="el-GR" dirty="0"/>
              <a:t>είναι μια υπηρεσία </a:t>
            </a:r>
            <a:r>
              <a:rPr lang="en-US" dirty="0"/>
              <a:t>microblogging </a:t>
            </a:r>
            <a:r>
              <a:rPr lang="el-GR" dirty="0"/>
              <a:t>και </a:t>
            </a:r>
            <a:r>
              <a:rPr lang="el-GR" dirty="0" err="1"/>
              <a:t>κοινωνικ</a:t>
            </a:r>
            <a:r>
              <a:rPr lang="en-US" dirty="0" err="1"/>
              <a:t>ή</a:t>
            </a:r>
            <a:r>
              <a:rPr lang="el-GR" dirty="0"/>
              <a:t>ς δικτύωσης.</a:t>
            </a:r>
          </a:p>
          <a:p>
            <a:endParaRPr lang="el-GR" dirty="0"/>
          </a:p>
          <a:p>
            <a:r>
              <a:rPr lang="el-GR" dirty="0"/>
              <a:t>Κάθε χρήστης έχει την δική του σελίδα προφίλ, που αποθηκεύονται οι δημοσιεύσεις του. </a:t>
            </a:r>
          </a:p>
          <a:p>
            <a:endParaRPr lang="el-GR" dirty="0"/>
          </a:p>
          <a:p>
            <a:r>
              <a:rPr lang="el-GR" dirty="0"/>
              <a:t>Το όνομα χρήστη ή </a:t>
            </a:r>
            <a:r>
              <a:rPr lang="en-US" dirty="0"/>
              <a:t>handle </a:t>
            </a:r>
            <a:r>
              <a:rPr lang="el-GR" dirty="0"/>
              <a:t>αρχίζει με το @ και είναι μοναδικός για κάθε λογαριασμό</a:t>
            </a:r>
          </a:p>
          <a:p>
            <a:endParaRPr lang="el-GR" dirty="0"/>
          </a:p>
          <a:p>
            <a:r>
              <a:rPr lang="el-GR" dirty="0"/>
              <a:t>Επίσης, κάθε χρήστης μπορεί να ακολουθεί άλλους χρήστες που είναι γνωστοί ως οι φίλοι του, και μπορεί να ακολουθείται από άλλους χρήστες που είναι γνωστοί ως οι ακόλουθοι του.</a:t>
            </a: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7</a:t>
            </a:fld>
            <a:endParaRPr lang="en-GR"/>
          </a:p>
        </p:txBody>
      </p:sp>
    </p:spTree>
    <p:extLst>
      <p:ext uri="{BB962C8B-B14F-4D97-AF65-F5344CB8AC3E}">
        <p14:creationId xmlns:p14="http://schemas.microsoft.com/office/powerpoint/2010/main" val="3142349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καλύτερο μοντέλο που βρήκαμε στην περίπτωση των βουλευτών, είναι αυτό που αφαιρεί τα </a:t>
            </a:r>
            <a:r>
              <a:rPr lang="en-US" sz="1200" kern="1200" dirty="0">
                <a:solidFill>
                  <a:schemeClr val="tx1"/>
                </a:solidFill>
                <a:effectLst/>
                <a:latin typeface="+mn-lt"/>
                <a:ea typeface="+mn-ea"/>
                <a:cs typeface="+mn-cs"/>
              </a:rPr>
              <a:t>stop words</a:t>
            </a:r>
            <a:r>
              <a:rPr lang="el-GR" sz="1200" kern="1200" dirty="0">
                <a:solidFill>
                  <a:schemeClr val="tx1"/>
                </a:solidFill>
                <a:effectLst/>
                <a:latin typeface="+mn-lt"/>
                <a:ea typeface="+mn-ea"/>
                <a:cs typeface="+mn-cs"/>
              </a:rPr>
              <a:t>, μετατρέπει το κείμενο σε αριθμούς με </a:t>
            </a:r>
            <a:r>
              <a:rPr lang="en-US" sz="1200" kern="1200" dirty="0">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IDF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 =0.75, </a:t>
            </a:r>
            <a:r>
              <a:rPr lang="en-US" sz="1200" kern="1200" dirty="0">
                <a:solidFill>
                  <a:schemeClr val="tx1"/>
                </a:solidFill>
                <a:effectLst/>
                <a:latin typeface="+mn-lt"/>
                <a:ea typeface="+mn-ea"/>
                <a:cs typeface="+mn-cs"/>
              </a:rPr>
              <a:t>min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=5,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features</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None</a:t>
            </a:r>
            <a:r>
              <a:rPr lang="el-GR" sz="1200" kern="1200" dirty="0">
                <a:solidFill>
                  <a:schemeClr val="tx1"/>
                </a:solidFill>
                <a:effectLst/>
                <a:latin typeface="+mn-lt"/>
                <a:ea typeface="+mn-ea"/>
                <a:cs typeface="+mn-cs"/>
              </a:rPr>
              <a:t>) και χαρακτηρίζει τους κόμβους με τον αλγόριθμο </a:t>
            </a:r>
            <a:r>
              <a:rPr lang="en-US" sz="1200" kern="1200" dirty="0">
                <a:solidFill>
                  <a:schemeClr val="tx1"/>
                </a:solidFill>
                <a:effectLst/>
                <a:latin typeface="+mn-lt"/>
                <a:ea typeface="+mn-ea"/>
                <a:cs typeface="+mn-cs"/>
              </a:rPr>
              <a:t>LR</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penalty</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none</a:t>
            </a:r>
            <a:r>
              <a:rPr lang="el-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Στην περίπτωση των βουλευτών, 2 βουλευτές που </a:t>
            </a:r>
            <a:r>
              <a:rPr lang="el-GR" sz="1200" kern="1200" dirty="0" err="1">
                <a:solidFill>
                  <a:schemeClr val="tx1"/>
                </a:solidFill>
                <a:effectLst/>
                <a:latin typeface="+mn-lt"/>
                <a:ea typeface="+mn-ea"/>
                <a:cs typeface="+mn-cs"/>
              </a:rPr>
              <a:t>χαρακηρίζονται</a:t>
            </a:r>
            <a:r>
              <a:rPr lang="el-GR" sz="1200" kern="1200" dirty="0">
                <a:solidFill>
                  <a:schemeClr val="tx1"/>
                </a:solidFill>
                <a:effectLst/>
                <a:latin typeface="+mn-lt"/>
                <a:ea typeface="+mn-ea"/>
                <a:cs typeface="+mn-cs"/>
              </a:rPr>
              <a:t> ως όχι-βουλευτές δεν διαθέτουν </a:t>
            </a:r>
            <a:r>
              <a:rPr lang="en-US" sz="1200" kern="1200" dirty="0">
                <a:solidFill>
                  <a:schemeClr val="tx1"/>
                </a:solidFill>
                <a:effectLst/>
                <a:latin typeface="+mn-lt"/>
                <a:ea typeface="+mn-ea"/>
                <a:cs typeface="+mn-cs"/>
              </a:rPr>
              <a:t>statuses</a:t>
            </a:r>
            <a:r>
              <a:rPr lang="el-GR" sz="1200" kern="1200" dirty="0">
                <a:solidFill>
                  <a:schemeClr val="tx1"/>
                </a:solidFill>
                <a:effectLst/>
                <a:latin typeface="+mn-lt"/>
                <a:ea typeface="+mn-ea"/>
                <a:cs typeface="+mn-cs"/>
              </a:rPr>
              <a:t>. Οι όχι-βουλευτές που χαρακτηρίζονται λανθασμένοι, δημοσιεύουν </a:t>
            </a:r>
            <a:r>
              <a:rPr lang="en-US" sz="1200" kern="1200" dirty="0">
                <a:solidFill>
                  <a:schemeClr val="tx1"/>
                </a:solidFill>
                <a:effectLst/>
                <a:latin typeface="+mn-lt"/>
                <a:ea typeface="+mn-ea"/>
                <a:cs typeface="+mn-cs"/>
              </a:rPr>
              <a:t>statuses </a:t>
            </a:r>
            <a:r>
              <a:rPr lang="el-GR" sz="1200" kern="1200" dirty="0">
                <a:solidFill>
                  <a:schemeClr val="tx1"/>
                </a:solidFill>
                <a:effectLst/>
                <a:latin typeface="+mn-lt"/>
                <a:ea typeface="+mn-ea"/>
                <a:cs typeface="+mn-cs"/>
              </a:rPr>
              <a:t>με πολιτικό περιεχόμενο. </a:t>
            </a:r>
          </a:p>
          <a:p>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Στην περίπτωση των ξενοδοχείων, εφαρμόζει </a:t>
            </a:r>
            <a:r>
              <a:rPr lang="en-US" sz="1200" kern="1200" dirty="0">
                <a:solidFill>
                  <a:schemeClr val="tx1"/>
                </a:solidFill>
                <a:effectLst/>
                <a:latin typeface="+mn-lt"/>
                <a:ea typeface="+mn-ea"/>
                <a:cs typeface="+mn-cs"/>
              </a:rPr>
              <a:t>lemmatization</a:t>
            </a:r>
            <a:r>
              <a:rPr lang="el-GR" sz="1200" kern="1200" dirty="0">
                <a:solidFill>
                  <a:schemeClr val="tx1"/>
                </a:solidFill>
                <a:effectLst/>
                <a:latin typeface="+mn-lt"/>
                <a:ea typeface="+mn-ea"/>
                <a:cs typeface="+mn-cs"/>
              </a:rPr>
              <a:t>, χρησιμοποιεί τον </a:t>
            </a:r>
            <a:r>
              <a:rPr lang="en-US" sz="1200" kern="1200" dirty="0">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IDF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 =0.75, </a:t>
            </a:r>
            <a:r>
              <a:rPr lang="en-US" sz="1200" kern="1200" dirty="0">
                <a:solidFill>
                  <a:schemeClr val="tx1"/>
                </a:solidFill>
                <a:effectLst/>
                <a:latin typeface="+mn-lt"/>
                <a:ea typeface="+mn-ea"/>
                <a:cs typeface="+mn-cs"/>
              </a:rPr>
              <a:t>min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df</a:t>
            </a:r>
            <a:r>
              <a:rPr lang="el-GR" sz="1200" kern="1200" dirty="0">
                <a:solidFill>
                  <a:schemeClr val="tx1"/>
                </a:solidFill>
                <a:effectLst/>
                <a:latin typeface="+mn-lt"/>
                <a:ea typeface="+mn-ea"/>
                <a:cs typeface="+mn-cs"/>
              </a:rPr>
              <a:t>=5, </a:t>
            </a:r>
            <a:r>
              <a:rPr lang="en-US" sz="1200" kern="1200" dirty="0">
                <a:solidFill>
                  <a:schemeClr val="tx1"/>
                </a:solidFill>
                <a:effectLst/>
                <a:latin typeface="+mn-lt"/>
                <a:ea typeface="+mn-ea"/>
                <a:cs typeface="+mn-cs"/>
              </a:rPr>
              <a:t>max</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features</a:t>
            </a:r>
            <a:r>
              <a:rPr lang="el-GR" sz="1200" kern="1200" dirty="0">
                <a:solidFill>
                  <a:schemeClr val="tx1"/>
                </a:solidFill>
                <a:effectLst/>
                <a:latin typeface="+mn-lt"/>
                <a:ea typeface="+mn-ea"/>
                <a:cs typeface="+mn-cs"/>
              </a:rPr>
              <a:t>=1000) και χαρακτηρίζει </a:t>
            </a:r>
            <a:br>
              <a:rPr lang="en-GR" dirty="0">
                <a:effectLst/>
              </a:rPr>
            </a:br>
            <a:r>
              <a:rPr lang="el-GR" dirty="0">
                <a:effectLst/>
              </a:rPr>
              <a:t>τους κόμβους με τον αλγόριθμο </a:t>
            </a:r>
            <a:r>
              <a:rPr lang="en-US" dirty="0">
                <a:effectLst/>
              </a:rPr>
              <a:t>SVM</a:t>
            </a:r>
            <a:r>
              <a:rPr lang="el-GR" dirty="0">
                <a:effectLst/>
              </a:rPr>
              <a:t> (</a:t>
            </a:r>
            <a:r>
              <a:rPr lang="en-US" dirty="0">
                <a:effectLst/>
              </a:rPr>
              <a:t>kernel</a:t>
            </a:r>
            <a:r>
              <a:rPr lang="el-GR" dirty="0">
                <a:effectLst/>
              </a:rPr>
              <a:t>=</a:t>
            </a:r>
            <a:r>
              <a:rPr lang="en-US" dirty="0" err="1">
                <a:effectLst/>
              </a:rPr>
              <a:t>rbf</a:t>
            </a:r>
            <a:r>
              <a:rPr lang="el-GR" dirty="0">
                <a:effectLst/>
              </a:rPr>
              <a:t>, </a:t>
            </a:r>
            <a:r>
              <a:rPr lang="en-US" dirty="0">
                <a:effectLst/>
              </a:rPr>
              <a:t>C</a:t>
            </a:r>
            <a:r>
              <a:rPr lang="el-GR" dirty="0">
                <a:effectLst/>
              </a:rPr>
              <a:t>=1).</a:t>
            </a:r>
            <a:r>
              <a:rPr lang="en-GR" dirty="0">
                <a:effectLst/>
              </a:rPr>
              <a:t> </a:t>
            </a:r>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Στην περίπτωση των ξενοδοχείων, δεν μπορέσαμε να εκτιμήσουμε </a:t>
            </a:r>
            <a:r>
              <a:rPr lang="el-GR" sz="1200" kern="1200" dirty="0" err="1">
                <a:solidFill>
                  <a:schemeClr val="tx1"/>
                </a:solidFill>
                <a:effectLst/>
                <a:latin typeface="+mn-lt"/>
                <a:ea typeface="+mn-ea"/>
                <a:cs typeface="+mn-cs"/>
              </a:rPr>
              <a:t>γιατι</a:t>
            </a:r>
            <a:r>
              <a:rPr lang="el-GR" sz="1200" kern="1200" dirty="0">
                <a:solidFill>
                  <a:schemeClr val="tx1"/>
                </a:solidFill>
                <a:effectLst/>
                <a:latin typeface="+mn-lt"/>
                <a:ea typeface="+mn-ea"/>
                <a:cs typeface="+mn-cs"/>
              </a:rPr>
              <a:t> έγιναν οι λάθος χαρακτηρισμοί.</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27</a:t>
            </a:fld>
            <a:endParaRPr lang="en-GR"/>
          </a:p>
        </p:txBody>
      </p:sp>
    </p:spTree>
    <p:extLst>
      <p:ext uri="{BB962C8B-B14F-4D97-AF65-F5344CB8AC3E}">
        <p14:creationId xmlns:p14="http://schemas.microsoft.com/office/powerpoint/2010/main" val="135563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αξιοποίηση των φίλων/ακολούθων βασίστηκε στην υπόθεση ότι ένας κόμβος ακολουθεί κόμβους που «μοιάζουν» με αυτόν. Δηλαδή υποθέσαμε ότι ένας βουλευτής ακολουθεί άλλους βουλευτές, και ένα ξενοδοχείο ακολουθεί άλλα ξενοδοχεία.</a:t>
            </a:r>
            <a:r>
              <a:rPr lang="en-GR" dirty="0">
                <a:effectLst/>
              </a:rPr>
              <a:t> </a:t>
            </a:r>
            <a:endParaRPr lang="el-GR" dirty="0">
              <a:effectLst/>
            </a:endParaRPr>
          </a:p>
          <a:p>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Έτσι, ανακτήσαμε 1000 φίλους/ακολούθους για κάθε κόμβο και τους χαρακτηρίσαμε χρησιμοποιώντας τα αντίστοιχα μοντέλα </a:t>
            </a:r>
            <a:r>
              <a:rPr lang="en-US" sz="1200" kern="1200" dirty="0">
                <a:solidFill>
                  <a:schemeClr val="tx1"/>
                </a:solidFill>
                <a:effectLst/>
                <a:latin typeface="+mn-lt"/>
                <a:ea typeface="+mn-ea"/>
                <a:cs typeface="+mn-cs"/>
              </a:rPr>
              <a:t>ND</a:t>
            </a:r>
            <a:r>
              <a:rPr lang="el-GR" sz="1200" kern="1200" dirty="0">
                <a:solidFill>
                  <a:schemeClr val="tx1"/>
                </a:solidFill>
                <a:effectLst/>
                <a:latin typeface="+mn-lt"/>
                <a:ea typeface="+mn-ea"/>
                <a:cs typeface="+mn-cs"/>
              </a:rPr>
              <a:t> και υπολογίσαμε τους αριθμούς των φίλων/ακολούθων που είναι βουλευτές και ξενοδοχεία. </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Ονομάσαμε τους αριθμούς ως, φίλοι-βουλευτές και φίλοι-ξενοδοχεία.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Έπειτα, εκπαιδεύσαμε τους αλγόριθμους </a:t>
            </a:r>
            <a:r>
              <a:rPr lang="en-US" sz="1200" kern="1200" dirty="0">
                <a:solidFill>
                  <a:schemeClr val="tx1"/>
                </a:solidFill>
                <a:effectLst/>
                <a:latin typeface="+mn-lt"/>
                <a:ea typeface="+mn-ea"/>
                <a:cs typeface="+mn-cs"/>
              </a:rPr>
              <a:t>SVM</a:t>
            </a:r>
            <a:r>
              <a:rPr lang="el-GR"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kNN</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LR </a:t>
            </a:r>
            <a:r>
              <a:rPr lang="el-GR" sz="1200" kern="1200" dirty="0">
                <a:solidFill>
                  <a:schemeClr val="tx1"/>
                </a:solidFill>
                <a:effectLst/>
                <a:latin typeface="+mn-lt"/>
                <a:ea typeface="+mn-ea"/>
                <a:cs typeface="+mn-cs"/>
              </a:rPr>
              <a:t>με αυτούς τους αριθμούς.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28</a:t>
            </a:fld>
            <a:endParaRPr lang="en-GR"/>
          </a:p>
        </p:txBody>
      </p:sp>
    </p:spTree>
    <p:extLst>
      <p:ext uri="{BB962C8B-B14F-4D97-AF65-F5344CB8AC3E}">
        <p14:creationId xmlns:p14="http://schemas.microsoft.com/office/powerpoint/2010/main" val="2923514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t>
            </a:r>
            <a:r>
              <a:rPr lang="el-GR" sz="1200" kern="1200" dirty="0">
                <a:solidFill>
                  <a:schemeClr val="tx1"/>
                </a:solidFill>
                <a:effectLst/>
                <a:latin typeface="+mn-lt"/>
                <a:ea typeface="+mn-ea"/>
                <a:cs typeface="+mn-cs"/>
              </a:rPr>
              <a:t>βέλτιστο μοντέλο για την περίπτωση των βουλευτών ήταν ο αλγόριθμός </a:t>
            </a:r>
            <a:r>
              <a:rPr lang="en-US" sz="1200" kern="1200" dirty="0" err="1">
                <a:solidFill>
                  <a:schemeClr val="tx1"/>
                </a:solidFill>
                <a:effectLst/>
                <a:latin typeface="+mn-lt"/>
                <a:ea typeface="+mn-ea"/>
                <a:cs typeface="+mn-cs"/>
              </a:rPr>
              <a:t>kNN</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neighbors</a:t>
            </a:r>
            <a:r>
              <a:rPr lang="el-GR" sz="1200" kern="1200" dirty="0">
                <a:solidFill>
                  <a:schemeClr val="tx1"/>
                </a:solidFill>
                <a:effectLst/>
                <a:latin typeface="+mn-lt"/>
                <a:ea typeface="+mn-ea"/>
                <a:cs typeface="+mn-cs"/>
              </a:rPr>
              <a:t>=7, </a:t>
            </a:r>
            <a:r>
              <a:rPr lang="en-US" sz="1200" kern="1200" dirty="0">
                <a:solidFill>
                  <a:schemeClr val="tx1"/>
                </a:solidFill>
                <a:effectLst/>
                <a:latin typeface="+mn-lt"/>
                <a:ea typeface="+mn-ea"/>
                <a:cs typeface="+mn-cs"/>
              </a:rPr>
              <a:t>weights</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uniform</a:t>
            </a:r>
            <a:r>
              <a:rPr lang="el-GR" sz="1200" kern="1200" dirty="0">
                <a:solidFill>
                  <a:schemeClr val="tx1"/>
                </a:solidFill>
                <a:effectLst/>
                <a:latin typeface="+mn-lt"/>
                <a:ea typeface="+mn-ea"/>
                <a:cs typeface="+mn-cs"/>
              </a:rPr>
              <a:t>) ενώ για την περίπτωση των ξενοδοχείων ο αλγόριθμος </a:t>
            </a:r>
            <a:r>
              <a:rPr lang="en-US" sz="1200" kern="1200" dirty="0">
                <a:solidFill>
                  <a:schemeClr val="tx1"/>
                </a:solidFill>
                <a:effectLst/>
                <a:latin typeface="+mn-lt"/>
                <a:ea typeface="+mn-ea"/>
                <a:cs typeface="+mn-cs"/>
              </a:rPr>
              <a:t>SVM</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kernel</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sigmoid</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=0,1)</a:t>
            </a:r>
            <a:r>
              <a:rPr lang="en-GR" dirty="0">
                <a:effectLst/>
              </a:rPr>
              <a:t> </a:t>
            </a:r>
            <a:endParaRPr lang="el-GR" dirty="0">
              <a:effectLst/>
            </a:endParaRPr>
          </a:p>
          <a:p>
            <a:endParaRPr lang="el-GR" dirty="0">
              <a:effectLst/>
            </a:endParaRPr>
          </a:p>
          <a:p>
            <a:r>
              <a:rPr lang="el-GR" sz="1200" kern="1200" dirty="0">
                <a:solidFill>
                  <a:schemeClr val="tx1"/>
                </a:solidFill>
                <a:effectLst/>
                <a:latin typeface="+mn-lt"/>
                <a:ea typeface="+mn-ea"/>
                <a:cs typeface="+mn-cs"/>
              </a:rPr>
              <a:t>Τα λάθη στην περίπτωση των βουλευτών οφείλονται σε τρείς λόγους. Πρώτον οι βουλευτές που χαρακτηρίζονται λάθος, δεν έχουν καθόλου φίλους, δεύτερον ο αριθμός των φίλων είναι πολύ μικρός (&lt;20) και τρίτον ο αριθμός των φίλων είναι πολύ μεγάλος (&gt;&gt;1000). Ενώ οι όχι-βουλευτές που χαρακτηρίζονται ως βουλευτές ακολουθούν αρκετούς βουλευτές.</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Φαίνεται ότι η υπόθεση μας για τους βουλευτές αληθεύει, αλλά τα ξενοδοχεία δεν ακολουθούν απαραίτητα άλλα ξενοδοχεία.</a:t>
            </a:r>
            <a:endParaRPr lang="en-GR" sz="1200" kern="1200" dirty="0">
              <a:solidFill>
                <a:schemeClr val="tx1"/>
              </a:solidFill>
              <a:effectLst/>
              <a:latin typeface="+mn-lt"/>
              <a:ea typeface="+mn-ea"/>
              <a:cs typeface="+mn-cs"/>
            </a:endParaRPr>
          </a:p>
          <a:p>
            <a:endParaRPr lang="el-GR" dirty="0"/>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29</a:t>
            </a:fld>
            <a:endParaRPr lang="en-GR"/>
          </a:p>
        </p:txBody>
      </p:sp>
    </p:spTree>
    <p:extLst>
      <p:ext uri="{BB962C8B-B14F-4D97-AF65-F5344CB8AC3E}">
        <p14:creationId xmlns:p14="http://schemas.microsoft.com/office/powerpoint/2010/main" val="1351496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t>
            </a:r>
            <a:r>
              <a:rPr lang="el-GR" sz="1200" kern="1200" dirty="0">
                <a:solidFill>
                  <a:schemeClr val="tx1"/>
                </a:solidFill>
                <a:effectLst/>
                <a:latin typeface="+mn-lt"/>
                <a:ea typeface="+mn-ea"/>
                <a:cs typeface="+mn-cs"/>
              </a:rPr>
              <a:t>βέλτιστο μοντέλο που επιλέξαμε για την περίπτωση των βουλευτών ήταν ο αλγόριθμός </a:t>
            </a:r>
            <a:r>
              <a:rPr lang="en-US" sz="1200" kern="1200" dirty="0">
                <a:solidFill>
                  <a:schemeClr val="tx1"/>
                </a:solidFill>
                <a:effectLst/>
                <a:latin typeface="+mn-lt"/>
                <a:ea typeface="+mn-ea"/>
                <a:cs typeface="+mn-cs"/>
              </a:rPr>
              <a:t>SVM</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kernel</a:t>
            </a:r>
            <a:r>
              <a:rPr lang="el-GR"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rbf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=10) ενώ για την περίπτωση των ξενοδοχείων ο αλγόριθμος </a:t>
            </a:r>
            <a:r>
              <a:rPr lang="en-US" sz="1200" kern="1200" dirty="0">
                <a:solidFill>
                  <a:schemeClr val="tx1"/>
                </a:solidFill>
                <a:effectLst/>
                <a:latin typeface="+mn-lt"/>
                <a:ea typeface="+mn-ea"/>
                <a:cs typeface="+mn-cs"/>
              </a:rPr>
              <a:t>SVM</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kernel</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linear</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=0.1).</a:t>
            </a:r>
            <a:r>
              <a:rPr lang="en-GR" dirty="0">
                <a:effectLst/>
              </a:rPr>
              <a:t> </a:t>
            </a:r>
            <a:endParaRPr lang="el-GR" dirty="0">
              <a:effectLst/>
            </a:endParaRPr>
          </a:p>
          <a:p>
            <a:endParaRPr lang="el-GR" dirty="0">
              <a:effectLst/>
            </a:endParaRPr>
          </a:p>
          <a:p>
            <a:endParaRPr lang="el-GR" dirty="0">
              <a:effectLst/>
            </a:endParaRPr>
          </a:p>
          <a:p>
            <a:r>
              <a:rPr lang="el-GR" sz="1200" kern="1200" dirty="0">
                <a:solidFill>
                  <a:schemeClr val="tx1"/>
                </a:solidFill>
                <a:effectLst/>
                <a:latin typeface="+mn-lt"/>
                <a:ea typeface="+mn-ea"/>
                <a:cs typeface="+mn-cs"/>
              </a:rPr>
              <a:t>Τα λάθη στην περίπτωση των βουλευτών οφείλονται στο ότι ο αριθμός των ακολούθων των βουλευτών είναι πολύ μεγάλος (&gt;&gt;1000). Επίσης αρκετοί όχι-βουλευτές ακολουθούνται από βουλευτές. Παρόλο που η αρχική παραδοχή αληθεύει, οι βουλευτές ακολουθούν και άλλους τύπους κόμβων το οποίο δημιουργεί προβλήματα.</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Ωστόσο για τα ξενοδοχεία είναι φανερό ότι δεν ακολουθούνται από άλλα ξενοδοχεία, συνεπώς δεν αληθεύει η παραδοχή μας.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30</a:t>
            </a:fld>
            <a:endParaRPr lang="en-GR"/>
          </a:p>
        </p:txBody>
      </p:sp>
    </p:spTree>
    <p:extLst>
      <p:ext uri="{BB962C8B-B14F-4D97-AF65-F5344CB8AC3E}">
        <p14:creationId xmlns:p14="http://schemas.microsoft.com/office/powerpoint/2010/main" val="2953318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Οι κόμβοι μπορούν να αλληλοεπιδρούν μεταξύ τους με την βοήθεια των </a:t>
            </a:r>
            <a:r>
              <a:rPr lang="en-US" sz="1200" kern="1200" dirty="0">
                <a:solidFill>
                  <a:schemeClr val="tx1"/>
                </a:solidFill>
                <a:effectLst/>
                <a:latin typeface="+mn-lt"/>
                <a:ea typeface="+mn-ea"/>
                <a:cs typeface="+mn-cs"/>
              </a:rPr>
              <a:t>mentions</a:t>
            </a:r>
            <a:r>
              <a:rPr lang="el-GR" sz="1200" kern="1200" dirty="0">
                <a:solidFill>
                  <a:schemeClr val="tx1"/>
                </a:solidFill>
                <a:effectLst/>
                <a:latin typeface="+mn-lt"/>
                <a:ea typeface="+mn-ea"/>
                <a:cs typeface="+mn-cs"/>
              </a:rPr>
              <a:t>. Συνεπώς, από τα 100 πιο πρόσφατα </a:t>
            </a:r>
            <a:r>
              <a:rPr lang="en-US" sz="1200" kern="1200" dirty="0">
                <a:solidFill>
                  <a:schemeClr val="tx1"/>
                </a:solidFill>
                <a:effectLst/>
                <a:latin typeface="+mn-lt"/>
                <a:ea typeface="+mn-ea"/>
                <a:cs typeface="+mn-cs"/>
              </a:rPr>
              <a:t>statuses</a:t>
            </a:r>
            <a:r>
              <a:rPr lang="el-GR" sz="1200" kern="1200" dirty="0">
                <a:solidFill>
                  <a:schemeClr val="tx1"/>
                </a:solidFill>
                <a:effectLst/>
                <a:latin typeface="+mn-lt"/>
                <a:ea typeface="+mn-ea"/>
                <a:cs typeface="+mn-cs"/>
              </a:rPr>
              <a:t>, ανακτήσαμε τα </a:t>
            </a:r>
            <a:r>
              <a:rPr lang="en-US" sz="1200" kern="1200" dirty="0">
                <a:solidFill>
                  <a:schemeClr val="tx1"/>
                </a:solidFill>
                <a:effectLst/>
                <a:latin typeface="+mn-lt"/>
                <a:ea typeface="+mn-ea"/>
                <a:cs typeface="+mn-cs"/>
              </a:rPr>
              <a:t>mentions </a:t>
            </a:r>
            <a:r>
              <a:rPr lang="el-GR" sz="1200" kern="1200" dirty="0">
                <a:solidFill>
                  <a:schemeClr val="tx1"/>
                </a:solidFill>
                <a:effectLst/>
                <a:latin typeface="+mn-lt"/>
                <a:ea typeface="+mn-ea"/>
                <a:cs typeface="+mn-cs"/>
              </a:rPr>
              <a:t>και τα χαρακτηρίσαμε με την βοήθεια των μοντέλων </a:t>
            </a:r>
            <a:r>
              <a:rPr lang="en-US" sz="1200" kern="1200" dirty="0">
                <a:solidFill>
                  <a:schemeClr val="tx1"/>
                </a:solidFill>
                <a:effectLst/>
                <a:latin typeface="+mn-lt"/>
                <a:ea typeface="+mn-ea"/>
                <a:cs typeface="+mn-cs"/>
              </a:rPr>
              <a:t>ND</a:t>
            </a:r>
            <a:r>
              <a:rPr lang="el-GR" sz="1200" kern="1200" dirty="0">
                <a:solidFill>
                  <a:schemeClr val="tx1"/>
                </a:solidFill>
                <a:effectLst/>
                <a:latin typeface="+mn-lt"/>
                <a:ea typeface="+mn-ea"/>
                <a:cs typeface="+mn-cs"/>
              </a:rPr>
              <a:t>, ώστε να βρούμε τους αριθμούς των </a:t>
            </a:r>
            <a:r>
              <a:rPr lang="en-US" sz="1200" kern="1200" dirty="0">
                <a:solidFill>
                  <a:schemeClr val="tx1"/>
                </a:solidFill>
                <a:effectLst/>
                <a:latin typeface="+mn-lt"/>
                <a:ea typeface="+mn-ea"/>
                <a:cs typeface="+mn-cs"/>
              </a:rPr>
              <a:t>mentions </a:t>
            </a:r>
            <a:r>
              <a:rPr lang="el-GR" sz="1200" kern="1200" dirty="0">
                <a:solidFill>
                  <a:schemeClr val="tx1"/>
                </a:solidFill>
                <a:effectLst/>
                <a:latin typeface="+mn-lt"/>
                <a:ea typeface="+mn-ea"/>
                <a:cs typeface="+mn-cs"/>
              </a:rPr>
              <a:t>που είναι βουλευτές και ξενοδοχεία. Δεχτήκαμε και σε αυτή την περίπτωση ότι ένας κόμβος αλληλοεπιδρά με κόμβους που «μοιάζουν» με αυτόν. Τέλος, ονομάσαμε τους αριθμούς ως, </a:t>
            </a:r>
            <a:r>
              <a:rPr lang="en-US" sz="1200" kern="1200" dirty="0">
                <a:solidFill>
                  <a:schemeClr val="tx1"/>
                </a:solidFill>
                <a:effectLst/>
                <a:latin typeface="+mn-lt"/>
                <a:ea typeface="+mn-ea"/>
                <a:cs typeface="+mn-cs"/>
              </a:rPr>
              <a:t>mentions</a:t>
            </a:r>
            <a:r>
              <a:rPr lang="el-GR" sz="1200" kern="1200" dirty="0">
                <a:solidFill>
                  <a:schemeClr val="tx1"/>
                </a:solidFill>
                <a:effectLst/>
                <a:latin typeface="+mn-lt"/>
                <a:ea typeface="+mn-ea"/>
                <a:cs typeface="+mn-cs"/>
              </a:rPr>
              <a:t>-βουλευτές και </a:t>
            </a:r>
            <a:r>
              <a:rPr lang="en-US" sz="1200" kern="1200" dirty="0">
                <a:solidFill>
                  <a:schemeClr val="tx1"/>
                </a:solidFill>
                <a:effectLst/>
                <a:latin typeface="+mn-lt"/>
                <a:ea typeface="+mn-ea"/>
                <a:cs typeface="+mn-cs"/>
              </a:rPr>
              <a:t>mentions</a:t>
            </a:r>
            <a:r>
              <a:rPr lang="el-GR" sz="1200" kern="1200" dirty="0">
                <a:solidFill>
                  <a:schemeClr val="tx1"/>
                </a:solidFill>
                <a:effectLst/>
                <a:latin typeface="+mn-lt"/>
                <a:ea typeface="+mn-ea"/>
                <a:cs typeface="+mn-cs"/>
              </a:rPr>
              <a:t>-ξενοδοχεία.</a:t>
            </a:r>
            <a:endParaRPr lang="en-GR" sz="1200" kern="1200" dirty="0">
              <a:solidFill>
                <a:schemeClr val="tx1"/>
              </a:solidFill>
              <a:effectLst/>
              <a:latin typeface="+mn-lt"/>
              <a:ea typeface="+mn-ea"/>
              <a:cs typeface="+mn-cs"/>
            </a:endParaRPr>
          </a:p>
          <a:p>
            <a:endParaRPr lang="el-GR" dirty="0"/>
          </a:p>
          <a:p>
            <a:r>
              <a:rPr lang="en-US" sz="1200" kern="1200" dirty="0">
                <a:solidFill>
                  <a:schemeClr val="tx1"/>
                </a:solidFill>
                <a:effectLst/>
                <a:latin typeface="+mn-lt"/>
                <a:ea typeface="+mn-ea"/>
                <a:cs typeface="+mn-cs"/>
              </a:rPr>
              <a:t>To </a:t>
            </a:r>
            <a:r>
              <a:rPr lang="el-GR" sz="1200" kern="1200" dirty="0">
                <a:solidFill>
                  <a:schemeClr val="tx1"/>
                </a:solidFill>
                <a:effectLst/>
                <a:latin typeface="+mn-lt"/>
                <a:ea typeface="+mn-ea"/>
                <a:cs typeface="+mn-cs"/>
              </a:rPr>
              <a:t>βέλτιστο μοντέλο που επιλέξαμε για την περίπτωση των βουλευτών ήταν ο αλγόριθμός </a:t>
            </a:r>
            <a:r>
              <a:rPr lang="en-US" sz="1200" kern="1200" dirty="0" err="1">
                <a:solidFill>
                  <a:schemeClr val="tx1"/>
                </a:solidFill>
                <a:effectLst/>
                <a:latin typeface="+mn-lt"/>
                <a:ea typeface="+mn-ea"/>
                <a:cs typeface="+mn-cs"/>
              </a:rPr>
              <a:t>kNN</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neighbors</a:t>
            </a:r>
            <a:r>
              <a:rPr lang="el-GR" sz="1200" kern="1200" dirty="0">
                <a:solidFill>
                  <a:schemeClr val="tx1"/>
                </a:solidFill>
                <a:effectLst/>
                <a:latin typeface="+mn-lt"/>
                <a:ea typeface="+mn-ea"/>
                <a:cs typeface="+mn-cs"/>
              </a:rPr>
              <a:t>=13, </a:t>
            </a:r>
            <a:r>
              <a:rPr lang="en-US" sz="1200" kern="1200" dirty="0">
                <a:solidFill>
                  <a:schemeClr val="tx1"/>
                </a:solidFill>
                <a:effectLst/>
                <a:latin typeface="+mn-lt"/>
                <a:ea typeface="+mn-ea"/>
                <a:cs typeface="+mn-cs"/>
              </a:rPr>
              <a:t>weights</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uniform</a:t>
            </a:r>
            <a:r>
              <a:rPr lang="el-GR" sz="1200" kern="1200" dirty="0">
                <a:solidFill>
                  <a:schemeClr val="tx1"/>
                </a:solidFill>
                <a:effectLst/>
                <a:latin typeface="+mn-lt"/>
                <a:ea typeface="+mn-ea"/>
                <a:cs typeface="+mn-cs"/>
              </a:rPr>
              <a:t>) ενώ για την περίπτωση των ξενοδοχείων ο αλγόριθμος </a:t>
            </a:r>
            <a:r>
              <a:rPr lang="en-US" sz="1200" kern="1200" dirty="0">
                <a:solidFill>
                  <a:schemeClr val="tx1"/>
                </a:solidFill>
                <a:effectLst/>
                <a:latin typeface="+mn-lt"/>
                <a:ea typeface="+mn-ea"/>
                <a:cs typeface="+mn-cs"/>
              </a:rPr>
              <a:t>SVM</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kernel</a:t>
            </a:r>
            <a:r>
              <a:rPr lang="el-GR"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rbf</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t>
            </a:r>
            <a:r>
              <a:rPr lang="el-GR" sz="1200" kern="1200" dirty="0">
                <a:solidFill>
                  <a:schemeClr val="tx1"/>
                </a:solidFill>
                <a:effectLst/>
                <a:latin typeface="+mn-lt"/>
                <a:ea typeface="+mn-ea"/>
                <a:cs typeface="+mn-cs"/>
              </a:rPr>
              <a:t>=1)</a:t>
            </a:r>
            <a:r>
              <a:rPr lang="en-GR" dirty="0">
                <a:effectLst/>
              </a:rPr>
              <a:t> </a:t>
            </a:r>
            <a:endParaRPr lang="el-GR" dirty="0">
              <a:effectLst/>
            </a:endParaRPr>
          </a:p>
          <a:p>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Τα λάθη στην περίπτωση των βουλευτών, με εξαίρεση δύο που δεν διαθέτουν </a:t>
            </a:r>
            <a:r>
              <a:rPr lang="en-US" sz="1200" kern="1200" dirty="0">
                <a:solidFill>
                  <a:schemeClr val="tx1"/>
                </a:solidFill>
                <a:effectLst/>
                <a:latin typeface="+mn-lt"/>
                <a:ea typeface="+mn-ea"/>
                <a:cs typeface="+mn-cs"/>
              </a:rPr>
              <a:t>statuses</a:t>
            </a:r>
            <a:r>
              <a:rPr lang="el-GR" sz="1200" kern="1200" dirty="0">
                <a:solidFill>
                  <a:schemeClr val="tx1"/>
                </a:solidFill>
                <a:effectLst/>
                <a:latin typeface="+mn-lt"/>
                <a:ea typeface="+mn-ea"/>
                <a:cs typeface="+mn-cs"/>
              </a:rPr>
              <a:t>, γίνονται επειδή δεν κάνουν καθόλου </a:t>
            </a:r>
            <a:r>
              <a:rPr lang="en-US" sz="1200" kern="1200" dirty="0">
                <a:solidFill>
                  <a:schemeClr val="tx1"/>
                </a:solidFill>
                <a:effectLst/>
                <a:latin typeface="+mn-lt"/>
                <a:ea typeface="+mn-ea"/>
                <a:cs typeface="+mn-cs"/>
              </a:rPr>
              <a:t>mention </a:t>
            </a:r>
            <a:r>
              <a:rPr lang="el-GR" sz="1200" kern="1200" dirty="0">
                <a:solidFill>
                  <a:schemeClr val="tx1"/>
                </a:solidFill>
                <a:effectLst/>
                <a:latin typeface="+mn-lt"/>
                <a:ea typeface="+mn-ea"/>
                <a:cs typeface="+mn-cs"/>
              </a:rPr>
              <a:t>άλλους κόμβους ή βουλευτές. Βλέπουμε ότι η παραδοχή μας δεν αληθεύει απαραίτητα. Κάποιοι βουλευτές δεν αλληλοεπιδρούν με άλλους κόμβους, ενώ τα ξενοδοχεία δεν αλληλοεπιδρούν μεταξύ τους.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31</a:t>
            </a:fld>
            <a:endParaRPr lang="en-GR"/>
          </a:p>
        </p:txBody>
      </p:sp>
    </p:spTree>
    <p:extLst>
      <p:ext uri="{BB962C8B-B14F-4D97-AF65-F5344CB8AC3E}">
        <p14:creationId xmlns:p14="http://schemas.microsoft.com/office/powerpoint/2010/main" val="21104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Όπως είδαμε, μια αδυναμία που έχουν τα μοντέλα που κάνουν χρήση μιας πηγής πληροφορίας είναι ότι, σε περίπτωση που ο κόμβος δεν διαθέτει την αντίστοιχη πηγή πληροφορίας χαρακτηρίζεται εσφαλμένα.</a:t>
            </a:r>
            <a:r>
              <a:rPr lang="en-GR" dirty="0">
                <a:effectLst/>
              </a:rPr>
              <a:t> </a:t>
            </a:r>
            <a:endParaRPr lang="el-GR" dirty="0">
              <a:effectLst/>
            </a:endParaRPr>
          </a:p>
          <a:p>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Με την βοήθεια του αντικειμένου </a:t>
            </a:r>
            <a:r>
              <a:rPr lang="en-US" sz="1200" kern="1200" dirty="0">
                <a:solidFill>
                  <a:schemeClr val="tx1"/>
                </a:solidFill>
                <a:effectLst/>
                <a:latin typeface="+mn-lt"/>
                <a:ea typeface="+mn-ea"/>
                <a:cs typeface="+mn-cs"/>
              </a:rPr>
              <a:t>Pipeline </a:t>
            </a:r>
            <a:r>
              <a:rPr lang="el-GR" sz="1200" kern="1200" dirty="0">
                <a:solidFill>
                  <a:schemeClr val="tx1"/>
                </a:solidFill>
                <a:effectLst/>
                <a:latin typeface="+mn-lt"/>
                <a:ea typeface="+mn-ea"/>
                <a:cs typeface="+mn-cs"/>
              </a:rPr>
              <a:t>του πακέτου </a:t>
            </a:r>
            <a:r>
              <a:rPr lang="en-US" sz="1200" kern="1200" dirty="0" err="1">
                <a:solidFill>
                  <a:schemeClr val="tx1"/>
                </a:solidFill>
                <a:effectLst/>
                <a:latin typeface="+mn-lt"/>
                <a:ea typeface="+mn-ea"/>
                <a:cs typeface="+mn-cs"/>
              </a:rPr>
              <a:t>sklearn</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υλοποιήσαμε την δομή του </a:t>
            </a:r>
            <a:r>
              <a:rPr lang="el-GR" sz="1200" kern="1200" dirty="0" err="1">
                <a:solidFill>
                  <a:schemeClr val="tx1"/>
                </a:solidFill>
                <a:effectLst/>
                <a:latin typeface="+mn-lt"/>
                <a:ea typeface="+mn-ea"/>
                <a:cs typeface="+mn-cs"/>
              </a:rPr>
              <a:t>διπλανόυ</a:t>
            </a:r>
            <a:r>
              <a:rPr lang="el-GR" sz="1200" kern="1200" dirty="0">
                <a:solidFill>
                  <a:schemeClr val="tx1"/>
                </a:solidFill>
                <a:effectLst/>
                <a:latin typeface="+mn-lt"/>
                <a:ea typeface="+mn-ea"/>
                <a:cs typeface="+mn-cs"/>
              </a:rPr>
              <a:t> σχήματος. Οι </a:t>
            </a:r>
            <a:r>
              <a:rPr lang="en-US" sz="1200" kern="1200" dirty="0">
                <a:solidFill>
                  <a:schemeClr val="tx1"/>
                </a:solidFill>
                <a:effectLst/>
                <a:latin typeface="+mn-lt"/>
                <a:ea typeface="+mn-ea"/>
                <a:cs typeface="+mn-cs"/>
              </a:rPr>
              <a:t>selectors </a:t>
            </a:r>
            <a:r>
              <a:rPr lang="el-GR" sz="1200" kern="1200" dirty="0">
                <a:solidFill>
                  <a:schemeClr val="tx1"/>
                </a:solidFill>
                <a:effectLst/>
                <a:latin typeface="+mn-lt"/>
                <a:ea typeface="+mn-ea"/>
                <a:cs typeface="+mn-cs"/>
              </a:rPr>
              <a:t>είναι συναρτήσεις με τις οποίες μπορούμε να χωρίσουμε τα δεδομένα σε διαφορετικές ροές. Επίσης, μας επιτρέπουν να εφαρμόσουμε την προεπεξεργασία εντός αυτών. Έτσι, η προεπεξεργασία των δεδομένων κειμένου και οι δοκιμές των διάφορων τεχνικών </a:t>
            </a:r>
            <a:r>
              <a:rPr lang="en-US" sz="1200" kern="1200" dirty="0">
                <a:solidFill>
                  <a:schemeClr val="tx1"/>
                </a:solidFill>
                <a:effectLst/>
                <a:latin typeface="+mn-lt"/>
                <a:ea typeface="+mn-ea"/>
                <a:cs typeface="+mn-cs"/>
              </a:rPr>
              <a:t>NLP </a:t>
            </a:r>
            <a:r>
              <a:rPr lang="el-GR" sz="1200" kern="1200" dirty="0">
                <a:solidFill>
                  <a:schemeClr val="tx1"/>
                </a:solidFill>
                <a:effectLst/>
                <a:latin typeface="+mn-lt"/>
                <a:ea typeface="+mn-ea"/>
                <a:cs typeface="+mn-cs"/>
              </a:rPr>
              <a:t>πραγματοποιήθηκαν στην συνάρτηση </a:t>
            </a:r>
            <a:r>
              <a:rPr lang="en-US" sz="1200" kern="1200" dirty="0">
                <a:solidFill>
                  <a:schemeClr val="tx1"/>
                </a:solidFill>
                <a:effectLst/>
                <a:latin typeface="+mn-lt"/>
                <a:ea typeface="+mn-ea"/>
                <a:cs typeface="+mn-cs"/>
              </a:rPr>
              <a:t>Text Data Selector</a:t>
            </a:r>
            <a:r>
              <a:rPr lang="el-GR" sz="1200" kern="1200" dirty="0">
                <a:solidFill>
                  <a:schemeClr val="tx1"/>
                </a:solidFill>
                <a:effectLst/>
                <a:latin typeface="+mn-lt"/>
                <a:ea typeface="+mn-ea"/>
                <a:cs typeface="+mn-cs"/>
              </a:rPr>
              <a:t>. Αφού οι λέξεις μετατράπηκαν σε διανύσματα με τον </a:t>
            </a:r>
            <a:r>
              <a:rPr lang="en-US" sz="1200" kern="1200" dirty="0">
                <a:solidFill>
                  <a:schemeClr val="tx1"/>
                </a:solidFill>
                <a:effectLst/>
                <a:latin typeface="+mn-lt"/>
                <a:ea typeface="+mn-ea"/>
                <a:cs typeface="+mn-cs"/>
              </a:rPr>
              <a:t>TF</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IDF</a:t>
            </a:r>
            <a:r>
              <a:rPr lang="el-GR" sz="1200" kern="1200" dirty="0">
                <a:solidFill>
                  <a:schemeClr val="tx1"/>
                </a:solidFill>
                <a:effectLst/>
                <a:latin typeface="+mn-lt"/>
                <a:ea typeface="+mn-ea"/>
                <a:cs typeface="+mn-cs"/>
              </a:rPr>
              <a:t>, οι αριθμοί των </a:t>
            </a:r>
            <a:r>
              <a:rPr lang="en-US" sz="1200" kern="1200" dirty="0">
                <a:solidFill>
                  <a:schemeClr val="tx1"/>
                </a:solidFill>
                <a:effectLst/>
                <a:latin typeface="+mn-lt"/>
                <a:ea typeface="+mn-ea"/>
                <a:cs typeface="+mn-cs"/>
              </a:rPr>
              <a:t>mentions </a:t>
            </a:r>
            <a:r>
              <a:rPr lang="el-GR" sz="1200" kern="1200" dirty="0">
                <a:solidFill>
                  <a:schemeClr val="tx1"/>
                </a:solidFill>
                <a:effectLst/>
                <a:latin typeface="+mn-lt"/>
                <a:ea typeface="+mn-ea"/>
                <a:cs typeface="+mn-cs"/>
              </a:rPr>
              <a:t>προστέθηκαν σε αυτά τα διανύσματα, σχηματίζοντας την τελική είσοδο στον αλγόριθμο κατηγοριοποίησης.</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32</a:t>
            </a:fld>
            <a:endParaRPr lang="en-GR"/>
          </a:p>
        </p:txBody>
      </p:sp>
    </p:spTree>
    <p:extLst>
      <p:ext uri="{BB962C8B-B14F-4D97-AF65-F5344CB8AC3E}">
        <p14:creationId xmlns:p14="http://schemas.microsoft.com/office/powerpoint/2010/main" val="3333483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Αρχίσαμε με το μοντέλο </a:t>
            </a:r>
            <a:r>
              <a:rPr lang="en-US" sz="1200" kern="1200" dirty="0">
                <a:solidFill>
                  <a:schemeClr val="tx1"/>
                </a:solidFill>
                <a:effectLst/>
                <a:latin typeface="+mn-lt"/>
                <a:ea typeface="+mn-ea"/>
                <a:cs typeface="+mn-cs"/>
              </a:rPr>
              <a:t>ND </a:t>
            </a:r>
            <a:r>
              <a:rPr lang="el-GR" sz="1200" kern="1200" dirty="0">
                <a:solidFill>
                  <a:schemeClr val="tx1"/>
                </a:solidFill>
                <a:effectLst/>
                <a:latin typeface="+mn-lt"/>
                <a:ea typeface="+mn-ea"/>
                <a:cs typeface="+mn-cs"/>
              </a:rPr>
              <a:t>και προσθέσαμε κάθε φορά μια νέα πηγή πληροφορίας ως επιπλέον χαρακτηριστικό.</a:t>
            </a:r>
            <a:r>
              <a:rPr lang="en-GR" dirty="0">
                <a:effectLst/>
              </a:rPr>
              <a:t> </a:t>
            </a: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Κατά μέσο όρο, δεν είχαμε αλλαγή στην τελική ακρίβεια των μοντέλων. Η προσθήκη μιας νέας πηγής πληροφορίας, από την μία διόρθωνε παλιά λάθη, από την άλλη όμως εισήγαγε καινούρια λάθη. Επίσης, δεν καταφέραμε να εκτιμήσουμε τους λόγους για τους οποίους γινόταν τα λάθη με την προθήκη ενός νέου χαρακτηριστικού.</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33</a:t>
            </a:fld>
            <a:endParaRPr lang="en-GR"/>
          </a:p>
        </p:txBody>
      </p:sp>
    </p:spTree>
    <p:extLst>
      <p:ext uri="{BB962C8B-B14F-4D97-AF65-F5344CB8AC3E}">
        <p14:creationId xmlns:p14="http://schemas.microsoft.com/office/powerpoint/2010/main" val="2213845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Αρχικά, χρησιμοποιήσαμε τα βέλτιστα μοντέλα για κάθε πηγή πληροφορίας που βρήκαμε στα προγενέστερα πειράματα και συνδυάσαμε τις προβλέψεις τους με την χρήση </a:t>
            </a:r>
            <a:r>
              <a:rPr lang="en-US" sz="1200" kern="1200" dirty="0">
                <a:solidFill>
                  <a:schemeClr val="tx1"/>
                </a:solidFill>
                <a:effectLst/>
                <a:latin typeface="+mn-lt"/>
                <a:ea typeface="+mn-ea"/>
                <a:cs typeface="+mn-cs"/>
              </a:rPr>
              <a:t>soft voting</a:t>
            </a:r>
            <a:r>
              <a:rPr lang="el-G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Στην συνέχεια, υπολογίζεται ο σταθμισμένος μέσος όρος αυτών των πιθανοτήτων και έτσι προκύπτει η τελική πιθανότητα.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Μεταβάλλοντας τα βάρη του σταθμισμένου μέσου όρου μπορούμε να ρυθμίσουμε πόσο να μετράει η πιθανότητα ενός συγκεκριμένου μοντέλου.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34</a:t>
            </a:fld>
            <a:endParaRPr lang="en-GR"/>
          </a:p>
        </p:txBody>
      </p:sp>
    </p:spTree>
    <p:extLst>
      <p:ext uri="{BB962C8B-B14F-4D97-AF65-F5344CB8AC3E}">
        <p14:creationId xmlns:p14="http://schemas.microsoft.com/office/powerpoint/2010/main" val="2602694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Δοκιμάσαμε τυχαίους συνδυασμούς βαρών για κάθε μεμονωμένο μοντέλο. </a:t>
            </a:r>
            <a:endParaRPr lang="en-US" sz="1200" kern="1200" dirty="0">
              <a:solidFill>
                <a:schemeClr val="tx1"/>
              </a:solidFill>
              <a:effectLst/>
              <a:latin typeface="+mn-lt"/>
              <a:ea typeface="+mn-ea"/>
              <a:cs typeface="+mn-cs"/>
            </a:endParaRPr>
          </a:p>
          <a:p>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Φαίνεται πως ο συνδυασμός των επιμέρους μοντέλων με την χρήση του </a:t>
            </a:r>
            <a:r>
              <a:rPr lang="en-US" sz="1200" kern="1200" dirty="0">
                <a:solidFill>
                  <a:schemeClr val="tx1"/>
                </a:solidFill>
                <a:effectLst/>
                <a:latin typeface="+mn-lt"/>
                <a:ea typeface="+mn-ea"/>
                <a:cs typeface="+mn-cs"/>
              </a:rPr>
              <a:t>soft voting </a:t>
            </a:r>
            <a:r>
              <a:rPr lang="el-GR" sz="1200" kern="1200" dirty="0">
                <a:solidFill>
                  <a:schemeClr val="tx1"/>
                </a:solidFill>
                <a:effectLst/>
                <a:latin typeface="+mn-lt"/>
                <a:ea typeface="+mn-ea"/>
                <a:cs typeface="+mn-cs"/>
              </a:rPr>
              <a:t>βελτιώνει τα αποτελέσματα της κατηγοριοποίησης.</a:t>
            </a:r>
            <a:endParaRPr lang="en-GR" sz="1200" kern="1200" dirty="0">
              <a:solidFill>
                <a:schemeClr val="tx1"/>
              </a:solidFill>
              <a:effectLst/>
              <a:latin typeface="+mn-lt"/>
              <a:ea typeface="+mn-ea"/>
              <a:cs typeface="+mn-cs"/>
            </a:endParaRPr>
          </a:p>
          <a:p>
            <a:endParaRPr lang="el-GR" dirty="0"/>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35</a:t>
            </a:fld>
            <a:endParaRPr lang="en-GR"/>
          </a:p>
        </p:txBody>
      </p:sp>
    </p:spTree>
    <p:extLst>
      <p:ext uri="{BB962C8B-B14F-4D97-AF65-F5344CB8AC3E}">
        <p14:creationId xmlns:p14="http://schemas.microsoft.com/office/powerpoint/2010/main" val="831321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Στο επόμενο βήμα, γνωρίζοντας ότι κάποιοι κόμβοι δεν διαθέτουν κάποιες πηγές πληροφορίας, δεν υφίσταται λόγος να κατηγοριοποιηθούν από το αντίστοιχο μοντέλο. Συνεπώς, τροποποιήσαμε το </a:t>
            </a:r>
            <a:r>
              <a:rPr lang="en-US" sz="1200" kern="1200" dirty="0">
                <a:solidFill>
                  <a:schemeClr val="tx1"/>
                </a:solidFill>
                <a:effectLst/>
                <a:latin typeface="+mn-lt"/>
                <a:ea typeface="+mn-ea"/>
                <a:cs typeface="+mn-cs"/>
              </a:rPr>
              <a:t>soft voting </a:t>
            </a:r>
            <a:r>
              <a:rPr lang="el-GR" sz="1200" kern="1200" dirty="0">
                <a:solidFill>
                  <a:schemeClr val="tx1"/>
                </a:solidFill>
                <a:effectLst/>
                <a:latin typeface="+mn-lt"/>
                <a:ea typeface="+mn-ea"/>
                <a:cs typeface="+mn-cs"/>
              </a:rPr>
              <a:t>ως εξής: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κρατάμε τις τιμές των βαρών από την προηγούμενη περίπτωση και αν ο κόμβος δεν διαθέτει κάποια πηγή πληροφορίας μηδενίζουμε το βάρος του αντίστοιχού μοντέλου. Η μοναδική εξαίρεση αποτελεί το μοντέλο </a:t>
            </a:r>
            <a:r>
              <a:rPr lang="en-US" sz="1200" kern="1200" dirty="0">
                <a:solidFill>
                  <a:schemeClr val="tx1"/>
                </a:solidFill>
                <a:effectLst/>
                <a:latin typeface="+mn-lt"/>
                <a:ea typeface="+mn-ea"/>
                <a:cs typeface="+mn-cs"/>
              </a:rPr>
              <a:t>ND</a:t>
            </a:r>
            <a:r>
              <a:rPr lang="el-GR" sz="1200" kern="1200" dirty="0">
                <a:solidFill>
                  <a:schemeClr val="tx1"/>
                </a:solidFill>
                <a:effectLst/>
                <a:latin typeface="+mn-lt"/>
                <a:ea typeface="+mn-ea"/>
                <a:cs typeface="+mn-cs"/>
              </a:rPr>
              <a:t>. Το όνομα του προφίλ μπορεί να περιέχει πολύτιμη πληροφορία</a:t>
            </a:r>
            <a:endParaRPr lang="en-GR" sz="1200" kern="1200" dirty="0">
              <a:solidFill>
                <a:schemeClr val="tx1"/>
              </a:solidFill>
              <a:effectLst/>
              <a:latin typeface="+mn-lt"/>
              <a:ea typeface="+mn-ea"/>
              <a:cs typeface="+mn-cs"/>
            </a:endParaRPr>
          </a:p>
          <a:p>
            <a:endParaRPr lang="el-GR" dirty="0"/>
          </a:p>
        </p:txBody>
      </p:sp>
      <p:sp>
        <p:nvSpPr>
          <p:cNvPr id="4" name="Slide Number Placeholder 3"/>
          <p:cNvSpPr>
            <a:spLocks noGrp="1"/>
          </p:cNvSpPr>
          <p:nvPr>
            <p:ph type="sldNum" sz="quarter" idx="5"/>
          </p:nvPr>
        </p:nvSpPr>
        <p:spPr/>
        <p:txBody>
          <a:bodyPr/>
          <a:lstStyle/>
          <a:p>
            <a:fld id="{FC24F03C-F80A-8649-8863-FC622263F87D}" type="slidenum">
              <a:rPr lang="en-GR" smtClean="0"/>
              <a:t>36</a:t>
            </a:fld>
            <a:endParaRPr lang="en-GR"/>
          </a:p>
        </p:txBody>
      </p:sp>
    </p:spTree>
    <p:extLst>
      <p:ext uri="{BB962C8B-B14F-4D97-AF65-F5344CB8AC3E}">
        <p14:creationId xmlns:p14="http://schemas.microsoft.com/office/powerpoint/2010/main" val="940161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Η λογιστική παλινδρόμηση είναι ένα γραμμικό μοντέλο ταξινόμησης που βασίζεται στην έννοια της πιθανότητας.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Τα γραμμικά μοντέλα κατηγοριοποίησης βρίσκουν γραμμικά υπερεπίπεδα διαχωρισμού που χωρίζουν τον χώρο σε υποχώρους. Κάθε υπόχωρος αντιπροσωπεύει μια κατηγορία</a:t>
            </a:r>
            <a:r>
              <a:rPr lang="en-GR" dirty="0">
                <a:effectLst/>
              </a:rPr>
              <a:t> </a:t>
            </a:r>
            <a:endParaRPr lang="el-GR" dirty="0">
              <a:effectLst/>
            </a:endParaRPr>
          </a:p>
          <a:p>
            <a:endParaRPr lang="el-GR" dirty="0">
              <a:effectLst/>
            </a:endParaRPr>
          </a:p>
          <a:p>
            <a:r>
              <a:rPr lang="el-GR" dirty="0">
                <a:effectLst/>
              </a:rPr>
              <a:t>--------------------------------------------------------------------------------</a:t>
            </a:r>
          </a:p>
          <a:p>
            <a:r>
              <a:rPr lang="el-GR" sz="1200" kern="1200" dirty="0">
                <a:solidFill>
                  <a:schemeClr val="tx1"/>
                </a:solidFill>
                <a:effectLst/>
                <a:latin typeface="+mn-lt"/>
                <a:ea typeface="+mn-ea"/>
                <a:cs typeface="+mn-cs"/>
              </a:rPr>
              <a:t>Για να δημιουργούμε λιγότερα πολύπλοκα μοντέλα, όταν έχουμε μεγάλο αριθμό χαρακτηριστικών μπορούμε να χρησιμοποιούμε τεχνικές κανονικοποίησης. Στην λογιστική παλινδρόμηση χρησιμοποιούνται δύο τεχνικές, </a:t>
            </a:r>
            <a:r>
              <a:rPr lang="en-US" sz="1200" kern="1200" dirty="0">
                <a:solidFill>
                  <a:schemeClr val="tx1"/>
                </a:solidFill>
                <a:effectLst/>
                <a:latin typeface="+mn-lt"/>
                <a:ea typeface="+mn-ea"/>
                <a:cs typeface="+mn-cs"/>
              </a:rPr>
              <a:t>L</a:t>
            </a:r>
            <a:r>
              <a:rPr lang="el-GR" sz="1200" kern="12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norm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L</a:t>
            </a:r>
            <a:r>
              <a:rPr lang="el-GR" sz="1200" kern="12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norm</a:t>
            </a:r>
            <a:r>
              <a:rPr lang="el-GR" sz="1200" kern="1200" dirty="0">
                <a:solidFill>
                  <a:schemeClr val="tx1"/>
                </a:solidFill>
                <a:effectLst/>
                <a:latin typeface="+mn-lt"/>
                <a:ea typeface="+mn-ea"/>
                <a:cs typeface="+mn-cs"/>
              </a:rPr>
              <a:t>. </a:t>
            </a:r>
            <a:endParaRPr lang="en-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Η βασική διαφορά τους είναι ο </a:t>
            </a:r>
            <a:r>
              <a:rPr lang="en-US" sz="1200" kern="1200" dirty="0">
                <a:solidFill>
                  <a:schemeClr val="tx1"/>
                </a:solidFill>
                <a:effectLst/>
                <a:latin typeface="+mn-lt"/>
                <a:ea typeface="+mn-ea"/>
                <a:cs typeface="+mn-cs"/>
              </a:rPr>
              <a:t>penalty term </a:t>
            </a:r>
            <a:r>
              <a:rPr lang="el-GR" sz="1200" kern="1200" dirty="0">
                <a:solidFill>
                  <a:schemeClr val="tx1"/>
                </a:solidFill>
                <a:effectLst/>
                <a:latin typeface="+mn-lt"/>
                <a:ea typeface="+mn-ea"/>
                <a:cs typeface="+mn-cs"/>
              </a:rPr>
              <a:t>που προσθέτουν στην συνάρτηση κόστους. Η τεχνική κανονικοποίησης </a:t>
            </a:r>
            <a:r>
              <a:rPr lang="en-US" sz="1200" kern="1200" dirty="0">
                <a:solidFill>
                  <a:schemeClr val="tx1"/>
                </a:solidFill>
                <a:effectLst/>
                <a:latin typeface="+mn-lt"/>
                <a:ea typeface="+mn-ea"/>
                <a:cs typeface="+mn-cs"/>
              </a:rPr>
              <a:t>L</a:t>
            </a:r>
            <a:r>
              <a:rPr lang="el-GR" sz="1200" kern="1200" dirty="0">
                <a:solidFill>
                  <a:schemeClr val="tx1"/>
                </a:solidFill>
                <a:effectLst/>
                <a:latin typeface="+mn-lt"/>
                <a:ea typeface="+mn-ea"/>
                <a:cs typeface="+mn-cs"/>
              </a:rPr>
              <a:t>1 προσθέτει τον όρο </a:t>
            </a:r>
            <a:r>
              <a:rPr lang="el-GR" sz="1200" i="0" kern="1200" dirty="0">
                <a:solidFill>
                  <a:schemeClr val="tx1"/>
                </a:solidFill>
                <a:effectLst/>
                <a:latin typeface="+mn-lt"/>
                <a:ea typeface="+mn-ea"/>
                <a:cs typeface="+mn-cs"/>
              </a:rPr>
              <a:t>𝐶</a:t>
            </a:r>
            <a:r>
              <a:rPr lang="en-GR" sz="1200" i="0" kern="1200" dirty="0">
                <a:solidFill>
                  <a:schemeClr val="tx1"/>
                </a:solidFill>
                <a:effectLst/>
                <a:latin typeface="+mn-lt"/>
                <a:ea typeface="+mn-ea"/>
                <a:cs typeface="+mn-cs"/>
              </a:rPr>
              <a:t>‖</a:t>
            </a:r>
            <a:r>
              <a:rPr lang="el-GR" sz="1200" i="0" kern="1200" dirty="0">
                <a:solidFill>
                  <a:schemeClr val="tx1"/>
                </a:solidFill>
                <a:effectLst/>
                <a:latin typeface="+mn-lt"/>
                <a:ea typeface="+mn-ea"/>
                <a:cs typeface="+mn-cs"/>
              </a:rPr>
              <a:t>𝑤‖</a:t>
            </a:r>
            <a:r>
              <a:rPr lang="el-GR" sz="1200" kern="1200" dirty="0">
                <a:solidFill>
                  <a:schemeClr val="tx1"/>
                </a:solidFill>
                <a:effectLst/>
                <a:latin typeface="+mn-lt"/>
                <a:ea typeface="+mn-ea"/>
                <a:cs typeface="+mn-cs"/>
              </a:rPr>
              <a:t> ενώ η τεχνική </a:t>
            </a:r>
            <a:r>
              <a:rPr lang="en-US" sz="1200" kern="1200" dirty="0">
                <a:solidFill>
                  <a:schemeClr val="tx1"/>
                </a:solidFill>
                <a:effectLst/>
                <a:latin typeface="+mn-lt"/>
                <a:ea typeface="+mn-ea"/>
                <a:cs typeface="+mn-cs"/>
              </a:rPr>
              <a:t>L</a:t>
            </a:r>
            <a:r>
              <a:rPr lang="el-GR" sz="1200" kern="1200" dirty="0">
                <a:solidFill>
                  <a:schemeClr val="tx1"/>
                </a:solidFill>
                <a:effectLst/>
                <a:latin typeface="+mn-lt"/>
                <a:ea typeface="+mn-ea"/>
                <a:cs typeface="+mn-cs"/>
              </a:rPr>
              <a:t>2 προσθέτει  τον όρο </a:t>
            </a:r>
            <a:r>
              <a:rPr lang="el-GR" sz="1200" i="0" kern="1200" dirty="0">
                <a:solidFill>
                  <a:schemeClr val="tx1"/>
                </a:solidFill>
                <a:effectLst/>
                <a:latin typeface="+mn-lt"/>
                <a:ea typeface="+mn-ea"/>
                <a:cs typeface="+mn-cs"/>
              </a:rPr>
              <a:t>𝐶𝑤</a:t>
            </a:r>
            <a:r>
              <a:rPr lang="en-GR" sz="1200" i="0" kern="1200" dirty="0">
                <a:solidFill>
                  <a:schemeClr val="tx1"/>
                </a:solidFill>
                <a:effectLst/>
                <a:latin typeface="+mn-lt"/>
                <a:ea typeface="+mn-ea"/>
                <a:cs typeface="+mn-cs"/>
              </a:rPr>
              <a:t>^</a:t>
            </a:r>
            <a:r>
              <a:rPr lang="el-GR" sz="1200" i="0" kern="1200" dirty="0">
                <a:solidFill>
                  <a:schemeClr val="tx1"/>
                </a:solidFill>
                <a:effectLst/>
                <a:latin typeface="+mn-lt"/>
                <a:ea typeface="+mn-ea"/>
                <a:cs typeface="+mn-cs"/>
              </a:rPr>
              <a:t>𝑇 𝑤</a:t>
            </a:r>
            <a:r>
              <a:rPr lang="el-GR" sz="1200" kern="1200" dirty="0">
                <a:solidFill>
                  <a:schemeClr val="tx1"/>
                </a:solidFill>
                <a:effectLst/>
                <a:latin typeface="+mn-lt"/>
                <a:ea typeface="+mn-ea"/>
                <a:cs typeface="+mn-cs"/>
              </a:rPr>
              <a:t>. Η σταθερά </a:t>
            </a:r>
            <a:r>
              <a:rPr lang="en-US" sz="1200" kern="1200" dirty="0">
                <a:solidFill>
                  <a:schemeClr val="tx1"/>
                </a:solidFill>
                <a:effectLst/>
                <a:latin typeface="+mn-lt"/>
                <a:ea typeface="+mn-ea"/>
                <a:cs typeface="+mn-cs"/>
              </a:rPr>
              <a:t>C </a:t>
            </a:r>
            <a:r>
              <a:rPr lang="el-GR" sz="1200" kern="1200" dirty="0">
                <a:solidFill>
                  <a:schemeClr val="tx1"/>
                </a:solidFill>
                <a:effectLst/>
                <a:latin typeface="+mn-lt"/>
                <a:ea typeface="+mn-ea"/>
                <a:cs typeface="+mn-cs"/>
              </a:rPr>
              <a:t>είναι μια </a:t>
            </a:r>
            <a:r>
              <a:rPr lang="el-GR" sz="1200" kern="1200" dirty="0" err="1">
                <a:solidFill>
                  <a:schemeClr val="tx1"/>
                </a:solidFill>
                <a:effectLst/>
                <a:latin typeface="+mn-lt"/>
                <a:ea typeface="+mn-ea"/>
                <a:cs typeface="+mn-cs"/>
              </a:rPr>
              <a:t>υπερπαράμετρο</a:t>
            </a:r>
            <a:r>
              <a:rPr lang="el-GR" sz="1200" kern="1200" dirty="0">
                <a:solidFill>
                  <a:schemeClr val="tx1"/>
                </a:solidFill>
                <a:effectLst/>
                <a:latin typeface="+mn-lt"/>
                <a:ea typeface="+mn-ea"/>
                <a:cs typeface="+mn-cs"/>
              </a:rPr>
              <a:t> η οποία καθορίζει την ισχύ της κανονικοποίησης.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8</a:t>
            </a:fld>
            <a:endParaRPr lang="en-GR"/>
          </a:p>
        </p:txBody>
      </p:sp>
    </p:spTree>
    <p:extLst>
      <p:ext uri="{BB962C8B-B14F-4D97-AF65-F5344CB8AC3E}">
        <p14:creationId xmlns:p14="http://schemas.microsoft.com/office/powerpoint/2010/main" val="2041705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Στην περίπτωση των βουλευτών, παρατηρήσαμε ότι ένας κόμβος που είχε χαρακτηριστεί λανθασμένα, χαρακτηριστικέ σωστά, ενώ στην περίπτωση των ξενοδοχείων δεν είχαμε κάποια διαφορά. Φαίνεται πως, μεταβάλλοντας τα βάρη ανάλογα με την φύση του κόμβου, μπορούμε να πετύχουμε καλύτερα αποτελέσματα. </a:t>
            </a:r>
            <a:endParaRPr lang="en-GR" sz="1200" kern="1200" dirty="0">
              <a:solidFill>
                <a:schemeClr val="tx1"/>
              </a:solidFill>
              <a:effectLst/>
              <a:latin typeface="+mn-lt"/>
              <a:ea typeface="+mn-ea"/>
              <a:cs typeface="+mn-cs"/>
            </a:endParaRP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Το γενικό συμπέρασμα που προκύπτει είναι ότι, ο χαρακτηρισμός του κόμβου χρησιμοποιώντας μοντέλα για κάθε πηγή πληροφορίας ξεχωριστά και συνδυάζοντας τις πιθανότητες εξόδου τους με </a:t>
            </a:r>
            <a:r>
              <a:rPr lang="en-US" sz="1200" kern="1200" dirty="0">
                <a:solidFill>
                  <a:schemeClr val="tx1"/>
                </a:solidFill>
                <a:effectLst/>
                <a:latin typeface="+mn-lt"/>
                <a:ea typeface="+mn-ea"/>
                <a:cs typeface="+mn-cs"/>
              </a:rPr>
              <a:t>soft voting</a:t>
            </a:r>
            <a:r>
              <a:rPr lang="el-GR" sz="1200" kern="1200" dirty="0">
                <a:solidFill>
                  <a:schemeClr val="tx1"/>
                </a:solidFill>
                <a:effectLst/>
                <a:latin typeface="+mn-lt"/>
                <a:ea typeface="+mn-ea"/>
                <a:cs typeface="+mn-cs"/>
              </a:rPr>
              <a:t>, φαίνεται να είναι πιο αποδοτικός.</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37</a:t>
            </a:fld>
            <a:endParaRPr lang="en-GR"/>
          </a:p>
        </p:txBody>
      </p:sp>
    </p:spTree>
    <p:extLst>
      <p:ext uri="{BB962C8B-B14F-4D97-AF65-F5344CB8AC3E}">
        <p14:creationId xmlns:p14="http://schemas.microsoft.com/office/powerpoint/2010/main" val="1543944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Ορίσαμε το </a:t>
            </a:r>
            <a:r>
              <a:rPr lang="en-GR" sz="1200" kern="1200" dirty="0">
                <a:solidFill>
                  <a:schemeClr val="tx1"/>
                </a:solidFill>
                <a:effectLst/>
                <a:latin typeface="+mn-lt"/>
                <a:ea typeface="+mn-ea"/>
                <a:cs typeface="+mn-cs"/>
              </a:rPr>
              <a:t>graph embedding </a:t>
            </a:r>
            <a:r>
              <a:rPr lang="el-GR" sz="1200" kern="1200" dirty="0">
                <a:solidFill>
                  <a:schemeClr val="tx1"/>
                </a:solidFill>
                <a:effectLst/>
                <a:latin typeface="+mn-lt"/>
                <a:ea typeface="+mn-ea"/>
                <a:cs typeface="+mn-cs"/>
              </a:rPr>
              <a:t>μας ως ένα διάνυσμα δέκα διαστάσεων, το οποίο αποτελείται από τις αποστάσεις (</a:t>
            </a:r>
            <a:r>
              <a:rPr lang="en-GR" sz="1200" kern="1200" dirty="0">
                <a:solidFill>
                  <a:schemeClr val="tx1"/>
                </a:solidFill>
                <a:effectLst/>
                <a:latin typeface="+mn-lt"/>
                <a:ea typeface="+mn-ea"/>
                <a:cs typeface="+mn-cs"/>
              </a:rPr>
              <a:t>Degree of Separations</a:t>
            </a:r>
            <a:r>
              <a:rPr lang="el-GR" sz="1200" kern="1200" dirty="0">
                <a:solidFill>
                  <a:schemeClr val="tx1"/>
                </a:solidFill>
                <a:effectLst/>
                <a:latin typeface="+mn-lt"/>
                <a:ea typeface="+mn-ea"/>
                <a:cs typeface="+mn-cs"/>
              </a:rPr>
              <a:t>) ενός κόμβου από τα κόμματα και τους αρχηγούς των κομμάτων. </a:t>
            </a:r>
          </a:p>
          <a:p>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 υπολογισμός των αποστάσεων έγινε με την </a:t>
            </a:r>
            <a:r>
              <a:rPr lang="el-GR" sz="1200" kern="1200" dirty="0" err="1">
                <a:solidFill>
                  <a:schemeClr val="tx1"/>
                </a:solidFill>
                <a:effectLst/>
                <a:latin typeface="+mn-lt"/>
                <a:ea typeface="+mn-ea"/>
                <a:cs typeface="+mn-cs"/>
              </a:rPr>
              <a:t>πιθανοκρατική</a:t>
            </a:r>
            <a:r>
              <a:rPr lang="el-GR" sz="1200" kern="1200" dirty="0">
                <a:solidFill>
                  <a:schemeClr val="tx1"/>
                </a:solidFill>
                <a:effectLst/>
                <a:latin typeface="+mn-lt"/>
                <a:ea typeface="+mn-ea"/>
                <a:cs typeface="+mn-cs"/>
              </a:rPr>
              <a:t> έκδοση του αλγορίθμου </a:t>
            </a:r>
            <a:r>
              <a:rPr lang="en-GR" sz="1200" kern="1200" dirty="0">
                <a:solidFill>
                  <a:schemeClr val="tx1"/>
                </a:solidFill>
                <a:effectLst/>
                <a:latin typeface="+mn-lt"/>
                <a:ea typeface="+mn-ea"/>
                <a:cs typeface="+mn-cs"/>
              </a:rPr>
              <a:t>Degree of Separation in Social Networks</a:t>
            </a:r>
            <a:r>
              <a:rPr lang="el-GR" sz="1200" kern="1200" dirty="0">
                <a:solidFill>
                  <a:schemeClr val="tx1"/>
                </a:solidFill>
                <a:effectLst/>
                <a:latin typeface="+mn-lt"/>
                <a:ea typeface="+mn-ea"/>
                <a:cs typeface="+mn-cs"/>
              </a:rPr>
              <a:t>, διότι σύμφωνα με το αντίστοιχο </a:t>
            </a:r>
            <a:r>
              <a:rPr lang="en-GR" sz="1200" kern="1200" dirty="0">
                <a:solidFill>
                  <a:schemeClr val="tx1"/>
                </a:solidFill>
                <a:effectLst/>
                <a:latin typeface="+mn-lt"/>
                <a:ea typeface="+mn-ea"/>
                <a:cs typeface="+mn-cs"/>
              </a:rPr>
              <a:t>paper</a:t>
            </a:r>
            <a:r>
              <a:rPr lang="el-GR" sz="1200" kern="1200" dirty="0">
                <a:solidFill>
                  <a:schemeClr val="tx1"/>
                </a:solidFill>
                <a:effectLst/>
                <a:latin typeface="+mn-lt"/>
                <a:ea typeface="+mn-ea"/>
                <a:cs typeface="+mn-cs"/>
              </a:rPr>
              <a:t> [35][36], αυτή η έκδοση απαιτεί τις λιγότερες κλίσεις στα </a:t>
            </a:r>
            <a:r>
              <a:rPr lang="en-GR" sz="1200" kern="1200" dirty="0">
                <a:solidFill>
                  <a:schemeClr val="tx1"/>
                </a:solidFill>
                <a:effectLst/>
                <a:latin typeface="+mn-lt"/>
                <a:ea typeface="+mn-ea"/>
                <a:cs typeface="+mn-cs"/>
              </a:rPr>
              <a:t>TwitterAPI</a:t>
            </a:r>
            <a:r>
              <a:rPr lang="el-GR" sz="1200" kern="1200" dirty="0">
                <a:solidFill>
                  <a:schemeClr val="tx1"/>
                </a:solidFill>
                <a:effectLst/>
                <a:latin typeface="+mn-lt"/>
                <a:ea typeface="+mn-ea"/>
                <a:cs typeface="+mn-cs"/>
              </a:rPr>
              <a:t>, που το καθιστά γρηγορότερο και πιο πρακτικό.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Επίσης τροποποιήσαμε τον αλγόριθμο ώστε σε περίπτωση που κάποιος κόμβος δεν έχει φίλους ή είναι προστατευόμενος να επιστρέφει απόσταση -2. Τέλος σε περίπτωση σφαλμάτων που προέρχονται από τον αλγόριθμο, θέσαμε την απόσταση να ισούται με -1.</a:t>
            </a: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39</a:t>
            </a:fld>
            <a:endParaRPr lang="en-GR"/>
          </a:p>
        </p:txBody>
      </p:sp>
    </p:spTree>
    <p:extLst>
      <p:ext uri="{BB962C8B-B14F-4D97-AF65-F5344CB8AC3E}">
        <p14:creationId xmlns:p14="http://schemas.microsoft.com/office/powerpoint/2010/main" val="3278127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a:t>
            </a:r>
          </a:p>
        </p:txBody>
      </p:sp>
      <p:sp>
        <p:nvSpPr>
          <p:cNvPr id="4" name="Slide Number Placeholder 3"/>
          <p:cNvSpPr>
            <a:spLocks noGrp="1"/>
          </p:cNvSpPr>
          <p:nvPr>
            <p:ph type="sldNum" sz="quarter" idx="5"/>
          </p:nvPr>
        </p:nvSpPr>
        <p:spPr/>
        <p:txBody>
          <a:bodyPr/>
          <a:lstStyle/>
          <a:p>
            <a:fld id="{FC24F03C-F80A-8649-8863-FC622263F87D}" type="slidenum">
              <a:rPr lang="en-GR" smtClean="0"/>
              <a:t>40</a:t>
            </a:fld>
            <a:endParaRPr lang="en-GR"/>
          </a:p>
        </p:txBody>
      </p:sp>
    </p:spTree>
    <p:extLst>
      <p:ext uri="{BB962C8B-B14F-4D97-AF65-F5344CB8AC3E}">
        <p14:creationId xmlns:p14="http://schemas.microsoft.com/office/powerpoint/2010/main" val="2007329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Συγκρίνοντας με την περίπτωση των αρνητικών αποστάσεων, παρατηρούμε ότι βελτιώθηκαν όλες οι μετρικές. Σε σύγκριση με την προηγούμενη περίπτωση, φαίνεται ότι έχουμε καλύτερο </a:t>
            </a:r>
            <a:r>
              <a:rPr lang="en-GR" sz="1200" kern="1200" dirty="0">
                <a:solidFill>
                  <a:schemeClr val="tx1"/>
                </a:solidFill>
                <a:effectLst/>
                <a:latin typeface="+mn-lt"/>
                <a:ea typeface="+mn-ea"/>
                <a:cs typeface="+mn-cs"/>
              </a:rPr>
              <a:t>recall </a:t>
            </a:r>
            <a:r>
              <a:rPr lang="el-GR" sz="1200" kern="1200" dirty="0">
                <a:solidFill>
                  <a:schemeClr val="tx1"/>
                </a:solidFill>
                <a:effectLst/>
                <a:latin typeface="+mn-lt"/>
                <a:ea typeface="+mn-ea"/>
                <a:cs typeface="+mn-cs"/>
              </a:rPr>
              <a:t>για τους βουλευτές.</a:t>
            </a:r>
            <a:r>
              <a:rPr lang="en-GR" dirty="0">
                <a:effectLst/>
              </a:rPr>
              <a:t> </a:t>
            </a:r>
            <a:endParaRPr lang="el-GR" dirty="0">
              <a:effectLst/>
            </a:endParaRPr>
          </a:p>
          <a:p>
            <a:endParaRPr lang="el-G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Συγκρίνοντας με την προηγούμενη περίπτωση, η συνολική ακρίβεια του μοντέλου και το </a:t>
            </a:r>
            <a:r>
              <a:rPr lang="en-GR" sz="1200" kern="1200" dirty="0">
                <a:solidFill>
                  <a:schemeClr val="tx1"/>
                </a:solidFill>
                <a:effectLst/>
                <a:latin typeface="+mn-lt"/>
                <a:ea typeface="+mn-ea"/>
                <a:cs typeface="+mn-cs"/>
              </a:rPr>
              <a:t>recall </a:t>
            </a:r>
            <a:r>
              <a:rPr lang="el-GR" sz="1200" kern="1200" dirty="0">
                <a:solidFill>
                  <a:schemeClr val="tx1"/>
                </a:solidFill>
                <a:effectLst/>
                <a:latin typeface="+mn-lt"/>
                <a:ea typeface="+mn-ea"/>
                <a:cs typeface="+mn-cs"/>
              </a:rPr>
              <a:t>της κλάση όχι-βουλευτές βελτιώνονται.</a:t>
            </a:r>
            <a:endParaRPr lang="en-GR" sz="1200" kern="1200" dirty="0">
              <a:solidFill>
                <a:schemeClr val="tx1"/>
              </a:solidFill>
              <a:effectLst/>
              <a:latin typeface="+mn-lt"/>
              <a:ea typeface="+mn-ea"/>
              <a:cs typeface="+mn-cs"/>
            </a:endParaRPr>
          </a:p>
          <a:p>
            <a:endParaRPr lang="en-GR" dirty="0"/>
          </a:p>
          <a:p>
            <a:r>
              <a:rPr lang="el-GR" dirty="0"/>
              <a:t>Συγκρίνοντας με την περίπτωση που χαρακτηρίσαμε τους φίλους των βουλευτών, έχουμε καλύτερες </a:t>
            </a:r>
            <a:r>
              <a:rPr lang="el-GR" dirty="0" err="1"/>
              <a:t>ακριβίες</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41</a:t>
            </a:fld>
            <a:endParaRPr lang="en-GR"/>
          </a:p>
        </p:txBody>
      </p:sp>
    </p:spTree>
    <p:extLst>
      <p:ext uri="{BB962C8B-B14F-4D97-AF65-F5344CB8AC3E}">
        <p14:creationId xmlns:p14="http://schemas.microsoft.com/office/powerpoint/2010/main" val="119549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Dataset </a:t>
            </a:r>
            <a:r>
              <a:rPr lang="el-GR" sz="1200" kern="1200" dirty="0">
                <a:solidFill>
                  <a:schemeClr val="tx1"/>
                </a:solidFill>
                <a:effectLst/>
                <a:latin typeface="+mn-lt"/>
                <a:ea typeface="+mn-ea"/>
                <a:cs typeface="+mn-cs"/>
              </a:rPr>
              <a:t>Έλληνες Βουλευτές - Αναζήτηση ή </a:t>
            </a:r>
            <a:r>
              <a:rPr lang="en-US" sz="1200" kern="1200" dirty="0">
                <a:solidFill>
                  <a:schemeClr val="tx1"/>
                </a:solidFill>
                <a:effectLst/>
                <a:latin typeface="+mn-lt"/>
                <a:ea typeface="+mn-ea"/>
                <a:cs typeface="+mn-cs"/>
              </a:rPr>
              <a:t>DS</a:t>
            </a:r>
            <a:r>
              <a:rPr lang="el-GR" sz="1200" kern="1200" dirty="0">
                <a:solidFill>
                  <a:schemeClr val="tx1"/>
                </a:solidFill>
                <a:effectLst/>
                <a:latin typeface="+mn-lt"/>
                <a:ea typeface="+mn-ea"/>
                <a:cs typeface="+mn-cs"/>
              </a:rPr>
              <a:t>1 αποτελείται από τους 300 βουλευτές του ελληνικού κοινοβουλίου του 2019 και έχει συλλεχθεί από την ομάδα του </a:t>
            </a:r>
            <a:r>
              <a:rPr lang="en-US" sz="1200" kern="1200" dirty="0">
                <a:solidFill>
                  <a:schemeClr val="tx1"/>
                </a:solidFill>
                <a:effectLst/>
                <a:latin typeface="+mn-lt"/>
                <a:ea typeface="+mn-ea"/>
                <a:cs typeface="+mn-cs"/>
              </a:rPr>
              <a:t>Euclid</a:t>
            </a:r>
            <a:r>
              <a:rPr lang="el-G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Βρέθηκαν οι λογαριασμοί </a:t>
            </a:r>
            <a:r>
              <a:rPr lang="en-US" sz="1200" kern="1200" dirty="0">
                <a:solidFill>
                  <a:schemeClr val="tx1"/>
                </a:solidFill>
                <a:effectLst/>
                <a:latin typeface="+mn-lt"/>
                <a:ea typeface="+mn-ea"/>
                <a:cs typeface="+mn-cs"/>
              </a:rPr>
              <a:t>Twitter </a:t>
            </a:r>
            <a:r>
              <a:rPr lang="el-GR" sz="1200" kern="1200" dirty="0">
                <a:solidFill>
                  <a:schemeClr val="tx1"/>
                </a:solidFill>
                <a:effectLst/>
                <a:latin typeface="+mn-lt"/>
                <a:ea typeface="+mn-ea"/>
                <a:cs typeface="+mn-cs"/>
              </a:rPr>
              <a:t>για 238 βουλευτές, ενώ για του υπόλοιπους 62 δεν βρέθηκε κάποιος λογαριασμός. Θεωρήσαμε ότι 62 βουλευτές δεν έχουν λογαριασμό στη </a:t>
            </a:r>
            <a:r>
              <a:rPr lang="en-US" sz="1200" kern="1200" dirty="0">
                <a:solidFill>
                  <a:schemeClr val="tx1"/>
                </a:solidFill>
                <a:effectLst/>
                <a:latin typeface="+mn-lt"/>
                <a:ea typeface="+mn-ea"/>
                <a:cs typeface="+mn-cs"/>
              </a:rPr>
              <a:t>Twitter.</a:t>
            </a:r>
            <a:endParaRPr lang="en-GR" sz="1200" kern="1200" dirty="0">
              <a:solidFill>
                <a:schemeClr val="tx1"/>
              </a:solidFill>
              <a:effectLst/>
              <a:latin typeface="+mn-lt"/>
              <a:ea typeface="+mn-ea"/>
              <a:cs typeface="+mn-cs"/>
            </a:endParaRPr>
          </a:p>
          <a:p>
            <a:endParaRPr lang="el-GR" dirty="0"/>
          </a:p>
          <a:p>
            <a:r>
              <a:rPr lang="el-GR" sz="1200" kern="1200" dirty="0">
                <a:solidFill>
                  <a:schemeClr val="tx1"/>
                </a:solidFill>
                <a:effectLst/>
                <a:latin typeface="+mn-lt"/>
                <a:ea typeface="+mn-ea"/>
                <a:cs typeface="+mn-cs"/>
              </a:rPr>
              <a:t>Συγκρίνοντας τα ονόματα προφίλ με τα πραγματικά ονόματα των βουλευτών προέκυψαν τα στατιστικά που παρουσιάζονται στο σχήμα 3.3. 108 βουλευτές προτιμούσαν να χρησιμοποιούν λατινικούς χαρακτήρες στο όνομα προφίλ τους, π.χ. Γιάννης -&gt;.</a:t>
            </a:r>
            <a:r>
              <a:rPr lang="en-US" sz="1200" kern="1200" dirty="0">
                <a:solidFill>
                  <a:schemeClr val="tx1"/>
                </a:solidFill>
                <a:effectLst/>
                <a:latin typeface="+mn-lt"/>
                <a:ea typeface="+mn-ea"/>
                <a:cs typeface="+mn-cs"/>
              </a:rPr>
              <a:t>Giannis</a:t>
            </a:r>
            <a:r>
              <a:rPr lang="el-GR" sz="1200" kern="1200" dirty="0">
                <a:solidFill>
                  <a:schemeClr val="tx1"/>
                </a:solidFill>
                <a:effectLst/>
                <a:latin typeface="+mn-lt"/>
                <a:ea typeface="+mn-ea"/>
                <a:cs typeface="+mn-cs"/>
              </a:rPr>
              <a:t>. Επίσης, 102 βουλευτές χρησιμοποιούσαν διαφορετικό όνομα προφίλ σε σύγκριση με αυτό που αναγράφεται στην ταυτότητα τους π.χ. Ιωάννης -&gt; Γιάννης ή Γεώργιος -&gt; </a:t>
            </a:r>
            <a:r>
              <a:rPr lang="en-US" sz="1200" kern="1200" dirty="0">
                <a:solidFill>
                  <a:schemeClr val="tx1"/>
                </a:solidFill>
                <a:effectLst/>
                <a:latin typeface="+mn-lt"/>
                <a:ea typeface="+mn-ea"/>
                <a:cs typeface="+mn-cs"/>
              </a:rPr>
              <a:t>George</a:t>
            </a:r>
            <a:r>
              <a:rPr lang="el-GR" sz="1200" kern="1200" dirty="0">
                <a:solidFill>
                  <a:schemeClr val="tx1"/>
                </a:solidFill>
                <a:effectLst/>
                <a:latin typeface="+mn-lt"/>
                <a:ea typeface="+mn-ea"/>
                <a:cs typeface="+mn-cs"/>
              </a:rPr>
              <a:t>. Ωστόσο, όλοι χρησιμοποιούσαν το επώνυμο ταυτότητας τους</a:t>
            </a:r>
            <a:r>
              <a:rPr lang="en-GR" dirty="0">
                <a:effectLst/>
              </a:rPr>
              <a:t>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43</a:t>
            </a:fld>
            <a:endParaRPr lang="en-GR"/>
          </a:p>
        </p:txBody>
      </p:sp>
    </p:spTree>
    <p:extLst>
      <p:ext uri="{BB962C8B-B14F-4D97-AF65-F5344CB8AC3E}">
        <p14:creationId xmlns:p14="http://schemas.microsoft.com/office/powerpoint/2010/main" val="2558588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dataset </a:t>
            </a:r>
            <a:r>
              <a:rPr lang="el-GR" sz="1200" kern="1200" dirty="0">
                <a:solidFill>
                  <a:schemeClr val="tx1"/>
                </a:solidFill>
                <a:effectLst/>
                <a:latin typeface="+mn-lt"/>
                <a:ea typeface="+mn-ea"/>
                <a:cs typeface="+mn-cs"/>
              </a:rPr>
              <a:t>αποτελείται από 100 ελληνικά ξενοδοχεία από τα οποία 32 έχουν λογαριασμό </a:t>
            </a:r>
            <a:r>
              <a:rPr lang="en-US" sz="1200" kern="1200" dirty="0">
                <a:solidFill>
                  <a:schemeClr val="tx1"/>
                </a:solidFill>
                <a:effectLst/>
                <a:latin typeface="+mn-lt"/>
                <a:ea typeface="+mn-ea"/>
                <a:cs typeface="+mn-cs"/>
              </a:rPr>
              <a:t>Twitter </a:t>
            </a:r>
            <a:r>
              <a:rPr lang="el-GR" sz="1200" kern="1200" dirty="0">
                <a:solidFill>
                  <a:schemeClr val="tx1"/>
                </a:solidFill>
                <a:effectLst/>
                <a:latin typeface="+mn-lt"/>
                <a:ea typeface="+mn-ea"/>
                <a:cs typeface="+mn-cs"/>
              </a:rPr>
              <a:t>και 78 έχουν λογαριασμό </a:t>
            </a:r>
            <a:r>
              <a:rPr lang="en-US" sz="1200" kern="1200" dirty="0">
                <a:solidFill>
                  <a:schemeClr val="tx1"/>
                </a:solidFill>
                <a:effectLst/>
                <a:latin typeface="+mn-lt"/>
                <a:ea typeface="+mn-ea"/>
                <a:cs typeface="+mn-cs"/>
              </a:rPr>
              <a:t>Facebook</a:t>
            </a:r>
            <a:r>
              <a:rPr lang="el-GR" sz="1200" kern="1200" dirty="0">
                <a:solidFill>
                  <a:schemeClr val="tx1"/>
                </a:solidFill>
                <a:effectLst/>
                <a:latin typeface="+mn-lt"/>
                <a:ea typeface="+mn-ea"/>
                <a:cs typeface="+mn-cs"/>
              </a:rPr>
              <a:t>. Για κάθε ξενοδοχεία έχουμε διαθέσιμες τις εξής πληροφορίες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Αναζητώντας με την μηχανή αναζήτησης της </a:t>
            </a:r>
            <a:r>
              <a:rPr lang="en-US" sz="1200" kern="1200" dirty="0">
                <a:solidFill>
                  <a:schemeClr val="tx1"/>
                </a:solidFill>
                <a:effectLst/>
                <a:latin typeface="+mn-lt"/>
                <a:ea typeface="+mn-ea"/>
                <a:cs typeface="+mn-cs"/>
              </a:rPr>
              <a:t>Google </a:t>
            </a:r>
            <a:r>
              <a:rPr lang="el-GR" sz="1200" kern="1200" dirty="0">
                <a:solidFill>
                  <a:schemeClr val="tx1"/>
                </a:solidFill>
                <a:effectLst/>
                <a:latin typeface="+mn-lt"/>
                <a:ea typeface="+mn-ea"/>
                <a:cs typeface="+mn-cs"/>
              </a:rPr>
              <a:t>βρήκαμε μια λίστα με τα 100 καλύτερα ξενοδοχεία για κρατήσεις του 2018. Η λίστα περιλάμβανε το όνομα του ξενοδοχείου, την πόλη του ξενοδοχείου και άλλες πληροφορίες που για τον σκοπό μας δεν ήταν χρήσιμες.</a:t>
            </a:r>
          </a:p>
          <a:p>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Για την εύρεση των λογαριασμών </a:t>
            </a:r>
            <a:r>
              <a:rPr lang="en-US" sz="1200" kern="1200" dirty="0">
                <a:solidFill>
                  <a:schemeClr val="tx1"/>
                </a:solidFill>
                <a:effectLst/>
                <a:latin typeface="+mn-lt"/>
                <a:ea typeface="+mn-ea"/>
                <a:cs typeface="+mn-cs"/>
              </a:rPr>
              <a:t>Twitter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Facebook </a:t>
            </a:r>
            <a:r>
              <a:rPr lang="el-GR" sz="1200" kern="1200" dirty="0">
                <a:solidFill>
                  <a:schemeClr val="tx1"/>
                </a:solidFill>
                <a:effectLst/>
                <a:latin typeface="+mn-lt"/>
                <a:ea typeface="+mn-ea"/>
                <a:cs typeface="+mn-cs"/>
              </a:rPr>
              <a:t>των ξενοδοχείων ακολουθήσαμε την εξής διαδικασία. </a:t>
            </a:r>
          </a:p>
          <a:p>
            <a:r>
              <a:rPr lang="el-GR" sz="1200" kern="1200" dirty="0">
                <a:solidFill>
                  <a:schemeClr val="tx1"/>
                </a:solidFill>
                <a:effectLst/>
                <a:latin typeface="+mn-lt"/>
                <a:ea typeface="+mn-ea"/>
                <a:cs typeface="+mn-cs"/>
              </a:rPr>
              <a:t>Αρχικά, με την βοήθεια των ονομάτων των ξενοδοχείου, βρήκαμε τις επίσημες ιστοσελίδες τους.</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Έπειτα, αναζητήσαμε τους επιθυμητούς λογαριασμούς στις ενότητες </a:t>
            </a:r>
            <a:r>
              <a:rPr lang="en-US" sz="1200" kern="1200" dirty="0">
                <a:solidFill>
                  <a:schemeClr val="tx1"/>
                </a:solidFill>
                <a:effectLst/>
                <a:latin typeface="+mn-lt"/>
                <a:ea typeface="+mn-ea"/>
                <a:cs typeface="+mn-cs"/>
              </a:rPr>
              <a:t>follow us</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contact us</a:t>
            </a:r>
            <a:r>
              <a:rPr lang="el-G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social media </a:t>
            </a:r>
            <a:r>
              <a:rPr lang="el-GR" sz="1200" kern="1200" dirty="0">
                <a:solidFill>
                  <a:schemeClr val="tx1"/>
                </a:solidFill>
                <a:effectLst/>
                <a:latin typeface="+mn-lt"/>
                <a:ea typeface="+mn-ea"/>
                <a:cs typeface="+mn-cs"/>
              </a:rPr>
              <a:t>των ιστοσελίδων.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Τέλος, πατώντας το εικονίδιο με το λογότυπο ή το όνομα του αντίστοιχου μέσου κοινωνικού δικτύωση μεταφερθήκαμε στον λογαριασμό </a:t>
            </a:r>
            <a:r>
              <a:rPr lang="en-US" sz="1200" kern="1200" dirty="0">
                <a:solidFill>
                  <a:schemeClr val="tx1"/>
                </a:solidFill>
                <a:effectLst/>
                <a:latin typeface="+mn-lt"/>
                <a:ea typeface="+mn-ea"/>
                <a:cs typeface="+mn-cs"/>
              </a:rPr>
              <a:t>Facebook</a:t>
            </a:r>
            <a:r>
              <a:rPr lang="el-GR" sz="1200" kern="1200" dirty="0">
                <a:solidFill>
                  <a:schemeClr val="tx1"/>
                </a:solidFill>
                <a:effectLst/>
                <a:latin typeface="+mn-lt"/>
                <a:ea typeface="+mn-ea"/>
                <a:cs typeface="+mn-cs"/>
              </a:rPr>
              <a:t> ή </a:t>
            </a:r>
            <a:r>
              <a:rPr lang="en-US" sz="1200" kern="1200" dirty="0">
                <a:solidFill>
                  <a:schemeClr val="tx1"/>
                </a:solidFill>
                <a:effectLst/>
                <a:latin typeface="+mn-lt"/>
                <a:ea typeface="+mn-ea"/>
                <a:cs typeface="+mn-cs"/>
              </a:rPr>
              <a:t>Twitter </a:t>
            </a:r>
            <a:r>
              <a:rPr lang="el-GR" sz="1200" kern="1200" dirty="0">
                <a:solidFill>
                  <a:schemeClr val="tx1"/>
                </a:solidFill>
                <a:effectLst/>
                <a:latin typeface="+mn-lt"/>
                <a:ea typeface="+mn-ea"/>
                <a:cs typeface="+mn-cs"/>
              </a:rPr>
              <a:t>του ξενοδοχείου.</a:t>
            </a:r>
            <a:endParaRPr lang="en-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C24F03C-F80A-8649-8863-FC622263F87D}" type="slidenum">
              <a:rPr lang="en-GR" smtClean="0"/>
              <a:t>44</a:t>
            </a:fld>
            <a:endParaRPr lang="en-GR"/>
          </a:p>
        </p:txBody>
      </p:sp>
    </p:spTree>
    <p:extLst>
      <p:ext uri="{BB962C8B-B14F-4D97-AF65-F5344CB8AC3E}">
        <p14:creationId xmlns:p14="http://schemas.microsoft.com/office/powerpoint/2010/main" val="74460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Ένα άτομο ή μια νομική οντότητα μπορεί να έχει λογαριασμό σε κάποιο μέσο κοινωνικής δικτύωσης, μπορεί και όχι. Τα αποτελέσματα αναζήτησης μπορούν να χωριστούν στις παρακάτω περιπτώσεις.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45</a:t>
            </a:fld>
            <a:endParaRPr lang="en-GR"/>
          </a:p>
        </p:txBody>
      </p:sp>
    </p:spTree>
    <p:extLst>
      <p:ext uri="{BB962C8B-B14F-4D97-AF65-F5344CB8AC3E}">
        <p14:creationId xmlns:p14="http://schemas.microsoft.com/office/powerpoint/2010/main" val="332523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αναζήτηση των λογαριασμών </a:t>
            </a:r>
            <a:r>
              <a:rPr lang="en-US" sz="1200" kern="1200" dirty="0">
                <a:solidFill>
                  <a:schemeClr val="tx1"/>
                </a:solidFill>
                <a:effectLst/>
                <a:latin typeface="+mn-lt"/>
                <a:ea typeface="+mn-ea"/>
                <a:cs typeface="+mn-cs"/>
              </a:rPr>
              <a:t>Twitter </a:t>
            </a:r>
            <a:r>
              <a:rPr lang="el-GR" sz="1200" kern="1200" dirty="0">
                <a:solidFill>
                  <a:schemeClr val="tx1"/>
                </a:solidFill>
                <a:effectLst/>
                <a:latin typeface="+mn-lt"/>
                <a:ea typeface="+mn-ea"/>
                <a:cs typeface="+mn-cs"/>
              </a:rPr>
              <a:t>βασίστηκε στο </a:t>
            </a:r>
            <a:r>
              <a:rPr lang="en-US" sz="1200" kern="1200" dirty="0">
                <a:solidFill>
                  <a:schemeClr val="tx1"/>
                </a:solidFill>
                <a:effectLst/>
                <a:latin typeface="+mn-lt"/>
                <a:ea typeface="+mn-ea"/>
                <a:cs typeface="+mn-cs"/>
              </a:rPr>
              <a:t>GET users/search endpoint </a:t>
            </a:r>
            <a:r>
              <a:rPr lang="el-GR" sz="1200" kern="1200" dirty="0">
                <a:solidFill>
                  <a:schemeClr val="tx1"/>
                </a:solidFill>
                <a:effectLst/>
                <a:latin typeface="+mn-lt"/>
                <a:ea typeface="+mn-ea"/>
                <a:cs typeface="+mn-cs"/>
              </a:rPr>
              <a:t>του </a:t>
            </a:r>
            <a:r>
              <a:rPr lang="en-US" sz="1200" kern="1200" dirty="0" err="1">
                <a:solidFill>
                  <a:schemeClr val="tx1"/>
                </a:solidFill>
                <a:effectLst/>
                <a:latin typeface="+mn-lt"/>
                <a:ea typeface="+mn-ea"/>
                <a:cs typeface="+mn-cs"/>
              </a:rPr>
              <a:t>TwitterAPI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οποίο παρέχει μια απλή </a:t>
            </a:r>
            <a:r>
              <a:rPr lang="el-GR" sz="1200" kern="1200" dirty="0" err="1">
                <a:solidFill>
                  <a:schemeClr val="tx1"/>
                </a:solidFill>
                <a:effectLst/>
                <a:latin typeface="+mn-lt"/>
                <a:ea typeface="+mn-ea"/>
                <a:cs typeface="+mn-cs"/>
              </a:rPr>
              <a:t>διεπαφή</a:t>
            </a:r>
            <a:r>
              <a:rPr lang="el-GR" sz="1200" kern="1200" dirty="0">
                <a:solidFill>
                  <a:schemeClr val="tx1"/>
                </a:solidFill>
                <a:effectLst/>
                <a:latin typeface="+mn-lt"/>
                <a:ea typeface="+mn-ea"/>
                <a:cs typeface="+mn-cs"/>
              </a:rPr>
              <a:t> αναζήτησης βάση συνάφειας</a:t>
            </a:r>
            <a:r>
              <a:rPr lang="en-US" sz="1200" kern="1200" dirty="0">
                <a:solidFill>
                  <a:schemeClr val="tx1"/>
                </a:solidFill>
                <a:effectLst/>
                <a:latin typeface="+mn-lt"/>
                <a:ea typeface="+mn-ea"/>
                <a:cs typeface="+mn-cs"/>
              </a:rPr>
              <a:t> (relevance based). </a:t>
            </a:r>
            <a:r>
              <a:rPr lang="el-GR" sz="1200" kern="1200" dirty="0">
                <a:solidFill>
                  <a:schemeClr val="tx1"/>
                </a:solidFill>
                <a:effectLst/>
                <a:latin typeface="+mn-lt"/>
                <a:ea typeface="+mn-ea"/>
                <a:cs typeface="+mn-cs"/>
              </a:rPr>
              <a:t>Δέχεται ως είσοδο ένα ερώτημα αναζήτησης, και επιστρέφει μια λίστα από </a:t>
            </a:r>
            <a:r>
              <a:rPr lang="en-US" sz="1200" kern="1200" dirty="0">
                <a:solidFill>
                  <a:schemeClr val="tx1"/>
                </a:solidFill>
                <a:effectLst/>
                <a:latin typeface="+mn-lt"/>
                <a:ea typeface="+mn-ea"/>
                <a:cs typeface="+mn-cs"/>
              </a:rPr>
              <a:t>twitter user objects</a:t>
            </a:r>
            <a:r>
              <a:rPr lang="el-GR" sz="1200" kern="1200" dirty="0">
                <a:solidFill>
                  <a:schemeClr val="tx1"/>
                </a:solidFill>
                <a:effectLst/>
                <a:latin typeface="+mn-lt"/>
                <a:ea typeface="+mn-ea"/>
                <a:cs typeface="+mn-cs"/>
              </a:rPr>
              <a:t>, από τα οποία ανακτήθηκαν τα </a:t>
            </a:r>
            <a:r>
              <a:rPr lang="en-US" sz="1200" kern="1200" dirty="0">
                <a:solidFill>
                  <a:schemeClr val="tx1"/>
                </a:solidFill>
                <a:effectLst/>
                <a:latin typeface="+mn-lt"/>
                <a:ea typeface="+mn-ea"/>
                <a:cs typeface="+mn-cs"/>
              </a:rPr>
              <a:t>screen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names</a:t>
            </a:r>
            <a:r>
              <a:rPr lang="el-GR" sz="1200" kern="1200" dirty="0">
                <a:solidFill>
                  <a:schemeClr val="tx1"/>
                </a:solidFill>
                <a:effectLst/>
                <a:latin typeface="+mn-lt"/>
                <a:ea typeface="+mn-ea"/>
                <a:cs typeface="+mn-cs"/>
              </a:rPr>
              <a:t>.</a:t>
            </a:r>
            <a:endParaRPr lang="en-GR" sz="1200" kern="1200" dirty="0">
              <a:solidFill>
                <a:schemeClr val="tx1"/>
              </a:solidFill>
              <a:effectLst/>
              <a:latin typeface="+mn-lt"/>
              <a:ea typeface="+mn-ea"/>
              <a:cs typeface="+mn-cs"/>
            </a:endParaRPr>
          </a:p>
          <a:p>
            <a:endParaRPr lang="el-GR" dirty="0"/>
          </a:p>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Custom Search JSON API</a:t>
            </a:r>
            <a:r>
              <a:rPr lang="el-GR" sz="1200" kern="1200" dirty="0">
                <a:solidFill>
                  <a:schemeClr val="tx1"/>
                </a:solidFill>
                <a:effectLst/>
                <a:latin typeface="+mn-lt"/>
                <a:ea typeface="+mn-ea"/>
                <a:cs typeface="+mn-cs"/>
              </a:rPr>
              <a:t> που παρέχεται από την </a:t>
            </a:r>
            <a:r>
              <a:rPr lang="en-US" sz="1200" kern="1200" dirty="0">
                <a:solidFill>
                  <a:schemeClr val="tx1"/>
                </a:solidFill>
                <a:effectLst/>
                <a:latin typeface="+mn-lt"/>
                <a:ea typeface="+mn-ea"/>
                <a:cs typeface="+mn-cs"/>
              </a:rPr>
              <a:t>Google</a:t>
            </a:r>
            <a:r>
              <a:rPr lang="el-GR" sz="1200" kern="1200" dirty="0">
                <a:solidFill>
                  <a:schemeClr val="tx1"/>
                </a:solidFill>
                <a:effectLst/>
                <a:latin typeface="+mn-lt"/>
                <a:ea typeface="+mn-ea"/>
                <a:cs typeface="+mn-cs"/>
              </a:rPr>
              <a:t>, χρησιμοποιήθηκε με την εξής τρόπο:</a:t>
            </a:r>
            <a:endParaRPr lang="en-GR" sz="1200" kern="1200" dirty="0">
              <a:solidFill>
                <a:schemeClr val="tx1"/>
              </a:solidFill>
              <a:effectLst/>
              <a:latin typeface="+mn-lt"/>
              <a:ea typeface="+mn-ea"/>
              <a:cs typeface="+mn-cs"/>
            </a:endParaRPr>
          </a:p>
          <a:p>
            <a:pPr lvl="0"/>
            <a:r>
              <a:rPr lang="el-GR" sz="1200" kern="1200" dirty="0">
                <a:solidFill>
                  <a:schemeClr val="tx1"/>
                </a:solidFill>
                <a:effectLst/>
                <a:latin typeface="+mn-lt"/>
                <a:ea typeface="+mn-ea"/>
                <a:cs typeface="+mn-cs"/>
              </a:rPr>
              <a:t>Τα ερωτήματα αναζήτησης ήταν της μορφής «ερώτημα αναζήτηση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a:t>
            </a:r>
            <a:endParaRPr lang="en-GR" sz="1200" kern="1200" dirty="0">
              <a:solidFill>
                <a:schemeClr val="tx1"/>
              </a:solidFill>
              <a:effectLst/>
              <a:latin typeface="+mn-lt"/>
              <a:ea typeface="+mn-ea"/>
              <a:cs typeface="+mn-cs"/>
            </a:endParaRPr>
          </a:p>
          <a:p>
            <a:pPr lvl="0"/>
            <a:r>
              <a:rPr lang="el-GR" sz="1200" kern="1200" dirty="0">
                <a:solidFill>
                  <a:schemeClr val="tx1"/>
                </a:solidFill>
                <a:effectLst/>
                <a:latin typeface="+mn-lt"/>
                <a:ea typeface="+mn-ea"/>
                <a:cs typeface="+mn-cs"/>
              </a:rPr>
              <a:t>Με </a:t>
            </a:r>
            <a:r>
              <a:rPr lang="en-US" sz="1200" kern="1200" dirty="0">
                <a:solidFill>
                  <a:schemeClr val="tx1"/>
                </a:solidFill>
                <a:effectLst/>
                <a:latin typeface="+mn-lt"/>
                <a:ea typeface="+mn-ea"/>
                <a:cs typeface="+mn-cs"/>
              </a:rPr>
              <a:t>Regular Expressions</a:t>
            </a:r>
            <a:r>
              <a:rPr lang="el-GR" sz="1200" kern="1200" dirty="0">
                <a:solidFill>
                  <a:schemeClr val="tx1"/>
                </a:solidFill>
                <a:effectLst/>
                <a:latin typeface="+mn-lt"/>
                <a:ea typeface="+mn-ea"/>
                <a:cs typeface="+mn-cs"/>
              </a:rPr>
              <a:t>, ψάξαμε αν υπάρχει το μοτίβο «@</a:t>
            </a:r>
            <a:r>
              <a:rPr lang="en-US" sz="1200" kern="1200" dirty="0">
                <a:solidFill>
                  <a:schemeClr val="tx1"/>
                </a:solidFill>
                <a:effectLst/>
                <a:latin typeface="+mn-lt"/>
                <a:ea typeface="+mn-ea"/>
                <a:cs typeface="+mn-cs"/>
              </a:rPr>
              <a:t>screen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name</a:t>
            </a:r>
            <a:r>
              <a:rPr lang="el-GR" sz="1200" kern="1200" dirty="0">
                <a:solidFill>
                  <a:schemeClr val="tx1"/>
                </a:solidFill>
                <a:effectLst/>
                <a:latin typeface="+mn-lt"/>
                <a:ea typeface="+mn-ea"/>
                <a:cs typeface="+mn-cs"/>
              </a:rPr>
              <a:t>», στους τίτλους των αποτελεσμάτων αναζήτησης.</a:t>
            </a:r>
            <a:endParaRPr lang="en-GR" sz="1200" kern="1200" dirty="0">
              <a:solidFill>
                <a:schemeClr val="tx1"/>
              </a:solidFill>
              <a:effectLst/>
              <a:latin typeface="+mn-lt"/>
              <a:ea typeface="+mn-ea"/>
              <a:cs typeface="+mn-cs"/>
            </a:endParaRPr>
          </a:p>
          <a:p>
            <a:pPr lvl="0"/>
            <a:r>
              <a:rPr lang="el-GR" sz="1200" kern="1200" dirty="0">
                <a:solidFill>
                  <a:schemeClr val="tx1"/>
                </a:solidFill>
                <a:effectLst/>
                <a:latin typeface="+mn-lt"/>
                <a:ea typeface="+mn-ea"/>
                <a:cs typeface="+mn-cs"/>
              </a:rPr>
              <a:t>Στην περίπτωση που υπήρχε, θεωρήσαμε ότι αντιστοιχεί σε ένα πιθανό λογαριασμό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Τα </a:t>
            </a:r>
            <a:r>
              <a:rPr lang="en-US" sz="1200" kern="1200" dirty="0">
                <a:solidFill>
                  <a:schemeClr val="tx1"/>
                </a:solidFill>
                <a:effectLst/>
                <a:latin typeface="+mn-lt"/>
                <a:ea typeface="+mn-ea"/>
                <a:cs typeface="+mn-cs"/>
              </a:rPr>
              <a:t>screen</a:t>
            </a:r>
            <a:r>
              <a:rPr lang="el-GR" sz="1200" kern="1200" dirty="0">
                <a:solidFill>
                  <a:schemeClr val="tx1"/>
                </a:solidFill>
                <a:effectLst/>
                <a:latin typeface="+mn-lt"/>
                <a:ea typeface="+mn-ea"/>
                <a:cs typeface="+mn-cs"/>
              </a:rPr>
              <a:t>_</a:t>
            </a:r>
            <a:r>
              <a:rPr lang="en-US" sz="1200" kern="1200" dirty="0">
                <a:solidFill>
                  <a:schemeClr val="tx1"/>
                </a:solidFill>
                <a:effectLst/>
                <a:latin typeface="+mn-lt"/>
                <a:ea typeface="+mn-ea"/>
                <a:cs typeface="+mn-cs"/>
              </a:rPr>
              <a:t>names </a:t>
            </a:r>
            <a:r>
              <a:rPr lang="el-GR" sz="1200" kern="1200" dirty="0">
                <a:solidFill>
                  <a:schemeClr val="tx1"/>
                </a:solidFill>
                <a:effectLst/>
                <a:latin typeface="+mn-lt"/>
                <a:ea typeface="+mn-ea"/>
                <a:cs typeface="+mn-cs"/>
              </a:rPr>
              <a:t>και στις δύο περιπτώσεις μετατράπηκαν με την βοήθεια των </a:t>
            </a:r>
            <a:r>
              <a:rPr lang="en-US" sz="1200" kern="1200" dirty="0" err="1">
                <a:solidFill>
                  <a:schemeClr val="tx1"/>
                </a:solidFill>
                <a:effectLst/>
                <a:latin typeface="+mn-lt"/>
                <a:ea typeface="+mn-ea"/>
                <a:cs typeface="+mn-cs"/>
              </a:rPr>
              <a:t>TwitterAPI</a:t>
            </a:r>
            <a:r>
              <a:rPr lang="el-GR" sz="1200" kern="1200" dirty="0">
                <a:solidFill>
                  <a:schemeClr val="tx1"/>
                </a:solidFill>
                <a:effectLst/>
                <a:latin typeface="+mn-lt"/>
                <a:ea typeface="+mn-ea"/>
                <a:cs typeface="+mn-cs"/>
              </a:rPr>
              <a:t> σε </a:t>
            </a:r>
            <a:r>
              <a:rPr lang="en-US" sz="1200" kern="1200" dirty="0">
                <a:solidFill>
                  <a:schemeClr val="tx1"/>
                </a:solidFill>
                <a:effectLst/>
                <a:latin typeface="+mn-lt"/>
                <a:ea typeface="+mn-ea"/>
                <a:cs typeface="+mn-cs"/>
              </a:rPr>
              <a:t>user IDs</a:t>
            </a:r>
            <a:r>
              <a:rPr lang="el-GR" sz="1200" kern="1200" dirty="0">
                <a:solidFill>
                  <a:schemeClr val="tx1"/>
                </a:solidFill>
                <a:effectLst/>
                <a:latin typeface="+mn-lt"/>
                <a:ea typeface="+mn-ea"/>
                <a:cs typeface="+mn-cs"/>
              </a:rPr>
              <a:t>, ώστε να συγκριθούν με τους λογαριασμούς των αντίστοιχων συνόλων δεδομένων.</a:t>
            </a:r>
            <a:r>
              <a:rPr lang="en-GR" dirty="0">
                <a:effectLst/>
              </a:rPr>
              <a:t>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47</a:t>
            </a:fld>
            <a:endParaRPr lang="en-GR"/>
          </a:p>
        </p:txBody>
      </p:sp>
    </p:spTree>
    <p:extLst>
      <p:ext uri="{BB962C8B-B14F-4D97-AF65-F5344CB8AC3E}">
        <p14:creationId xmlns:p14="http://schemas.microsoft.com/office/powerpoint/2010/main" val="4136215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Αρχικά, χρησιμοποιήσαμε τα ονοματεπώνυμα των βουλευτών ως ερωτήματα αναζήτησης. Η αναζήτηση με </a:t>
            </a:r>
            <a:r>
              <a:rPr lang="en-US" sz="1200" kern="1200" dirty="0" err="1">
                <a:solidFill>
                  <a:schemeClr val="tx1"/>
                </a:solidFill>
                <a:effectLst/>
                <a:latin typeface="+mn-lt"/>
                <a:ea typeface="+mn-ea"/>
                <a:cs typeface="+mn-cs"/>
              </a:rPr>
              <a:t>TwitterAPI</a:t>
            </a:r>
            <a:r>
              <a:rPr lang="el-GR" sz="1200" kern="1200" dirty="0">
                <a:solidFill>
                  <a:schemeClr val="tx1"/>
                </a:solidFill>
                <a:effectLst/>
                <a:latin typeface="+mn-lt"/>
                <a:ea typeface="+mn-ea"/>
                <a:cs typeface="+mn-cs"/>
              </a:rPr>
              <a:t>, μας έδωσε 44.96% θετική ακρίβεια και 74.19% αρνητική ακρίβεια. Οι ακρίβειες αυτές ήταν αναμενόμενες, διότι τα ονοματεπώνυμα δεν ταυτίζονται με τα ονόματα προφίλ. Η αναζήτηση με </a:t>
            </a:r>
            <a:r>
              <a:rPr lang="en-US" sz="1200" kern="1200" dirty="0">
                <a:solidFill>
                  <a:schemeClr val="tx1"/>
                </a:solidFill>
                <a:effectLst/>
                <a:latin typeface="+mn-lt"/>
                <a:ea typeface="+mn-ea"/>
                <a:cs typeface="+mn-cs"/>
              </a:rPr>
              <a:t>Custom Search JSON API</a:t>
            </a:r>
            <a:r>
              <a:rPr lang="el-GR" sz="1200" kern="1200" dirty="0">
                <a:solidFill>
                  <a:schemeClr val="tx1"/>
                </a:solidFill>
                <a:effectLst/>
                <a:latin typeface="+mn-lt"/>
                <a:ea typeface="+mn-ea"/>
                <a:cs typeface="+mn-cs"/>
              </a:rPr>
              <a:t>, έδωσε καλύτερα αποτελέσματα. Η θετική ακρίβεια ήταν 76.05% και η αρνητική ακρίβεια 61.30%.</a:t>
            </a:r>
            <a:endParaRPr lang="en-GR" sz="1200" kern="1200" dirty="0">
              <a:solidFill>
                <a:schemeClr val="tx1"/>
              </a:solidFill>
              <a:effectLst/>
              <a:latin typeface="+mn-lt"/>
              <a:ea typeface="+mn-ea"/>
              <a:cs typeface="+mn-cs"/>
            </a:endParaRP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Στη συνέχεια, χρησιμοποιήσαμε μόνο τα επώνυμα των βουλευτών ως ερωτήματα αναζήτησης. Παρόλο που στην περίπτωση των </a:t>
            </a:r>
            <a:r>
              <a:rPr lang="en-US" sz="1200" kern="1200" dirty="0" err="1">
                <a:solidFill>
                  <a:schemeClr val="tx1"/>
                </a:solidFill>
                <a:effectLst/>
                <a:latin typeface="+mn-lt"/>
                <a:ea typeface="+mn-ea"/>
                <a:cs typeface="+mn-cs"/>
              </a:rPr>
              <a:t>TwitterAPI</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είχαμε βελτίωση στην θετική ακρίβεια 66.81%, η αρνητική ακρίβεια ήταν πολύ χαμηλή 11.29%. Ο λόγος είναι ότι το σύνολο των ατόμων που έχουν το ίδιο επώνυμο είναι μεγαλύτερο από το σύνολο των ατόμων που έχουν το ίδιο επώνυμο και το ίδιο όνομα. Στην περίπτωση του </a:t>
            </a:r>
            <a:r>
              <a:rPr lang="en-US" sz="1200" kern="1200" dirty="0">
                <a:solidFill>
                  <a:schemeClr val="tx1"/>
                </a:solidFill>
                <a:effectLst/>
                <a:latin typeface="+mn-lt"/>
                <a:ea typeface="+mn-ea"/>
                <a:cs typeface="+mn-cs"/>
              </a:rPr>
              <a:t>Custom Search JSON API</a:t>
            </a:r>
            <a:r>
              <a:rPr lang="el-GR" sz="1200" kern="1200" dirty="0">
                <a:solidFill>
                  <a:schemeClr val="tx1"/>
                </a:solidFill>
                <a:effectLst/>
                <a:latin typeface="+mn-lt"/>
                <a:ea typeface="+mn-ea"/>
                <a:cs typeface="+mn-cs"/>
              </a:rPr>
              <a:t>, δεν παρατηρήθηκε διαφορά στην θετική ακρίβεια, ωστόσο μειώθηκε η αρνητική ακρίβεια 41.94%.</a:t>
            </a:r>
            <a:endParaRPr lang="en-GR" sz="1200" kern="1200" dirty="0">
              <a:solidFill>
                <a:schemeClr val="tx1"/>
              </a:solidFill>
              <a:effectLst/>
              <a:latin typeface="+mn-lt"/>
              <a:ea typeface="+mn-ea"/>
              <a:cs typeface="+mn-cs"/>
            </a:endParaRPr>
          </a:p>
          <a:p>
            <a:endParaRPr lang="el-GR" dirty="0"/>
          </a:p>
          <a:p>
            <a:r>
              <a:rPr lang="el-GR" sz="1200" kern="1200" dirty="0">
                <a:solidFill>
                  <a:schemeClr val="tx1"/>
                </a:solidFill>
                <a:effectLst/>
                <a:latin typeface="+mn-lt"/>
                <a:ea typeface="+mn-ea"/>
                <a:cs typeface="+mn-cs"/>
              </a:rPr>
              <a:t>Τέλος, μετατρέψαμε τα επώνυμα των βουλευτών από ελληνικούς χαρακτήρες σε λατινικούς χαρακτήρες σύμφωνα με το πρότυπο </a:t>
            </a:r>
            <a:r>
              <a:rPr lang="en-GR" sz="1200" kern="1200" dirty="0">
                <a:solidFill>
                  <a:schemeClr val="tx1"/>
                </a:solidFill>
                <a:effectLst/>
                <a:latin typeface="+mn-lt"/>
                <a:ea typeface="+mn-ea"/>
                <a:cs typeface="+mn-cs"/>
              </a:rPr>
              <a:t>ISO</a:t>
            </a:r>
            <a:r>
              <a:rPr lang="el-GR" sz="1200" kern="1200" dirty="0">
                <a:solidFill>
                  <a:schemeClr val="tx1"/>
                </a:solidFill>
                <a:effectLst/>
                <a:latin typeface="+mn-lt"/>
                <a:ea typeface="+mn-ea"/>
                <a:cs typeface="+mn-cs"/>
              </a:rPr>
              <a:t> 843:1997 [38]. Η μετατροπή πραγματοποιήθηκε με το πακέτο </a:t>
            </a:r>
            <a:r>
              <a:rPr lang="en-US" sz="1200" kern="1200" dirty="0" err="1">
                <a:solidFill>
                  <a:schemeClr val="tx1"/>
                </a:solidFill>
                <a:effectLst/>
                <a:latin typeface="+mn-lt"/>
                <a:ea typeface="+mn-ea"/>
                <a:cs typeface="+mn-cs"/>
              </a:rPr>
              <a:t>RomanizePython</a:t>
            </a:r>
            <a:r>
              <a:rPr lang="el-GR" sz="1200" kern="1200" dirty="0">
                <a:solidFill>
                  <a:schemeClr val="tx1"/>
                </a:solidFill>
                <a:effectLst/>
                <a:latin typeface="+mn-lt"/>
                <a:ea typeface="+mn-ea"/>
                <a:cs typeface="+mn-cs"/>
              </a:rPr>
              <a:t> [39], που είναι διαθέσιμο στο </a:t>
            </a:r>
            <a:r>
              <a:rPr lang="en-US" sz="1200" kern="1200" dirty="0">
                <a:solidFill>
                  <a:schemeClr val="tx1"/>
                </a:solidFill>
                <a:effectLst/>
                <a:latin typeface="+mn-lt"/>
                <a:ea typeface="+mn-ea"/>
                <a:cs typeface="+mn-cs"/>
              </a:rPr>
              <a:t>GitHub</a:t>
            </a:r>
            <a:r>
              <a:rPr lang="el-GR" sz="1200" kern="1200" dirty="0">
                <a:solidFill>
                  <a:schemeClr val="tx1"/>
                </a:solidFill>
                <a:effectLst/>
                <a:latin typeface="+mn-lt"/>
                <a:ea typeface="+mn-ea"/>
                <a:cs typeface="+mn-cs"/>
              </a:rPr>
              <a:t>. Η αναζήτηση με </a:t>
            </a:r>
            <a:r>
              <a:rPr lang="en-US" sz="1200" kern="1200" dirty="0" err="1">
                <a:solidFill>
                  <a:schemeClr val="tx1"/>
                </a:solidFill>
                <a:effectLst/>
                <a:latin typeface="+mn-lt"/>
                <a:ea typeface="+mn-ea"/>
                <a:cs typeface="+mn-cs"/>
              </a:rPr>
              <a:t>TwitterAPI</a:t>
            </a:r>
            <a:r>
              <a:rPr lang="el-GR" sz="1200" kern="1200" dirty="0">
                <a:solidFill>
                  <a:schemeClr val="tx1"/>
                </a:solidFill>
                <a:effectLst/>
                <a:latin typeface="+mn-lt"/>
                <a:ea typeface="+mn-ea"/>
                <a:cs typeface="+mn-cs"/>
              </a:rPr>
              <a:t>, είχε θετική ακρίβεια 50.00% και αρνητική ακρίβεια 6.46%. Ενώ, η αναζήτηση με </a:t>
            </a:r>
            <a:r>
              <a:rPr lang="en-US" sz="1200" kern="1200" dirty="0">
                <a:solidFill>
                  <a:schemeClr val="tx1"/>
                </a:solidFill>
                <a:effectLst/>
                <a:latin typeface="+mn-lt"/>
                <a:ea typeface="+mn-ea"/>
                <a:cs typeface="+mn-cs"/>
              </a:rPr>
              <a:t>Custom Search JSON API</a:t>
            </a:r>
            <a:r>
              <a:rPr lang="el-GR" sz="1200" kern="1200" dirty="0">
                <a:solidFill>
                  <a:schemeClr val="tx1"/>
                </a:solidFill>
                <a:effectLst/>
                <a:latin typeface="+mn-lt"/>
                <a:ea typeface="+mn-ea"/>
                <a:cs typeface="+mn-cs"/>
              </a:rPr>
              <a:t>, είχε θετική 55.04% και αρνητική ακρίβεια 62.90%.</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 </a:t>
            </a:r>
          </a:p>
          <a:p>
            <a:r>
              <a:rPr lang="el-GR" sz="1200" kern="1200" dirty="0">
                <a:solidFill>
                  <a:schemeClr val="tx1"/>
                </a:solidFill>
                <a:effectLst/>
                <a:latin typeface="+mn-lt"/>
                <a:ea typeface="+mn-ea"/>
                <a:cs typeface="+mn-cs"/>
              </a:rPr>
              <a:t>Παρατηρούμε ότι, με την αναζήτηση με </a:t>
            </a:r>
            <a:r>
              <a:rPr lang="en-US" sz="1200" kern="1200" dirty="0">
                <a:solidFill>
                  <a:schemeClr val="tx1"/>
                </a:solidFill>
                <a:effectLst/>
                <a:latin typeface="+mn-lt"/>
                <a:ea typeface="+mn-ea"/>
                <a:cs typeface="+mn-cs"/>
              </a:rPr>
              <a:t>Custom Search JSON API </a:t>
            </a:r>
            <a:r>
              <a:rPr lang="el-GR" sz="1200" kern="1200" dirty="0">
                <a:solidFill>
                  <a:schemeClr val="tx1"/>
                </a:solidFill>
                <a:effectLst/>
                <a:latin typeface="+mn-lt"/>
                <a:ea typeface="+mn-ea"/>
                <a:cs typeface="+mn-cs"/>
              </a:rPr>
              <a:t>προκύπτουν καλύτερες μετρικές σε σύγκριση με τα </a:t>
            </a:r>
            <a:r>
              <a:rPr lang="en-US" sz="1200" kern="1200" dirty="0">
                <a:solidFill>
                  <a:schemeClr val="tx1"/>
                </a:solidFill>
                <a:effectLst/>
                <a:latin typeface="+mn-lt"/>
                <a:ea typeface="+mn-ea"/>
                <a:cs typeface="+mn-cs"/>
              </a:rPr>
              <a:t>API </a:t>
            </a:r>
            <a:r>
              <a:rPr lang="el-GR" sz="1200" kern="1200" dirty="0">
                <a:solidFill>
                  <a:schemeClr val="tx1"/>
                </a:solidFill>
                <a:effectLst/>
                <a:latin typeface="+mn-lt"/>
                <a:ea typeface="+mn-ea"/>
                <a:cs typeface="+mn-cs"/>
              </a:rPr>
              <a:t>της </a:t>
            </a:r>
            <a:r>
              <a:rPr lang="en-US" sz="1200" kern="1200" dirty="0">
                <a:solidFill>
                  <a:schemeClr val="tx1"/>
                </a:solidFill>
                <a:effectLst/>
                <a:latin typeface="+mn-lt"/>
                <a:ea typeface="+mn-ea"/>
                <a:cs typeface="+mn-cs"/>
              </a:rPr>
              <a:t>Twitter</a:t>
            </a:r>
            <a:r>
              <a:rPr lang="el-GR" sz="1200" kern="1200" dirty="0">
                <a:solidFill>
                  <a:schemeClr val="tx1"/>
                </a:solidFill>
                <a:effectLst/>
                <a:latin typeface="+mn-lt"/>
                <a:ea typeface="+mn-ea"/>
                <a:cs typeface="+mn-cs"/>
              </a:rPr>
              <a:t>. Ωστόσο σε καμία περίπτωση, η χρήση ενός τύπου ερωτήματος αναζήτησης δεν είναι αρκετό για την εύρεση όλων των βουλευτών.</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48</a:t>
            </a:fld>
            <a:endParaRPr lang="en-GR"/>
          </a:p>
        </p:txBody>
      </p:sp>
    </p:spTree>
    <p:extLst>
      <p:ext uri="{BB962C8B-B14F-4D97-AF65-F5344CB8AC3E}">
        <p14:creationId xmlns:p14="http://schemas.microsoft.com/office/powerpoint/2010/main" val="1944679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αλγόριθμοι μηχανικής μάθησης που εκπαιδευτήκαν στην ενότητα 5, μπορούν να αναγνωρίζουν αν ένας λογαριασμός είναι βουλευτής ή όχι. Για τον λόγο αυτό, δοκιμάσαμε να εφαρμόσουμε το μοντέλο </a:t>
            </a:r>
            <a:r>
              <a:rPr lang="en-US" sz="1200" kern="1200" dirty="0">
                <a:solidFill>
                  <a:schemeClr val="tx1"/>
                </a:solidFill>
                <a:effectLst/>
                <a:latin typeface="+mn-lt"/>
                <a:ea typeface="+mn-ea"/>
                <a:cs typeface="+mn-cs"/>
              </a:rPr>
              <a:t>ND</a:t>
            </a:r>
            <a:r>
              <a:rPr lang="el-GR" sz="1200" kern="1200" dirty="0">
                <a:solidFill>
                  <a:schemeClr val="tx1"/>
                </a:solidFill>
                <a:effectLst/>
                <a:latin typeface="+mn-lt"/>
                <a:ea typeface="+mn-ea"/>
                <a:cs typeface="+mn-cs"/>
              </a:rPr>
              <a:t> ως το φίλτρο στην αναζήτηση.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Η διαδικασία αναζήτησης τροποποιείται ως εξής: Τα αποτελέσματα για κάθε ερώτημα αναζήτησης, χαρακτηρίζονται ως βουλευτές ή όχι. Στη συνέχεια, κρατάμε τους λογαριασμούς που έχουν χαρακτηριστεί ως βουλευτές και απορρίπτουμε τους υπόλοιπους.</a:t>
            </a:r>
            <a:endParaRPr lang="en-GR" sz="1200" kern="1200" dirty="0">
              <a:solidFill>
                <a:schemeClr val="tx1"/>
              </a:solidFill>
              <a:effectLst/>
              <a:latin typeface="+mn-lt"/>
              <a:ea typeface="+mn-ea"/>
              <a:cs typeface="+mn-cs"/>
            </a:endParaRP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Παρατηρούμε ότι, η αρνητική ακρίβεια βελτιώνεται, όμως λόγω της ακρίβειας του μοντέλου </a:t>
            </a:r>
            <a:r>
              <a:rPr lang="en-US" sz="1200" kern="1200" dirty="0">
                <a:solidFill>
                  <a:schemeClr val="tx1"/>
                </a:solidFill>
                <a:effectLst/>
                <a:latin typeface="+mn-lt"/>
                <a:ea typeface="+mn-ea"/>
                <a:cs typeface="+mn-cs"/>
              </a:rPr>
              <a:t>ND</a:t>
            </a:r>
            <a:r>
              <a:rPr lang="el-GR" sz="1200" kern="1200" dirty="0">
                <a:solidFill>
                  <a:schemeClr val="tx1"/>
                </a:solidFill>
                <a:effectLst/>
                <a:latin typeface="+mn-lt"/>
                <a:ea typeface="+mn-ea"/>
                <a:cs typeface="+mn-cs"/>
              </a:rPr>
              <a:t>, μειώνεται η θετική ακρίβεια. Επίσης, σε κάποιες περιπτώσεις, τα αποτελέσματα περιέχουν περισσότερους από έναν λογαριασμό βουλευτή. Τέλος, κάποιοι λογαριασμοί χαρακτηρίζονται εσφαλμένα ως βουλευτές.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49</a:t>
            </a:fld>
            <a:endParaRPr lang="en-GR"/>
          </a:p>
        </p:txBody>
      </p:sp>
    </p:spTree>
    <p:extLst>
      <p:ext uri="{BB962C8B-B14F-4D97-AF65-F5344CB8AC3E}">
        <p14:creationId xmlns:p14="http://schemas.microsoft.com/office/powerpoint/2010/main" val="137079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Support Vector Machines </a:t>
            </a:r>
            <a:r>
              <a:rPr lang="el-GR" sz="1200" kern="1200" dirty="0">
                <a:solidFill>
                  <a:schemeClr val="tx1"/>
                </a:solidFill>
                <a:effectLst/>
                <a:latin typeface="+mn-lt"/>
                <a:ea typeface="+mn-ea"/>
                <a:cs typeface="+mn-cs"/>
              </a:rPr>
              <a:t>είναι ένα γραμμικό μοντέλο ταξινόμησης που βασίζεται στην εύρεση του βέλτιστου γραμμικού </a:t>
            </a:r>
            <a:r>
              <a:rPr lang="el-GR" sz="1200" kern="1200" dirty="0" err="1">
                <a:solidFill>
                  <a:schemeClr val="tx1"/>
                </a:solidFill>
                <a:effectLst/>
                <a:latin typeface="+mn-lt"/>
                <a:ea typeface="+mn-ea"/>
                <a:cs typeface="+mn-cs"/>
              </a:rPr>
              <a:t>υπερεπιπέδου</a:t>
            </a:r>
            <a:r>
              <a:rPr lang="el-GR" sz="1200" kern="1200" dirty="0">
                <a:solidFill>
                  <a:schemeClr val="tx1"/>
                </a:solidFill>
                <a:effectLst/>
                <a:latin typeface="+mn-lt"/>
                <a:ea typeface="+mn-ea"/>
                <a:cs typeface="+mn-cs"/>
              </a:rPr>
              <a:t> απόφασης.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Σε αντίθεση με την λογιστική παλινδρόμηση μπορούν να λύσουν και μη γραμμικά διαχωρίσιμα προβλήματα κατηγοριοποίησης με την βοήθεια της συνάρτησης πυρήνα (</a:t>
            </a:r>
            <a:r>
              <a:rPr lang="en-US" sz="1200" kern="1200" dirty="0">
                <a:solidFill>
                  <a:schemeClr val="tx1"/>
                </a:solidFill>
                <a:effectLst/>
                <a:latin typeface="+mn-lt"/>
                <a:ea typeface="+mn-ea"/>
                <a:cs typeface="+mn-cs"/>
              </a:rPr>
              <a:t>kernel function</a:t>
            </a:r>
            <a:r>
              <a:rPr lang="el-GR" sz="1200" kern="1200" dirty="0">
                <a:solidFill>
                  <a:schemeClr val="tx1"/>
                </a:solidFill>
                <a:effectLst/>
                <a:latin typeface="+mn-lt"/>
                <a:ea typeface="+mn-ea"/>
                <a:cs typeface="+mn-cs"/>
              </a:rPr>
              <a:t>)</a:t>
            </a:r>
            <a:r>
              <a:rPr lang="en-GR" dirty="0">
                <a:effectLst/>
              </a:rPr>
              <a:t>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9</a:t>
            </a:fld>
            <a:endParaRPr lang="en-GR"/>
          </a:p>
        </p:txBody>
      </p:sp>
    </p:spTree>
    <p:extLst>
      <p:ext uri="{BB962C8B-B14F-4D97-AF65-F5344CB8AC3E}">
        <p14:creationId xmlns:p14="http://schemas.microsoft.com/office/powerpoint/2010/main" val="809045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Facebook</a:t>
            </a:r>
            <a:r>
              <a:rPr lang="el-GR" sz="1200" kern="1200" dirty="0">
                <a:solidFill>
                  <a:schemeClr val="tx1"/>
                </a:solidFill>
                <a:effectLst/>
                <a:latin typeface="+mn-lt"/>
                <a:ea typeface="+mn-ea"/>
                <a:cs typeface="+mn-cs"/>
              </a:rPr>
              <a:t> είναι μια πλατφόρμα κοινωνικής δικτύωσης, η οποία ιδρύθηκε από τον </a:t>
            </a:r>
            <a:r>
              <a:rPr lang="en-US" sz="1200" kern="1200" dirty="0">
                <a:solidFill>
                  <a:schemeClr val="tx1"/>
                </a:solidFill>
                <a:effectLst/>
                <a:latin typeface="+mn-lt"/>
                <a:ea typeface="+mn-ea"/>
                <a:cs typeface="+mn-cs"/>
              </a:rPr>
              <a:t>Mark Zuckerberg </a:t>
            </a:r>
            <a:r>
              <a:rPr lang="el-GR" sz="1200" kern="1200" dirty="0">
                <a:solidFill>
                  <a:schemeClr val="tx1"/>
                </a:solidFill>
                <a:effectLst/>
                <a:latin typeface="+mn-lt"/>
                <a:ea typeface="+mn-ea"/>
                <a:cs typeface="+mn-cs"/>
              </a:rPr>
              <a:t>το 2004. Οι χρήστες μπορούν να επικοινωνούν μεταξύ τους μέσω μηνυμάτων και να ειδοποιούνται όταν ανανεώνουν τις προσωπικές πληροφορίες τους.</a:t>
            </a:r>
            <a:r>
              <a:rPr lang="en-GR" dirty="0">
                <a:effectLst/>
              </a:rPr>
              <a:t> </a:t>
            </a:r>
            <a:endParaRPr lang="el-GR" dirty="0">
              <a:effectLst/>
            </a:endParaRPr>
          </a:p>
          <a:p>
            <a:endParaRPr lang="el-GR" dirty="0">
              <a:effectLst/>
            </a:endParaRPr>
          </a:p>
          <a:p>
            <a:r>
              <a:rPr lang="el-GR" sz="1200" kern="1200" dirty="0">
                <a:solidFill>
                  <a:schemeClr val="tx1"/>
                </a:solidFill>
                <a:effectLst/>
                <a:latin typeface="+mn-lt"/>
                <a:ea typeface="+mn-ea"/>
                <a:cs typeface="+mn-cs"/>
              </a:rPr>
              <a:t>Κάθε χρήστης του </a:t>
            </a:r>
            <a:r>
              <a:rPr lang="en-US" sz="1200" kern="1200" dirty="0">
                <a:solidFill>
                  <a:schemeClr val="tx1"/>
                </a:solidFill>
                <a:effectLst/>
                <a:latin typeface="+mn-lt"/>
                <a:ea typeface="+mn-ea"/>
                <a:cs typeface="+mn-cs"/>
              </a:rPr>
              <a:t>Facebook</a:t>
            </a:r>
            <a:r>
              <a:rPr lang="el-GR" sz="1200" kern="1200" dirty="0">
                <a:solidFill>
                  <a:schemeClr val="tx1"/>
                </a:solidFill>
                <a:effectLst/>
                <a:latin typeface="+mn-lt"/>
                <a:ea typeface="+mn-ea"/>
                <a:cs typeface="+mn-cs"/>
              </a:rPr>
              <a:t>, έχει το δικό του προσωπικό προφίλ στο οποίο αποθηκεύονται οι δημοσιεύσεις, φωτογραφίες και οι αλληλεπιδράσεις με εφαρμογές. Το προφίλ από προεπιλογή είναι δημόσιο, ωστόσο μπορεί να ρυθμιστεί ώστε να το βλέπουν μόνο οι φίλοι του χρήστη. </a:t>
            </a:r>
            <a:endParaRPr lang="en-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Οι χρήστες γίνονται φίλοι αφού στέλνουν και αποδέχονται αιτήματα φιλίας. Σε αντίθεση με άλλα κοινωνικά μέσα δικτύωσης, ο κοινωνικός </a:t>
            </a:r>
            <a:r>
              <a:rPr lang="el-GR" sz="1200" kern="1200" dirty="0" err="1">
                <a:solidFill>
                  <a:schemeClr val="tx1"/>
                </a:solidFill>
                <a:effectLst/>
                <a:latin typeface="+mn-lt"/>
                <a:ea typeface="+mn-ea"/>
                <a:cs typeface="+mn-cs"/>
              </a:rPr>
              <a:t>γράφος</a:t>
            </a:r>
            <a:r>
              <a:rPr lang="el-GR" sz="1200" kern="1200" dirty="0">
                <a:solidFill>
                  <a:schemeClr val="tx1"/>
                </a:solidFill>
                <a:effectLst/>
                <a:latin typeface="+mn-lt"/>
                <a:ea typeface="+mn-ea"/>
                <a:cs typeface="+mn-cs"/>
              </a:rPr>
              <a:t> των προφίλ των χρηστών είναι μη-κατευθυνόμενος. Η σχέση φιλίας μεταξύ δύο προσωπικών προφίλ είναι αμφίδρομος.</a:t>
            </a:r>
            <a:endParaRPr lang="en-GR" sz="1200" kern="1200" dirty="0">
              <a:solidFill>
                <a:schemeClr val="tx1"/>
              </a:solidFill>
              <a:effectLst/>
              <a:latin typeface="+mn-lt"/>
              <a:ea typeface="+mn-ea"/>
              <a:cs typeface="+mn-cs"/>
            </a:endParaRPr>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68</a:t>
            </a:fld>
            <a:endParaRPr lang="en-GR"/>
          </a:p>
        </p:txBody>
      </p:sp>
    </p:spTree>
    <p:extLst>
      <p:ext uri="{BB962C8B-B14F-4D97-AF65-F5344CB8AC3E}">
        <p14:creationId xmlns:p14="http://schemas.microsoft.com/office/powerpoint/2010/main" val="111386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 </a:t>
            </a:r>
            <a:r>
              <a:rPr lang="en-US" sz="1200" kern="1200" dirty="0" err="1">
                <a:solidFill>
                  <a:schemeClr val="tx1"/>
                </a:solidFill>
                <a:effectLst/>
                <a:latin typeface="+mn-lt"/>
                <a:ea typeface="+mn-ea"/>
                <a:cs typeface="+mn-cs"/>
              </a:rPr>
              <a:t>kNN</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είναι ένας από τους απλούστερους αλγορίθμους μάθησης. Τα δεδομένα εκπαίδευσης αποθηκεύονται ώστε να μπορεί να ταξινομείται ένα νέο δείγμα.</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 κανόνας κατηγοριοποίησης βασίζεται στην ομοιότητα ενός νέου δείγματος με τους </a:t>
            </a:r>
            <a:r>
              <a:rPr lang="en-US" sz="1200" kern="1200" dirty="0">
                <a:solidFill>
                  <a:schemeClr val="tx1"/>
                </a:solidFill>
                <a:effectLst/>
                <a:latin typeface="+mn-lt"/>
                <a:ea typeface="+mn-ea"/>
                <a:cs typeface="+mn-cs"/>
              </a:rPr>
              <a:t>k </a:t>
            </a:r>
            <a:r>
              <a:rPr lang="el-GR" sz="1200" kern="1200" dirty="0">
                <a:solidFill>
                  <a:schemeClr val="tx1"/>
                </a:solidFill>
                <a:effectLst/>
                <a:latin typeface="+mn-lt"/>
                <a:ea typeface="+mn-ea"/>
                <a:cs typeface="+mn-cs"/>
              </a:rPr>
              <a:t>πλησιέστερους γείτονες του. Το μέτρο ομοιότητας που χρησιμοποιείται είναι η απόσταση.</a:t>
            </a:r>
            <a:endParaRPr lang="en-GR" sz="1200" kern="1200" dirty="0">
              <a:solidFill>
                <a:schemeClr val="tx1"/>
              </a:solidFill>
              <a:effectLst/>
              <a:latin typeface="+mn-lt"/>
              <a:ea typeface="+mn-ea"/>
              <a:cs typeface="+mn-cs"/>
            </a:endParaRPr>
          </a:p>
          <a:p>
            <a:endParaRPr lang="el-GR" dirty="0"/>
          </a:p>
          <a:p>
            <a:r>
              <a:rPr lang="el-GR" dirty="0"/>
              <a:t>---------------------------------------------------------------------------------</a:t>
            </a:r>
          </a:p>
          <a:p>
            <a:r>
              <a:rPr lang="el-GR" sz="1200" kern="1200" dirty="0">
                <a:solidFill>
                  <a:schemeClr val="tx1"/>
                </a:solidFill>
                <a:effectLst/>
                <a:latin typeface="+mn-lt"/>
                <a:ea typeface="+mn-ea"/>
                <a:cs typeface="+mn-cs"/>
              </a:rPr>
              <a:t>Στον πρώτο τρόπο, χρησιμοποιείται η ψηφοφορία πλειοψηφίας. Αφού υπολογιστούν οι </a:t>
            </a:r>
            <a:r>
              <a:rPr lang="en-US" sz="1200" kern="1200" dirty="0">
                <a:solidFill>
                  <a:schemeClr val="tx1"/>
                </a:solidFill>
                <a:effectLst/>
                <a:latin typeface="+mn-lt"/>
                <a:ea typeface="+mn-ea"/>
                <a:cs typeface="+mn-cs"/>
              </a:rPr>
              <a:t>k </a:t>
            </a:r>
            <a:r>
              <a:rPr lang="el-GR" sz="1200" kern="1200" dirty="0">
                <a:solidFill>
                  <a:schemeClr val="tx1"/>
                </a:solidFill>
                <a:effectLst/>
                <a:latin typeface="+mn-lt"/>
                <a:ea typeface="+mn-ea"/>
                <a:cs typeface="+mn-cs"/>
              </a:rPr>
              <a:t>πλησιέστεροι γείτονες, το νέο δεδομένο χαρακτηρίζεται με την κλάση στην οποία ανήκουν η πλειοψηφία των γειτόνων.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Στον δεύτερο τρόπο, χρησιμοποιούνται βάρη για κάθε γείτονα. Το βάρος ενός γείτονα ορίζεται ως το αντίστροφο της απόστασης που απέχει από το νέο δεδομένο. Το δείγμα ανατίθεται στην κλάση με το μεγαλύτερο συνολικό βάρος.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10</a:t>
            </a:fld>
            <a:endParaRPr lang="en-GR"/>
          </a:p>
        </p:txBody>
      </p:sp>
    </p:spTree>
    <p:extLst>
      <p:ext uri="{BB962C8B-B14F-4D97-AF65-F5344CB8AC3E}">
        <p14:creationId xmlns:p14="http://schemas.microsoft.com/office/powerpoint/2010/main" val="1601608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kern="1200" dirty="0">
                <a:solidFill>
                  <a:schemeClr val="tx1"/>
                </a:solidFill>
                <a:effectLst/>
                <a:latin typeface="+mn-lt"/>
                <a:ea typeface="+mn-ea"/>
                <a:cs typeface="+mn-cs"/>
              </a:rPr>
              <a:t>Οι </a:t>
            </a:r>
            <a:r>
              <a:rPr lang="en-US" sz="1200" kern="1200" dirty="0">
                <a:solidFill>
                  <a:schemeClr val="tx1"/>
                </a:solidFill>
                <a:effectLst/>
                <a:latin typeface="+mn-lt"/>
                <a:ea typeface="+mn-ea"/>
                <a:cs typeface="+mn-cs"/>
              </a:rPr>
              <a:t>Ensemble methods </a:t>
            </a:r>
            <a:r>
              <a:rPr lang="el-GR" sz="1200" kern="1200" dirty="0">
                <a:solidFill>
                  <a:schemeClr val="tx1"/>
                </a:solidFill>
                <a:effectLst/>
                <a:latin typeface="+mn-lt"/>
                <a:ea typeface="+mn-ea"/>
                <a:cs typeface="+mn-cs"/>
              </a:rPr>
              <a:t>είναι αλγόριθμοι μάθησης που κατασκευάζουν ή συνδυάζουν ένα σύνολο από μοντέλα ώστε να κάνουν νέες προβλέψεις. Μια μέθοδος είναι και το </a:t>
            </a:r>
            <a:r>
              <a:rPr lang="en-US" sz="1200" kern="1200" dirty="0">
                <a:solidFill>
                  <a:schemeClr val="tx1"/>
                </a:solidFill>
                <a:effectLst/>
                <a:latin typeface="+mn-lt"/>
                <a:ea typeface="+mn-ea"/>
                <a:cs typeface="+mn-cs"/>
              </a:rPr>
              <a:t>Voting </a:t>
            </a:r>
            <a:r>
              <a:rPr lang="en-US" sz="1200" kern="1200" dirty="0" err="1">
                <a:solidFill>
                  <a:schemeClr val="tx1"/>
                </a:solidFill>
                <a:effectLst/>
                <a:latin typeface="+mn-lt"/>
                <a:ea typeface="+mn-ea"/>
                <a:cs typeface="+mn-cs"/>
              </a:rPr>
              <a:t>Classifer</a:t>
            </a:r>
            <a:r>
              <a:rPr lang="en-US" sz="1200" kern="1200" dirty="0">
                <a:solidFill>
                  <a:schemeClr val="tx1"/>
                </a:solidFill>
                <a:effectLst/>
                <a:latin typeface="+mn-lt"/>
                <a:ea typeface="+mn-ea"/>
                <a:cs typeface="+mn-cs"/>
              </a:rPr>
              <a:t>.</a:t>
            </a:r>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Ένας </a:t>
            </a:r>
            <a:r>
              <a:rPr lang="en-US" sz="1200" kern="1200" dirty="0">
                <a:solidFill>
                  <a:schemeClr val="tx1"/>
                </a:solidFill>
                <a:effectLst/>
                <a:latin typeface="+mn-lt"/>
                <a:ea typeface="+mn-ea"/>
                <a:cs typeface="+mn-cs"/>
              </a:rPr>
              <a:t>Voting Classifier </a:t>
            </a:r>
            <a:r>
              <a:rPr lang="el-GR" sz="1200" kern="1200" dirty="0">
                <a:solidFill>
                  <a:schemeClr val="tx1"/>
                </a:solidFill>
                <a:effectLst/>
                <a:latin typeface="+mn-lt"/>
                <a:ea typeface="+mn-ea"/>
                <a:cs typeface="+mn-cs"/>
              </a:rPr>
              <a:t>συνδυάζει τις προβλέψεις επιμέρους μοντέλων, για να προβλέψει την κατηγορία στην οποία ανήκει ένα νέο δείγμα. Η προβλέψεις μπορούν να συνδυαστούν με δύο διαφορετικούς τρόπους, είτε με </a:t>
            </a:r>
            <a:r>
              <a:rPr lang="en-US" sz="1200" kern="1200" dirty="0">
                <a:solidFill>
                  <a:schemeClr val="tx1"/>
                </a:solidFill>
                <a:effectLst/>
                <a:latin typeface="+mn-lt"/>
                <a:ea typeface="+mn-ea"/>
                <a:cs typeface="+mn-cs"/>
              </a:rPr>
              <a:t>hard</a:t>
            </a:r>
            <a:r>
              <a:rPr lang="el-G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majority voting </a:t>
            </a:r>
            <a:r>
              <a:rPr lang="el-GR" sz="1200" kern="1200" dirty="0">
                <a:solidFill>
                  <a:schemeClr val="tx1"/>
                </a:solidFill>
                <a:effectLst/>
                <a:latin typeface="+mn-lt"/>
                <a:ea typeface="+mn-ea"/>
                <a:cs typeface="+mn-cs"/>
              </a:rPr>
              <a:t>ή με </a:t>
            </a:r>
            <a:r>
              <a:rPr lang="en-US" sz="1200" kern="1200" dirty="0">
                <a:solidFill>
                  <a:schemeClr val="tx1"/>
                </a:solidFill>
                <a:effectLst/>
                <a:latin typeface="+mn-lt"/>
                <a:ea typeface="+mn-ea"/>
                <a:cs typeface="+mn-cs"/>
              </a:rPr>
              <a:t>soft voting</a:t>
            </a:r>
            <a:r>
              <a:rPr lang="el-GR"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Στην περίπτωση του </a:t>
            </a:r>
            <a:r>
              <a:rPr lang="en-US" sz="1200" kern="1200" dirty="0">
                <a:solidFill>
                  <a:schemeClr val="tx1"/>
                </a:solidFill>
                <a:effectLst/>
                <a:latin typeface="+mn-lt"/>
                <a:ea typeface="+mn-ea"/>
                <a:cs typeface="+mn-cs"/>
              </a:rPr>
              <a:t>Hard Voting, </a:t>
            </a:r>
            <a:r>
              <a:rPr lang="el-GR" sz="1200" kern="1200" dirty="0">
                <a:solidFill>
                  <a:schemeClr val="tx1"/>
                </a:solidFill>
                <a:effectLst/>
                <a:latin typeface="+mn-lt"/>
                <a:ea typeface="+mn-ea"/>
                <a:cs typeface="+mn-cs"/>
              </a:rPr>
              <a:t>η προβλεπόμενη κατηγορία είναι αυτή που προβλέπεται από την πλειοψηφία των μοντέλων</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ea typeface="+mn-ea"/>
                <a:cs typeface="+mn-cs"/>
              </a:rPr>
              <a:t>Στην περίπτωση του </a:t>
            </a:r>
            <a:r>
              <a:rPr lang="en-US" sz="1200" kern="1200" dirty="0">
                <a:solidFill>
                  <a:schemeClr val="tx1"/>
                </a:solidFill>
                <a:effectLst/>
                <a:latin typeface="+mn-lt"/>
                <a:ea typeface="+mn-ea"/>
                <a:cs typeface="+mn-cs"/>
              </a:rPr>
              <a:t>Soft Voting, </a:t>
            </a:r>
            <a:r>
              <a:rPr lang="el-GR" sz="1200" kern="1200" dirty="0">
                <a:solidFill>
                  <a:schemeClr val="tx1"/>
                </a:solidFill>
                <a:effectLst/>
                <a:latin typeface="+mn-lt"/>
                <a:ea typeface="+mn-ea"/>
                <a:cs typeface="+mn-cs"/>
              </a:rPr>
              <a:t>η προβλεπόμενη κατηγορία είναι η κλάση για την οποία το άθροισμα πιθανοτήτων είναι η μέγιστη.</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11</a:t>
            </a:fld>
            <a:endParaRPr lang="en-GR"/>
          </a:p>
        </p:txBody>
      </p:sp>
    </p:spTree>
    <p:extLst>
      <p:ext uri="{BB962C8B-B14F-4D97-AF65-F5344CB8AC3E}">
        <p14:creationId xmlns:p14="http://schemas.microsoft.com/office/powerpoint/2010/main" val="174030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graph embedding </a:t>
            </a:r>
            <a:r>
              <a:rPr lang="el-GR" sz="1200" kern="1200" dirty="0">
                <a:solidFill>
                  <a:schemeClr val="tx1"/>
                </a:solidFill>
                <a:effectLst/>
                <a:latin typeface="+mn-lt"/>
                <a:ea typeface="+mn-ea"/>
                <a:cs typeface="+mn-cs"/>
              </a:rPr>
              <a:t>είναι ο μετασχηματισμός του γράφου σε διανύσματα, τα οποία περιγράφουν με λιγότερες διαστάσεις την δομή του γράφου.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Ένα κύριο πλεονέκτημα της χρήσης των </a:t>
            </a:r>
            <a:r>
              <a:rPr lang="en-US" sz="1200" kern="1200" dirty="0">
                <a:solidFill>
                  <a:schemeClr val="tx1"/>
                </a:solidFill>
                <a:effectLst/>
                <a:latin typeface="+mn-lt"/>
                <a:ea typeface="+mn-ea"/>
                <a:cs typeface="+mn-cs"/>
              </a:rPr>
              <a:t>graph embeddings</a:t>
            </a:r>
            <a:r>
              <a:rPr lang="el-GR" sz="1200" kern="1200" dirty="0">
                <a:solidFill>
                  <a:schemeClr val="tx1"/>
                </a:solidFill>
                <a:effectLst/>
                <a:latin typeface="+mn-lt"/>
                <a:ea typeface="+mn-ea"/>
                <a:cs typeface="+mn-cs"/>
              </a:rPr>
              <a:t> είναι ότι οι πράξεις με διανύσματα είναι απλούστερες και γρηγορότερες. </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12</a:t>
            </a:fld>
            <a:endParaRPr lang="en-GR"/>
          </a:p>
        </p:txBody>
      </p:sp>
    </p:spTree>
    <p:extLst>
      <p:ext uri="{BB962C8B-B14F-4D97-AF65-F5344CB8AC3E}">
        <p14:creationId xmlns:p14="http://schemas.microsoft.com/office/powerpoint/2010/main" val="228828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Επεξεργασία Φυσικής Γλώσσας προσπαθεί να εξάγει την σημασιολογία από το κείμενο. Πρέπει να αναγνωρίσει την γραμματική, τμήματα του λόγου και την σύνταξη.</a:t>
            </a:r>
          </a:p>
          <a:p>
            <a:endParaRPr lang="el-GR" dirty="0"/>
          </a:p>
          <a:p>
            <a:r>
              <a:rPr lang="el-GR" dirty="0"/>
              <a:t>Δύο έννοιες που χρησιμοποιήσαμε εμείς είναι τα </a:t>
            </a:r>
            <a:r>
              <a:rPr lang="en-US" dirty="0"/>
              <a:t>stop words</a:t>
            </a:r>
            <a:r>
              <a:rPr lang="el-GR" dirty="0"/>
              <a:t> και τα </a:t>
            </a:r>
            <a:r>
              <a:rPr lang="en-US" dirty="0"/>
              <a:t>lemmatization.</a:t>
            </a:r>
          </a:p>
          <a:p>
            <a:endParaRPr lang="en-US" dirty="0"/>
          </a:p>
          <a:p>
            <a:r>
              <a:rPr lang="el-GR" dirty="0"/>
              <a:t>Τα </a:t>
            </a:r>
            <a:r>
              <a:rPr lang="en-US" dirty="0"/>
              <a:t>stop words </a:t>
            </a:r>
            <a:r>
              <a:rPr lang="el-GR" dirty="0"/>
              <a:t>είναι εξαιρετικά κοινές λέξεις που έχουν μικρή αξία για την έννοια ενός κειμένου.</a:t>
            </a:r>
          </a:p>
          <a:p>
            <a:endParaRPr lang="el-GR" dirty="0"/>
          </a:p>
          <a:p>
            <a:r>
              <a:rPr lang="el-GR" dirty="0"/>
              <a:t>Το </a:t>
            </a:r>
            <a:r>
              <a:rPr lang="en-US" dirty="0"/>
              <a:t>lemmatization </a:t>
            </a:r>
            <a:r>
              <a:rPr lang="el-GR" dirty="0"/>
              <a:t>είναι η διαδικασία ομαδοποίησης των παραμορφωμένων μορφών μιας λέξης ώστε να μπορούν να αναλυθούν ως ένα μόνο στοιχείο, που προσδιορίζεται από την μορφή λεξικού.</a:t>
            </a:r>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13</a:t>
            </a:fld>
            <a:endParaRPr lang="en-GR"/>
          </a:p>
        </p:txBody>
      </p:sp>
    </p:spTree>
    <p:extLst>
      <p:ext uri="{BB962C8B-B14F-4D97-AF65-F5344CB8AC3E}">
        <p14:creationId xmlns:p14="http://schemas.microsoft.com/office/powerpoint/2010/main" val="400875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Οι αλγόριθμοι μηχανικής μάθησης δεν μπορούν να λειτουργήσουν με δεδομένα κειμένου, χρειάζονται αριθμούς ως είσοδο. Έτσι, είναι απαραίτητο οι λέξεις να μετατραπούν σε αριθμούς.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Για την μετατροπή δεδομένων κειμένου σε αριθμητικά δεδομένα χρησιμοποιούνται </a:t>
            </a:r>
            <a:r>
              <a:rPr lang="en-US" sz="1200" kern="1200" dirty="0">
                <a:solidFill>
                  <a:schemeClr val="tx1"/>
                </a:solidFill>
                <a:effectLst/>
                <a:latin typeface="+mn-lt"/>
                <a:ea typeface="+mn-ea"/>
                <a:cs typeface="+mn-cs"/>
              </a:rPr>
              <a:t>Vectorizers </a:t>
            </a:r>
            <a:r>
              <a:rPr lang="el-GR" sz="1200" kern="1200" dirty="0">
                <a:solidFill>
                  <a:schemeClr val="tx1"/>
                </a:solidFill>
                <a:effectLst/>
                <a:latin typeface="+mn-lt"/>
                <a:ea typeface="+mn-ea"/>
                <a:cs typeface="+mn-cs"/>
              </a:rPr>
              <a:t>ή </a:t>
            </a:r>
            <a:r>
              <a:rPr lang="en-US" sz="1200" kern="1200" dirty="0">
                <a:solidFill>
                  <a:schemeClr val="tx1"/>
                </a:solidFill>
                <a:effectLst/>
                <a:latin typeface="+mn-lt"/>
                <a:ea typeface="+mn-ea"/>
                <a:cs typeface="+mn-cs"/>
              </a:rPr>
              <a:t>Word Embeddings</a:t>
            </a:r>
            <a:r>
              <a:rPr lang="el-GR" sz="1200" kern="1200" dirty="0">
                <a:solidFill>
                  <a:schemeClr val="tx1"/>
                </a:solidFill>
                <a:effectLst/>
                <a:latin typeface="+mn-lt"/>
                <a:ea typeface="+mn-ea"/>
                <a:cs typeface="+mn-cs"/>
              </a:rPr>
              <a:t>. Τα </a:t>
            </a:r>
            <a:r>
              <a:rPr lang="en-US" sz="1200" kern="1200" dirty="0">
                <a:solidFill>
                  <a:schemeClr val="tx1"/>
                </a:solidFill>
                <a:effectLst/>
                <a:latin typeface="+mn-lt"/>
                <a:ea typeface="+mn-ea"/>
                <a:cs typeface="+mn-cs"/>
              </a:rPr>
              <a:t>vectorizers </a:t>
            </a:r>
            <a:r>
              <a:rPr lang="el-GR" sz="1200" kern="1200" dirty="0">
                <a:solidFill>
                  <a:schemeClr val="tx1"/>
                </a:solidFill>
                <a:effectLst/>
                <a:latin typeface="+mn-lt"/>
                <a:ea typeface="+mn-ea"/>
                <a:cs typeface="+mn-cs"/>
              </a:rPr>
              <a:t>στην γενική περίπτωση αντιστοιχίζουν τις λέξεις σε διανύσματα.</a:t>
            </a:r>
            <a:endParaRPr lang="en-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Το </a:t>
            </a:r>
            <a:r>
              <a:rPr lang="en-US" sz="1200" kern="1200" dirty="0">
                <a:solidFill>
                  <a:schemeClr val="tx1"/>
                </a:solidFill>
                <a:effectLst/>
                <a:latin typeface="+mn-lt"/>
                <a:ea typeface="+mn-ea"/>
                <a:cs typeface="+mn-cs"/>
              </a:rPr>
              <a:t>Bag of Words </a:t>
            </a:r>
            <a:r>
              <a:rPr lang="el-GR" sz="1200" kern="1200" dirty="0">
                <a:solidFill>
                  <a:schemeClr val="tx1"/>
                </a:solidFill>
                <a:effectLst/>
                <a:latin typeface="+mn-lt"/>
                <a:ea typeface="+mn-ea"/>
                <a:cs typeface="+mn-cs"/>
              </a:rPr>
              <a:t>ή </a:t>
            </a:r>
            <a:r>
              <a:rPr lang="en-US" sz="1200" kern="1200" dirty="0">
                <a:solidFill>
                  <a:schemeClr val="tx1"/>
                </a:solidFill>
                <a:effectLst/>
                <a:latin typeface="+mn-lt"/>
                <a:ea typeface="+mn-ea"/>
                <a:cs typeface="+mn-cs"/>
              </a:rPr>
              <a:t>BoW </a:t>
            </a:r>
            <a:r>
              <a:rPr lang="el-GR" sz="1200" kern="1200" dirty="0">
                <a:solidFill>
                  <a:schemeClr val="tx1"/>
                </a:solidFill>
                <a:effectLst/>
                <a:latin typeface="+mn-lt"/>
                <a:ea typeface="+mn-ea"/>
                <a:cs typeface="+mn-cs"/>
              </a:rPr>
              <a:t>είναι από τους απλούστερους </a:t>
            </a:r>
            <a:r>
              <a:rPr lang="en-US" sz="1200" kern="1200" dirty="0">
                <a:solidFill>
                  <a:schemeClr val="tx1"/>
                </a:solidFill>
                <a:effectLst/>
                <a:latin typeface="+mn-lt"/>
                <a:ea typeface="+mn-ea"/>
                <a:cs typeface="+mn-cs"/>
              </a:rPr>
              <a:t>vectorizers</a:t>
            </a:r>
            <a:r>
              <a:rPr lang="el-GR" sz="1200" kern="1200" dirty="0">
                <a:solidFill>
                  <a:schemeClr val="tx1"/>
                </a:solidFill>
                <a:effectLst/>
                <a:latin typeface="+mn-lt"/>
                <a:ea typeface="+mn-ea"/>
                <a:cs typeface="+mn-cs"/>
              </a:rPr>
              <a:t>. Το κείμενο μετατρέπεται σε διανύσματα που αποτελούνται από τις συχνότητες κάθε μοναδικής λέξης του κειμένου.</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R" sz="1200" kern="1200" dirty="0">
              <a:solidFill>
                <a:schemeClr val="tx1"/>
              </a:solidFill>
              <a:effectLst/>
              <a:latin typeface="+mn-lt"/>
              <a:ea typeface="+mn-ea"/>
              <a:cs typeface="+mn-cs"/>
            </a:endParaRPr>
          </a:p>
          <a:p>
            <a:endParaRPr lang="el-GR" dirty="0"/>
          </a:p>
          <a:p>
            <a:endParaRPr lang="en-GR" dirty="0"/>
          </a:p>
        </p:txBody>
      </p:sp>
      <p:sp>
        <p:nvSpPr>
          <p:cNvPr id="4" name="Slide Number Placeholder 3"/>
          <p:cNvSpPr>
            <a:spLocks noGrp="1"/>
          </p:cNvSpPr>
          <p:nvPr>
            <p:ph type="sldNum" sz="quarter" idx="5"/>
          </p:nvPr>
        </p:nvSpPr>
        <p:spPr/>
        <p:txBody>
          <a:bodyPr/>
          <a:lstStyle/>
          <a:p>
            <a:fld id="{FC24F03C-F80A-8649-8863-FC622263F87D}" type="slidenum">
              <a:rPr lang="en-GR" smtClean="0"/>
              <a:t>14</a:t>
            </a:fld>
            <a:endParaRPr lang="en-GR"/>
          </a:p>
        </p:txBody>
      </p:sp>
    </p:spTree>
    <p:extLst>
      <p:ext uri="{BB962C8B-B14F-4D97-AF65-F5344CB8AC3E}">
        <p14:creationId xmlns:p14="http://schemas.microsoft.com/office/powerpoint/2010/main" val="2128681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961C-BD58-0C4C-BED2-452FFE799F0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R"/>
          </a:p>
        </p:txBody>
      </p:sp>
      <p:sp>
        <p:nvSpPr>
          <p:cNvPr id="3" name="Subtitle 2">
            <a:extLst>
              <a:ext uri="{FF2B5EF4-FFF2-40B4-BE49-F238E27FC236}">
                <a16:creationId xmlns:a16="http://schemas.microsoft.com/office/drawing/2014/main" id="{92EC2C8B-D490-B442-AA40-E4C5A0EF9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R"/>
          </a:p>
        </p:txBody>
      </p:sp>
      <p:sp>
        <p:nvSpPr>
          <p:cNvPr id="4" name="Date Placeholder 3">
            <a:extLst>
              <a:ext uri="{FF2B5EF4-FFF2-40B4-BE49-F238E27FC236}">
                <a16:creationId xmlns:a16="http://schemas.microsoft.com/office/drawing/2014/main" id="{A0B821DD-C594-6C44-8BC6-24A43FE44B5D}"/>
              </a:ext>
            </a:extLst>
          </p:cNvPr>
          <p:cNvSpPr>
            <a:spLocks noGrp="1"/>
          </p:cNvSpPr>
          <p:nvPr>
            <p:ph type="dt" sz="half" idx="10"/>
          </p:nvPr>
        </p:nvSpPr>
        <p:spPr/>
        <p:txBody>
          <a:bodyPr/>
          <a:lstStyle/>
          <a:p>
            <a:fld id="{1E6CB6A2-3DB6-FA47-B12F-31E314C127B2}" type="datetime1">
              <a:rPr lang="en-US" smtClean="0"/>
              <a:t>3/21/22</a:t>
            </a:fld>
            <a:endParaRPr lang="en-US"/>
          </a:p>
        </p:txBody>
      </p:sp>
      <p:sp>
        <p:nvSpPr>
          <p:cNvPr id="5" name="Footer Placeholder 4">
            <a:extLst>
              <a:ext uri="{FF2B5EF4-FFF2-40B4-BE49-F238E27FC236}">
                <a16:creationId xmlns:a16="http://schemas.microsoft.com/office/drawing/2014/main" id="{AD04267E-9C39-2E4D-A6E4-C6933C18F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81C6-AE0A-6E41-BE64-6DA65916075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5322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38DC-8F82-4540-AE7A-73AE79F4613E}"/>
              </a:ext>
            </a:extLst>
          </p:cNvPr>
          <p:cNvSpPr>
            <a:spLocks noGrp="1"/>
          </p:cNvSpPr>
          <p:nvPr>
            <p:ph type="title"/>
          </p:nvPr>
        </p:nvSpPr>
        <p:spPr/>
        <p:txBody>
          <a:bodyPr/>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EB5BF1F2-8230-344E-801A-863A5C52AEE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AF6401B4-FF90-784F-A961-F8F148784C6C}"/>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5" name="Footer Placeholder 4">
            <a:extLst>
              <a:ext uri="{FF2B5EF4-FFF2-40B4-BE49-F238E27FC236}">
                <a16:creationId xmlns:a16="http://schemas.microsoft.com/office/drawing/2014/main" id="{B4AA65C1-E421-1746-A155-E57382CB68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6E53AD-177A-B74C-BA42-842EE1D759A8}"/>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5105391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117AF-4B8C-B743-A597-CF4826D9DB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A40A7A92-BD44-014B-B1A7-FDD9F7510C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26A0CAB6-A461-CC46-BDB3-D58914BA225A}"/>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5" name="Footer Placeholder 4">
            <a:extLst>
              <a:ext uri="{FF2B5EF4-FFF2-40B4-BE49-F238E27FC236}">
                <a16:creationId xmlns:a16="http://schemas.microsoft.com/office/drawing/2014/main" id="{2DF63A10-50B9-C14E-8AF5-B0D667AB15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0F6ED2-E14B-B44A-AF78-D596B02A8E71}"/>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02766769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02BD-2E71-C842-A2CB-DDD0B7B945E1}"/>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EECD7CC1-C060-134A-9EAB-225159D9EC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1DB0C224-72A6-F14A-87F8-740FBA1FB8E0}"/>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5" name="Footer Placeholder 4">
            <a:extLst>
              <a:ext uri="{FF2B5EF4-FFF2-40B4-BE49-F238E27FC236}">
                <a16:creationId xmlns:a16="http://schemas.microsoft.com/office/drawing/2014/main" id="{204E2C8C-D8B2-DC41-AAF0-027915DFB0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8496D9-E93E-6E47-824A-64CF78FB7B2A}"/>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0659229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95AB-63AE-6C4F-A8AA-C9B2673F10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R"/>
          </a:p>
        </p:txBody>
      </p:sp>
      <p:sp>
        <p:nvSpPr>
          <p:cNvPr id="3" name="Text Placeholder 2">
            <a:extLst>
              <a:ext uri="{FF2B5EF4-FFF2-40B4-BE49-F238E27FC236}">
                <a16:creationId xmlns:a16="http://schemas.microsoft.com/office/drawing/2014/main" id="{26B0418F-01EA-2C4F-9DC3-1C059EDE3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2E8504-D682-0845-BED1-AEE82F8373F2}"/>
              </a:ext>
            </a:extLst>
          </p:cNvPr>
          <p:cNvSpPr>
            <a:spLocks noGrp="1"/>
          </p:cNvSpPr>
          <p:nvPr>
            <p:ph type="dt" sz="half" idx="10"/>
          </p:nvPr>
        </p:nvSpPr>
        <p:spPr/>
        <p:txBody>
          <a:bodyPr/>
          <a:lstStyle/>
          <a:p>
            <a:fld id="{67331D38-87E6-264C-AECE-63E804868416}" type="datetime1">
              <a:rPr lang="en-US" smtClean="0"/>
              <a:t>3/21/22</a:t>
            </a:fld>
            <a:endParaRPr lang="en-US"/>
          </a:p>
        </p:txBody>
      </p:sp>
      <p:sp>
        <p:nvSpPr>
          <p:cNvPr id="5" name="Footer Placeholder 4">
            <a:extLst>
              <a:ext uri="{FF2B5EF4-FFF2-40B4-BE49-F238E27FC236}">
                <a16:creationId xmlns:a16="http://schemas.microsoft.com/office/drawing/2014/main" id="{CB781DC7-FB1B-384A-969B-3E5EE8107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97A43-B1C8-874E-8DF8-9955A852E85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8665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3097-8832-6640-A383-504529F6B68C}"/>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BC181EA5-5016-E04E-83DD-8315A42ACAF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Content Placeholder 3">
            <a:extLst>
              <a:ext uri="{FF2B5EF4-FFF2-40B4-BE49-F238E27FC236}">
                <a16:creationId xmlns:a16="http://schemas.microsoft.com/office/drawing/2014/main" id="{453D851C-6023-094B-8C35-E1BE2E1D92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Date Placeholder 4">
            <a:extLst>
              <a:ext uri="{FF2B5EF4-FFF2-40B4-BE49-F238E27FC236}">
                <a16:creationId xmlns:a16="http://schemas.microsoft.com/office/drawing/2014/main" id="{99DB334B-5995-464F-8861-21A3F5ECF495}"/>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6" name="Footer Placeholder 5">
            <a:extLst>
              <a:ext uri="{FF2B5EF4-FFF2-40B4-BE49-F238E27FC236}">
                <a16:creationId xmlns:a16="http://schemas.microsoft.com/office/drawing/2014/main" id="{96E30201-04D9-A04D-9EAA-C7EBEDE91E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4A45C0-BA09-834C-8928-FB33A4EC4D44}"/>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55955687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E73B-79D8-8048-8186-78CB6C89488C}"/>
              </a:ext>
            </a:extLst>
          </p:cNvPr>
          <p:cNvSpPr>
            <a:spLocks noGrp="1"/>
          </p:cNvSpPr>
          <p:nvPr>
            <p:ph type="title"/>
          </p:nvPr>
        </p:nvSpPr>
        <p:spPr>
          <a:xfrm>
            <a:off x="839788" y="365125"/>
            <a:ext cx="10515600" cy="1325563"/>
          </a:xfrm>
        </p:spPr>
        <p:txBody>
          <a:bodyPr/>
          <a:lstStyle/>
          <a:p>
            <a:r>
              <a:rPr lang="en-GB"/>
              <a:t>Click to edit Master title style</a:t>
            </a:r>
            <a:endParaRPr lang="en-GR"/>
          </a:p>
        </p:txBody>
      </p:sp>
      <p:sp>
        <p:nvSpPr>
          <p:cNvPr id="3" name="Text Placeholder 2">
            <a:extLst>
              <a:ext uri="{FF2B5EF4-FFF2-40B4-BE49-F238E27FC236}">
                <a16:creationId xmlns:a16="http://schemas.microsoft.com/office/drawing/2014/main" id="{4DA8A790-BCF5-4A4D-A8F8-1BBC2FE807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789EC3-0B28-374F-A6B0-43F059A83A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Text Placeholder 4">
            <a:extLst>
              <a:ext uri="{FF2B5EF4-FFF2-40B4-BE49-F238E27FC236}">
                <a16:creationId xmlns:a16="http://schemas.microsoft.com/office/drawing/2014/main" id="{6AA28B9D-E7FE-FC42-A98A-6A7B15A2A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9D1A631-9B35-8346-8BAC-0CB61D40D1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7" name="Date Placeholder 6">
            <a:extLst>
              <a:ext uri="{FF2B5EF4-FFF2-40B4-BE49-F238E27FC236}">
                <a16:creationId xmlns:a16="http://schemas.microsoft.com/office/drawing/2014/main" id="{0D0B09B9-B90D-D243-B677-2A8DF3442982}"/>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8" name="Footer Placeholder 7">
            <a:extLst>
              <a:ext uri="{FF2B5EF4-FFF2-40B4-BE49-F238E27FC236}">
                <a16:creationId xmlns:a16="http://schemas.microsoft.com/office/drawing/2014/main" id="{4C40D067-CEF2-594C-9917-82B6606DADA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279B921-690C-4240-B4E7-EBF5D1F5214E}"/>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82332284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F338-B5B5-B743-9AD2-433C5D220868}"/>
              </a:ext>
            </a:extLst>
          </p:cNvPr>
          <p:cNvSpPr>
            <a:spLocks noGrp="1"/>
          </p:cNvSpPr>
          <p:nvPr>
            <p:ph type="title"/>
          </p:nvPr>
        </p:nvSpPr>
        <p:spPr/>
        <p:txBody>
          <a:bodyPr/>
          <a:lstStyle/>
          <a:p>
            <a:r>
              <a:rPr lang="en-GB"/>
              <a:t>Click to edit Master title style</a:t>
            </a:r>
            <a:endParaRPr lang="en-GR"/>
          </a:p>
        </p:txBody>
      </p:sp>
      <p:sp>
        <p:nvSpPr>
          <p:cNvPr id="3" name="Date Placeholder 2">
            <a:extLst>
              <a:ext uri="{FF2B5EF4-FFF2-40B4-BE49-F238E27FC236}">
                <a16:creationId xmlns:a16="http://schemas.microsoft.com/office/drawing/2014/main" id="{71A2CF19-D786-1B47-94E9-F7AA33F3654C}"/>
              </a:ext>
            </a:extLst>
          </p:cNvPr>
          <p:cNvSpPr>
            <a:spLocks noGrp="1"/>
          </p:cNvSpPr>
          <p:nvPr>
            <p:ph type="dt" sz="half" idx="10"/>
          </p:nvPr>
        </p:nvSpPr>
        <p:spPr/>
        <p:txBody>
          <a:bodyPr/>
          <a:lstStyle/>
          <a:p>
            <a:fld id="{B32163D0-C9AE-FA4A-855C-90F2CE7F0CF2}" type="datetime1">
              <a:rPr lang="en-US" smtClean="0"/>
              <a:t>3/21/22</a:t>
            </a:fld>
            <a:endParaRPr lang="en-US"/>
          </a:p>
        </p:txBody>
      </p:sp>
      <p:sp>
        <p:nvSpPr>
          <p:cNvPr id="4" name="Footer Placeholder 3">
            <a:extLst>
              <a:ext uri="{FF2B5EF4-FFF2-40B4-BE49-F238E27FC236}">
                <a16:creationId xmlns:a16="http://schemas.microsoft.com/office/drawing/2014/main" id="{6D792903-4A2F-C344-9CAB-F0EF4F0C3E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125E42-7D71-2E47-968E-417EA499952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00116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AFF0F-B2AD-EE4A-BF44-FF331D55259B}"/>
              </a:ext>
            </a:extLst>
          </p:cNvPr>
          <p:cNvSpPr>
            <a:spLocks noGrp="1"/>
          </p:cNvSpPr>
          <p:nvPr>
            <p:ph type="dt" sz="half" idx="10"/>
          </p:nvPr>
        </p:nvSpPr>
        <p:spPr/>
        <p:txBody>
          <a:bodyPr/>
          <a:lstStyle/>
          <a:p>
            <a:fld id="{9B3CDBBC-622E-DB40-A640-7C858E7F937B}" type="datetime1">
              <a:rPr lang="en-US" smtClean="0"/>
              <a:t>3/21/22</a:t>
            </a:fld>
            <a:endParaRPr lang="en-US"/>
          </a:p>
        </p:txBody>
      </p:sp>
      <p:sp>
        <p:nvSpPr>
          <p:cNvPr id="3" name="Footer Placeholder 2">
            <a:extLst>
              <a:ext uri="{FF2B5EF4-FFF2-40B4-BE49-F238E27FC236}">
                <a16:creationId xmlns:a16="http://schemas.microsoft.com/office/drawing/2014/main" id="{3A3FD48D-4C23-DE42-A358-31B8C338E5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9A1B51-9590-0C4F-B900-4A65ADED07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252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97BB-0D7C-7C4F-BBC9-D95914ECD2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Content Placeholder 2">
            <a:extLst>
              <a:ext uri="{FF2B5EF4-FFF2-40B4-BE49-F238E27FC236}">
                <a16:creationId xmlns:a16="http://schemas.microsoft.com/office/drawing/2014/main" id="{2ABC12F3-DC5A-0F46-B9C1-AACE467FFB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Text Placeholder 3">
            <a:extLst>
              <a:ext uri="{FF2B5EF4-FFF2-40B4-BE49-F238E27FC236}">
                <a16:creationId xmlns:a16="http://schemas.microsoft.com/office/drawing/2014/main" id="{DB731646-AF78-9647-9CDF-FC818BFBB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BE1998-1196-CF49-8B84-D6AC49477F78}"/>
              </a:ext>
            </a:extLst>
          </p:cNvPr>
          <p:cNvSpPr>
            <a:spLocks noGrp="1"/>
          </p:cNvSpPr>
          <p:nvPr>
            <p:ph type="dt" sz="half" idx="10"/>
          </p:nvPr>
        </p:nvSpPr>
        <p:spPr/>
        <p:txBody>
          <a:bodyPr/>
          <a:lstStyle/>
          <a:p>
            <a:fld id="{F33C0337-C3DD-1040-A46E-A1120DEF0B67}" type="datetime1">
              <a:rPr lang="en-US" smtClean="0"/>
              <a:t>3/21/22</a:t>
            </a:fld>
            <a:endParaRPr lang="en-US"/>
          </a:p>
        </p:txBody>
      </p:sp>
      <p:sp>
        <p:nvSpPr>
          <p:cNvPr id="6" name="Footer Placeholder 5">
            <a:extLst>
              <a:ext uri="{FF2B5EF4-FFF2-40B4-BE49-F238E27FC236}">
                <a16:creationId xmlns:a16="http://schemas.microsoft.com/office/drawing/2014/main" id="{08D3D676-CB34-9844-826C-2A7D06843E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5C5834-F51C-A44D-B7A5-3A44989A858B}"/>
              </a:ext>
            </a:extLst>
          </p:cNvPr>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63192003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481A-21BF-DE42-9FE1-80FB01F75A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Picture Placeholder 2">
            <a:extLst>
              <a:ext uri="{FF2B5EF4-FFF2-40B4-BE49-F238E27FC236}">
                <a16:creationId xmlns:a16="http://schemas.microsoft.com/office/drawing/2014/main" id="{65640F1C-C11E-8F4D-915B-F8887750EE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R"/>
          </a:p>
        </p:txBody>
      </p:sp>
      <p:sp>
        <p:nvSpPr>
          <p:cNvPr id="4" name="Text Placeholder 3">
            <a:extLst>
              <a:ext uri="{FF2B5EF4-FFF2-40B4-BE49-F238E27FC236}">
                <a16:creationId xmlns:a16="http://schemas.microsoft.com/office/drawing/2014/main" id="{614D9CC1-70F0-404A-BC78-58D137D62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1E638B-B4CF-DC41-9928-A8AD6FC69DDE}"/>
              </a:ext>
            </a:extLst>
          </p:cNvPr>
          <p:cNvSpPr>
            <a:spLocks noGrp="1"/>
          </p:cNvSpPr>
          <p:nvPr>
            <p:ph type="dt" sz="half" idx="10"/>
          </p:nvPr>
        </p:nvSpPr>
        <p:spPr/>
        <p:txBody>
          <a:bodyPr/>
          <a:lstStyle/>
          <a:p>
            <a:fld id="{E9DFC1A9-65D7-444E-96B8-420987D3F498}" type="datetime1">
              <a:rPr lang="en-US" smtClean="0"/>
              <a:t>3/21/22</a:t>
            </a:fld>
            <a:endParaRPr lang="en-US"/>
          </a:p>
        </p:txBody>
      </p:sp>
      <p:sp>
        <p:nvSpPr>
          <p:cNvPr id="6" name="Footer Placeholder 5">
            <a:extLst>
              <a:ext uri="{FF2B5EF4-FFF2-40B4-BE49-F238E27FC236}">
                <a16:creationId xmlns:a16="http://schemas.microsoft.com/office/drawing/2014/main" id="{A947E8FF-9CF0-1647-BC2A-5C00BEF082CE}"/>
              </a:ext>
            </a:extLst>
          </p:cNvPr>
          <p:cNvSpPr>
            <a:spLocks noGrp="1"/>
          </p:cNvSpPr>
          <p:nvPr>
            <p:ph type="ftr" sz="quarter" idx="11"/>
          </p:nvPr>
        </p:nvSpPr>
        <p:spPr/>
        <p:txBody>
          <a:bodyPr/>
          <a:lstStyle/>
          <a:p>
            <a:endParaRPr lang="en-GR"/>
          </a:p>
        </p:txBody>
      </p:sp>
      <p:sp>
        <p:nvSpPr>
          <p:cNvPr id="7" name="Slide Number Placeholder 6">
            <a:extLst>
              <a:ext uri="{FF2B5EF4-FFF2-40B4-BE49-F238E27FC236}">
                <a16:creationId xmlns:a16="http://schemas.microsoft.com/office/drawing/2014/main" id="{50FF0A2B-05ED-8348-B2C7-888CE8ACF0E3}"/>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9540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8A4FE-B793-E848-9C28-B3F4207E9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R"/>
          </a:p>
        </p:txBody>
      </p:sp>
      <p:sp>
        <p:nvSpPr>
          <p:cNvPr id="3" name="Text Placeholder 2">
            <a:extLst>
              <a:ext uri="{FF2B5EF4-FFF2-40B4-BE49-F238E27FC236}">
                <a16:creationId xmlns:a16="http://schemas.microsoft.com/office/drawing/2014/main" id="{9E687C5C-34B5-EF41-AB48-12291D24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28FC8BDA-8FA9-5046-BC64-9CBF5E0EC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C0337-C3DD-1040-A46E-A1120DEF0B67}" type="datetime1">
              <a:rPr lang="en-US" smtClean="0"/>
              <a:t>3/21/22</a:t>
            </a:fld>
            <a:endParaRPr lang="en-US"/>
          </a:p>
        </p:txBody>
      </p:sp>
      <p:sp>
        <p:nvSpPr>
          <p:cNvPr id="5" name="Footer Placeholder 4">
            <a:extLst>
              <a:ext uri="{FF2B5EF4-FFF2-40B4-BE49-F238E27FC236}">
                <a16:creationId xmlns:a16="http://schemas.microsoft.com/office/drawing/2014/main" id="{0C712662-0911-044A-8722-05F3476134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4272CB8-F954-D047-9D23-2E19DF930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535559563"/>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png"/><Relationship Id="rId7" Type="http://schemas.openxmlformats.org/officeDocument/2006/relationships/diagramColors" Target="../diagrams/colors1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5.png"/><Relationship Id="rId7" Type="http://schemas.openxmlformats.org/officeDocument/2006/relationships/diagramColors" Target="../diagrams/colors1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4.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1.png"/><Relationship Id="rId7" Type="http://schemas.openxmlformats.org/officeDocument/2006/relationships/diagramColors" Target="../diagrams/colors17.xml"/><Relationship Id="rId12" Type="http://schemas.openxmlformats.org/officeDocument/2006/relationships/diagramColors" Target="../diagrams/colors17.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QuickStyle" Target="../diagrams/quickStyle17.xml"/><Relationship Id="rId11" Type="http://schemas.openxmlformats.org/officeDocument/2006/relationships/diagramQuickStyle" Target="../diagrams/quickStyle17.xml"/><Relationship Id="rId5" Type="http://schemas.openxmlformats.org/officeDocument/2006/relationships/diagramLayout" Target="../diagrams/layout17.xml"/><Relationship Id="rId10"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diagramData" Target="../diagrams/data20.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0.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9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Diagram&#10;&#10;Description automatically generated">
            <a:extLst>
              <a:ext uri="{FF2B5EF4-FFF2-40B4-BE49-F238E27FC236}">
                <a16:creationId xmlns:a16="http://schemas.microsoft.com/office/drawing/2014/main" id="{764DB4F2-9CC2-B945-9191-A2D744B05112}"/>
              </a:ext>
            </a:extLst>
          </p:cNvPr>
          <p:cNvPicPr>
            <a:picLocks noChangeAspect="1"/>
          </p:cNvPicPr>
          <p:nvPr/>
        </p:nvPicPr>
        <p:blipFill rotWithShape="1">
          <a:blip r:embed="rId2">
            <a:alphaModFix amt="50000"/>
          </a:blip>
          <a:srcRect l="4938" r="3975"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7217EF5A-14D9-EE43-B7B8-4A131E4705E5}"/>
              </a:ext>
            </a:extLst>
          </p:cNvPr>
          <p:cNvSpPr>
            <a:spLocks noGrp="1"/>
          </p:cNvSpPr>
          <p:nvPr>
            <p:ph type="ctrTitle"/>
          </p:nvPr>
        </p:nvSpPr>
        <p:spPr>
          <a:xfrm>
            <a:off x="1527048" y="1124712"/>
            <a:ext cx="9144000" cy="3063240"/>
          </a:xfrm>
        </p:spPr>
        <p:txBody>
          <a:bodyPr>
            <a:normAutofit/>
          </a:bodyPr>
          <a:lstStyle/>
          <a:p>
            <a:r>
              <a:rPr lang="en-US" sz="6600" dirty="0" err="1">
                <a:solidFill>
                  <a:srgbClr val="FFFFFF"/>
                </a:solidFill>
              </a:rPr>
              <a:t>Κ</a:t>
            </a:r>
            <a:r>
              <a:rPr lang="en-US" sz="6600" dirty="0">
                <a:solidFill>
                  <a:srgbClr val="FFFFFF"/>
                </a:solidFill>
              </a:rPr>
              <a:t>α</a:t>
            </a:r>
            <a:r>
              <a:rPr lang="en-US" sz="6600" dirty="0" err="1">
                <a:solidFill>
                  <a:srgbClr val="FFFFFF"/>
                </a:solidFill>
              </a:rPr>
              <a:t>τηγοριο</a:t>
            </a:r>
            <a:r>
              <a:rPr lang="en-US" sz="6600" dirty="0">
                <a:solidFill>
                  <a:srgbClr val="FFFFFF"/>
                </a:solidFill>
              </a:rPr>
              <a:t>π</a:t>
            </a:r>
            <a:r>
              <a:rPr lang="en-US" sz="6600" dirty="0" err="1">
                <a:solidFill>
                  <a:srgbClr val="FFFFFF"/>
                </a:solidFill>
              </a:rPr>
              <a:t>οίηση</a:t>
            </a:r>
            <a:r>
              <a:rPr lang="en-US" sz="6600" dirty="0">
                <a:solidFill>
                  <a:srgbClr val="FFFFFF"/>
                </a:solidFill>
              </a:rPr>
              <a:t> </a:t>
            </a:r>
            <a:r>
              <a:rPr lang="en-US" sz="6600" dirty="0" err="1">
                <a:solidFill>
                  <a:srgbClr val="FFFFFF"/>
                </a:solidFill>
              </a:rPr>
              <a:t>κόμ</a:t>
            </a:r>
            <a:r>
              <a:rPr lang="en-US" sz="6600" dirty="0">
                <a:solidFill>
                  <a:srgbClr val="FFFFFF"/>
                </a:solidFill>
              </a:rPr>
              <a:t>β</a:t>
            </a:r>
            <a:r>
              <a:rPr lang="en-US" sz="6600" dirty="0" err="1">
                <a:solidFill>
                  <a:srgbClr val="FFFFFF"/>
                </a:solidFill>
              </a:rPr>
              <a:t>ων</a:t>
            </a:r>
            <a:r>
              <a:rPr lang="en-US" sz="6600" dirty="0">
                <a:solidFill>
                  <a:srgbClr val="FFFFFF"/>
                </a:solidFill>
              </a:rPr>
              <a:t> </a:t>
            </a:r>
            <a:r>
              <a:rPr lang="en-US" sz="6600" dirty="0" err="1">
                <a:solidFill>
                  <a:srgbClr val="FFFFFF"/>
                </a:solidFill>
              </a:rPr>
              <a:t>των</a:t>
            </a:r>
            <a:r>
              <a:rPr lang="en-US" sz="6600" dirty="0">
                <a:solidFill>
                  <a:srgbClr val="FFFFFF"/>
                </a:solidFill>
              </a:rPr>
              <a:t> </a:t>
            </a:r>
            <a:r>
              <a:rPr lang="en-US" sz="6600" dirty="0" err="1">
                <a:solidFill>
                  <a:srgbClr val="FFFFFF"/>
                </a:solidFill>
              </a:rPr>
              <a:t>κοινωνικών</a:t>
            </a:r>
            <a:r>
              <a:rPr lang="en-US" sz="6600" dirty="0">
                <a:solidFill>
                  <a:srgbClr val="FFFFFF"/>
                </a:solidFill>
              </a:rPr>
              <a:t> </a:t>
            </a:r>
            <a:r>
              <a:rPr lang="en-US" sz="6600" dirty="0" err="1">
                <a:solidFill>
                  <a:srgbClr val="FFFFFF"/>
                </a:solidFill>
              </a:rPr>
              <a:t>μέσων</a:t>
            </a:r>
            <a:endParaRPr lang="en-GR" sz="6600" dirty="0">
              <a:solidFill>
                <a:srgbClr val="FFFFFF"/>
              </a:solidFill>
            </a:endParaRPr>
          </a:p>
        </p:txBody>
      </p:sp>
      <p:sp>
        <p:nvSpPr>
          <p:cNvPr id="3" name="Subtitle 2">
            <a:extLst>
              <a:ext uri="{FF2B5EF4-FFF2-40B4-BE49-F238E27FC236}">
                <a16:creationId xmlns:a16="http://schemas.microsoft.com/office/drawing/2014/main" id="{69C6AF28-31AB-2A4F-932A-F667285F91BD}"/>
              </a:ext>
            </a:extLst>
          </p:cNvPr>
          <p:cNvSpPr>
            <a:spLocks noGrp="1"/>
          </p:cNvSpPr>
          <p:nvPr>
            <p:ph type="subTitle" idx="1"/>
          </p:nvPr>
        </p:nvSpPr>
        <p:spPr>
          <a:xfrm>
            <a:off x="1527048" y="4599432"/>
            <a:ext cx="9144000" cy="1378346"/>
          </a:xfrm>
        </p:spPr>
        <p:txBody>
          <a:bodyPr>
            <a:normAutofit fontScale="92500" lnSpcReduction="20000"/>
          </a:bodyPr>
          <a:lstStyle/>
          <a:p>
            <a:r>
              <a:rPr lang="en-US" sz="2600" dirty="0" err="1">
                <a:solidFill>
                  <a:srgbClr val="FFFFFF"/>
                </a:solidFill>
              </a:rPr>
              <a:t>Π</a:t>
            </a:r>
            <a:r>
              <a:rPr lang="en-US" sz="2600" dirty="0">
                <a:solidFill>
                  <a:srgbClr val="FFFFFF"/>
                </a:solidFill>
              </a:rPr>
              <a:t>α</a:t>
            </a:r>
            <a:r>
              <a:rPr lang="en-US" sz="2600" dirty="0" err="1">
                <a:solidFill>
                  <a:srgbClr val="FFFFFF"/>
                </a:solidFill>
              </a:rPr>
              <a:t>ρουσί</a:t>
            </a:r>
            <a:r>
              <a:rPr lang="en-US" sz="2600" dirty="0">
                <a:solidFill>
                  <a:srgbClr val="FFFFFF"/>
                </a:solidFill>
              </a:rPr>
              <a:t>α</a:t>
            </a:r>
            <a:r>
              <a:rPr lang="en-US" sz="2600" dirty="0" err="1">
                <a:solidFill>
                  <a:srgbClr val="FFFFFF"/>
                </a:solidFill>
              </a:rPr>
              <a:t>ση</a:t>
            </a:r>
            <a:r>
              <a:rPr lang="en-US" sz="2600" dirty="0">
                <a:solidFill>
                  <a:srgbClr val="FFFFFF"/>
                </a:solidFill>
              </a:rPr>
              <a:t> </a:t>
            </a:r>
            <a:r>
              <a:rPr lang="en-US" sz="2600" dirty="0" err="1">
                <a:solidFill>
                  <a:srgbClr val="FFFFFF"/>
                </a:solidFill>
              </a:rPr>
              <a:t>δι</a:t>
            </a:r>
            <a:r>
              <a:rPr lang="en-US" sz="2600" dirty="0">
                <a:solidFill>
                  <a:srgbClr val="FFFFFF"/>
                </a:solidFill>
              </a:rPr>
              <a:t>π</a:t>
            </a:r>
            <a:r>
              <a:rPr lang="en-US" sz="2600" dirty="0" err="1">
                <a:solidFill>
                  <a:srgbClr val="FFFFFF"/>
                </a:solidFill>
              </a:rPr>
              <a:t>λωμ</a:t>
            </a:r>
            <a:r>
              <a:rPr lang="en-US" sz="2600" dirty="0">
                <a:solidFill>
                  <a:srgbClr val="FFFFFF"/>
                </a:solidFill>
              </a:rPr>
              <a:t>α</a:t>
            </a:r>
            <a:r>
              <a:rPr lang="en-US" sz="2600" dirty="0" err="1">
                <a:solidFill>
                  <a:srgbClr val="FFFFFF"/>
                </a:solidFill>
              </a:rPr>
              <a:t>τικής</a:t>
            </a:r>
            <a:r>
              <a:rPr lang="en-US" sz="2600" dirty="0">
                <a:solidFill>
                  <a:srgbClr val="FFFFFF"/>
                </a:solidFill>
              </a:rPr>
              <a:t> </a:t>
            </a:r>
            <a:r>
              <a:rPr lang="en-US" sz="2600" dirty="0" err="1">
                <a:solidFill>
                  <a:srgbClr val="FFFFFF"/>
                </a:solidFill>
              </a:rPr>
              <a:t>εργ</a:t>
            </a:r>
            <a:r>
              <a:rPr lang="en-US" sz="2600" dirty="0">
                <a:solidFill>
                  <a:srgbClr val="FFFFFF"/>
                </a:solidFill>
              </a:rPr>
              <a:t>α</a:t>
            </a:r>
            <a:r>
              <a:rPr lang="en-US" sz="2600" dirty="0" err="1">
                <a:solidFill>
                  <a:srgbClr val="FFFFFF"/>
                </a:solidFill>
              </a:rPr>
              <a:t>σί</a:t>
            </a:r>
            <a:r>
              <a:rPr lang="en-US" sz="2600" dirty="0">
                <a:solidFill>
                  <a:srgbClr val="FFFFFF"/>
                </a:solidFill>
              </a:rPr>
              <a:t>α</a:t>
            </a:r>
            <a:r>
              <a:rPr lang="en-US" sz="2600" dirty="0" err="1">
                <a:solidFill>
                  <a:srgbClr val="FFFFFF"/>
                </a:solidFill>
              </a:rPr>
              <a:t>ς</a:t>
            </a:r>
            <a:endParaRPr lang="en-US" sz="2600" dirty="0">
              <a:solidFill>
                <a:srgbClr val="FFFFFF"/>
              </a:solidFill>
            </a:endParaRPr>
          </a:p>
          <a:p>
            <a:r>
              <a:rPr lang="en-US" sz="2600" dirty="0" err="1">
                <a:solidFill>
                  <a:srgbClr val="FFFFFF"/>
                </a:solidFill>
              </a:rPr>
              <a:t>Ομέρ</a:t>
            </a:r>
            <a:r>
              <a:rPr lang="en-US" sz="2600" dirty="0">
                <a:solidFill>
                  <a:srgbClr val="FFFFFF"/>
                </a:solidFill>
              </a:rPr>
              <a:t> </a:t>
            </a:r>
            <a:r>
              <a:rPr lang="en-US" sz="2600" dirty="0" err="1">
                <a:solidFill>
                  <a:srgbClr val="FFFFFF"/>
                </a:solidFill>
              </a:rPr>
              <a:t>Μ</a:t>
            </a:r>
            <a:r>
              <a:rPr lang="en-US" sz="2600" dirty="0">
                <a:solidFill>
                  <a:srgbClr val="FFFFFF"/>
                </a:solidFill>
              </a:rPr>
              <a:t>πα</a:t>
            </a:r>
            <a:r>
              <a:rPr lang="en-US" sz="2600" dirty="0" err="1">
                <a:solidFill>
                  <a:srgbClr val="FFFFFF"/>
                </a:solidFill>
              </a:rPr>
              <a:t>τουχάν</a:t>
            </a:r>
            <a:endParaRPr lang="en-US" sz="2600" dirty="0">
              <a:solidFill>
                <a:srgbClr val="FFFFFF"/>
              </a:solidFill>
            </a:endParaRPr>
          </a:p>
          <a:p>
            <a:endParaRPr lang="en-US" sz="1300" dirty="0">
              <a:solidFill>
                <a:srgbClr val="FFFFFF"/>
              </a:solidFill>
            </a:endParaRPr>
          </a:p>
          <a:p>
            <a:r>
              <a:rPr lang="en-US" sz="1900" dirty="0" err="1">
                <a:solidFill>
                  <a:srgbClr val="FFFFFF"/>
                </a:solidFill>
              </a:rPr>
              <a:t>Ε</a:t>
            </a:r>
            <a:r>
              <a:rPr lang="en-US" sz="1900" dirty="0">
                <a:solidFill>
                  <a:srgbClr val="FFFFFF"/>
                </a:solidFill>
              </a:rPr>
              <a:t>π</a:t>
            </a:r>
            <a:r>
              <a:rPr lang="en-US" sz="1900" dirty="0" err="1">
                <a:solidFill>
                  <a:srgbClr val="FFFFFF"/>
                </a:solidFill>
              </a:rPr>
              <a:t>ι</a:t>
            </a:r>
            <a:r>
              <a:rPr lang="en-US" sz="1900" dirty="0">
                <a:solidFill>
                  <a:srgbClr val="FFFFFF"/>
                </a:solidFill>
              </a:rPr>
              <a:t>β</a:t>
            </a:r>
            <a:r>
              <a:rPr lang="en-US" sz="1900" dirty="0" err="1">
                <a:solidFill>
                  <a:srgbClr val="FFFFFF"/>
                </a:solidFill>
              </a:rPr>
              <a:t>λέ</a:t>
            </a:r>
            <a:r>
              <a:rPr lang="en-US" sz="1900" dirty="0">
                <a:solidFill>
                  <a:srgbClr val="FFFFFF"/>
                </a:solidFill>
              </a:rPr>
              <a:t>π</a:t>
            </a:r>
            <a:r>
              <a:rPr lang="en-US" sz="1900" dirty="0" err="1">
                <a:solidFill>
                  <a:srgbClr val="FFFFFF"/>
                </a:solidFill>
              </a:rPr>
              <a:t>ων</a:t>
            </a:r>
            <a:r>
              <a:rPr lang="en-US" sz="1900" dirty="0">
                <a:solidFill>
                  <a:srgbClr val="FFFFFF"/>
                </a:solidFill>
              </a:rPr>
              <a:t>: </a:t>
            </a:r>
            <a:r>
              <a:rPr lang="en-US" sz="1900" dirty="0" err="1">
                <a:solidFill>
                  <a:srgbClr val="FFFFFF"/>
                </a:solidFill>
              </a:rPr>
              <a:t>Εφρ</a:t>
            </a:r>
            <a:r>
              <a:rPr lang="en-US" sz="1900" dirty="0">
                <a:solidFill>
                  <a:srgbClr val="FFFFFF"/>
                </a:solidFill>
              </a:rPr>
              <a:t>α</a:t>
            </a:r>
            <a:r>
              <a:rPr lang="en-US" sz="1900" dirty="0" err="1">
                <a:solidFill>
                  <a:srgbClr val="FFFFFF"/>
                </a:solidFill>
              </a:rPr>
              <a:t>ιμίδης</a:t>
            </a:r>
            <a:r>
              <a:rPr lang="en-US" sz="1900" dirty="0">
                <a:solidFill>
                  <a:srgbClr val="FFFFFF"/>
                </a:solidFill>
              </a:rPr>
              <a:t> </a:t>
            </a:r>
            <a:r>
              <a:rPr lang="en-US" sz="1900" dirty="0" err="1">
                <a:solidFill>
                  <a:srgbClr val="FFFFFF"/>
                </a:solidFill>
              </a:rPr>
              <a:t>Π</a:t>
            </a:r>
            <a:r>
              <a:rPr lang="en-US" sz="1900" dirty="0">
                <a:solidFill>
                  <a:srgbClr val="FFFFFF"/>
                </a:solidFill>
              </a:rPr>
              <a:t>α</a:t>
            </a:r>
            <a:r>
              <a:rPr lang="en-US" sz="1900" dirty="0" err="1">
                <a:solidFill>
                  <a:srgbClr val="FFFFFF"/>
                </a:solidFill>
              </a:rPr>
              <a:t>ύλος</a:t>
            </a:r>
            <a:r>
              <a:rPr lang="en-US" sz="1900" dirty="0">
                <a:solidFill>
                  <a:srgbClr val="FFFFFF"/>
                </a:solidFill>
              </a:rPr>
              <a:t>, </a:t>
            </a:r>
            <a:r>
              <a:rPr lang="en-US" sz="1900" dirty="0" err="1">
                <a:solidFill>
                  <a:srgbClr val="FFFFFF"/>
                </a:solidFill>
              </a:rPr>
              <a:t>Αν</a:t>
            </a:r>
            <a:r>
              <a:rPr lang="en-US" sz="1900" dirty="0">
                <a:solidFill>
                  <a:srgbClr val="FFFFFF"/>
                </a:solidFill>
              </a:rPr>
              <a:t>. </a:t>
            </a:r>
            <a:r>
              <a:rPr lang="en-US" sz="1900" dirty="0" err="1">
                <a:solidFill>
                  <a:srgbClr val="FFFFFF"/>
                </a:solidFill>
              </a:rPr>
              <a:t>Κ</a:t>
            </a:r>
            <a:r>
              <a:rPr lang="en-US" sz="1900" dirty="0">
                <a:solidFill>
                  <a:srgbClr val="FFFFFF"/>
                </a:solidFill>
              </a:rPr>
              <a:t>α</a:t>
            </a:r>
            <a:r>
              <a:rPr lang="en-US" sz="1900" dirty="0" err="1">
                <a:solidFill>
                  <a:srgbClr val="FFFFFF"/>
                </a:solidFill>
              </a:rPr>
              <a:t>θηγητής</a:t>
            </a:r>
            <a:endParaRPr lang="en-US" sz="1900" dirty="0">
              <a:solidFill>
                <a:srgbClr val="FFFFFF"/>
              </a:solidFill>
            </a:endParaRPr>
          </a:p>
          <a:p>
            <a:endParaRPr lang="en-US" sz="1300" dirty="0">
              <a:solidFill>
                <a:srgbClr val="FFFFFF"/>
              </a:solidFill>
            </a:endParaRPr>
          </a:p>
        </p:txBody>
      </p:sp>
      <p:sp>
        <p:nvSpPr>
          <p:cNvPr id="103"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A9F47A-FA22-E54A-A0D8-022137261773}"/>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23018178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20EC84F-B502-9240-9E05-4E45360FEB74}"/>
              </a:ext>
            </a:extLst>
          </p:cNvPr>
          <p:cNvSpPr>
            <a:spLocks noGrp="1"/>
          </p:cNvSpPr>
          <p:nvPr>
            <p:ph type="title"/>
          </p:nvPr>
        </p:nvSpPr>
        <p:spPr>
          <a:xfrm>
            <a:off x="841246" y="673770"/>
            <a:ext cx="3644489" cy="2414488"/>
          </a:xfrm>
        </p:spPr>
        <p:txBody>
          <a:bodyPr vert="horz" lIns="91440" tIns="45720" rIns="91440" bIns="45720" rtlCol="0" anchor="t">
            <a:normAutofit/>
          </a:bodyPr>
          <a:lstStyle/>
          <a:p>
            <a:r>
              <a:rPr lang="en-US" sz="5400" kern="1200">
                <a:solidFill>
                  <a:srgbClr val="FFFFFF"/>
                </a:solidFill>
                <a:latin typeface="+mj-lt"/>
                <a:ea typeface="+mj-ea"/>
                <a:cs typeface="+mj-cs"/>
              </a:rPr>
              <a:t>K-Nearest Neighbors</a:t>
            </a:r>
          </a:p>
        </p:txBody>
      </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A76E5809-8B59-FA4D-BBD0-52056904498D}"/>
                  </a:ext>
                </a:extLst>
              </p:cNvPr>
              <p:cNvSpPr>
                <a:spLocks noGrp="1"/>
              </p:cNvSpPr>
              <p:nvPr>
                <p:ph sz="half" idx="1"/>
              </p:nvPr>
            </p:nvSpPr>
            <p:spPr>
              <a:xfrm>
                <a:off x="6095999" y="882315"/>
                <a:ext cx="5254754" cy="5294647"/>
              </a:xfrm>
            </p:spPr>
            <p:txBody>
              <a:bodyPr vert="horz" lIns="91440" tIns="45720" rIns="91440" bIns="45720" rtlCol="0">
                <a:normAutofit/>
              </a:bodyPr>
              <a:lstStyle/>
              <a:p>
                <a:r>
                  <a:rPr lang="en-US" sz="2200" dirty="0" err="1"/>
                  <a:t>Α</a:t>
                </a:r>
                <a:r>
                  <a:rPr lang="en-US" sz="2200" dirty="0"/>
                  <a:t>π</a:t>
                </a:r>
                <a:r>
                  <a:rPr lang="en-US" sz="2200" dirty="0" err="1"/>
                  <a:t>οθήκευση</a:t>
                </a:r>
                <a:r>
                  <a:rPr lang="en-US" sz="2200" dirty="0"/>
                  <a:t> </a:t>
                </a:r>
                <a:r>
                  <a:rPr lang="en-US" sz="2200" dirty="0" err="1"/>
                  <a:t>δεδομένων</a:t>
                </a:r>
                <a:r>
                  <a:rPr lang="en-US" sz="2200" dirty="0"/>
                  <a:t> </a:t>
                </a:r>
                <a:r>
                  <a:rPr lang="en-US" sz="2200" dirty="0" err="1"/>
                  <a:t>εκ</a:t>
                </a:r>
                <a:r>
                  <a:rPr lang="en-US" sz="2200" dirty="0"/>
                  <a:t>πα</a:t>
                </a:r>
                <a:r>
                  <a:rPr lang="en-US" sz="2200" dirty="0" err="1"/>
                  <a:t>ίδευσης</a:t>
                </a:r>
                <a:endParaRPr lang="en-US" sz="2200" dirty="0"/>
              </a:p>
              <a:p>
                <a:r>
                  <a:rPr lang="en-US" sz="2200" dirty="0" err="1"/>
                  <a:t>Κ</a:t>
                </a:r>
                <a:r>
                  <a:rPr lang="en-US" sz="2200" dirty="0"/>
                  <a:t>α</a:t>
                </a:r>
                <a:r>
                  <a:rPr lang="en-US" sz="2200" dirty="0" err="1"/>
                  <a:t>τηγοριο</a:t>
                </a:r>
                <a:r>
                  <a:rPr lang="en-US" sz="2200" dirty="0"/>
                  <a:t>π</a:t>
                </a:r>
                <a:r>
                  <a:rPr lang="en-US" sz="2200" dirty="0" err="1"/>
                  <a:t>οίηση</a:t>
                </a:r>
                <a:r>
                  <a:rPr lang="en-US" sz="2200" dirty="0"/>
                  <a:t> </a:t>
                </a:r>
                <a:r>
                  <a:rPr lang="en-US" sz="2200" dirty="0" err="1"/>
                  <a:t>με</a:t>
                </a:r>
                <a:r>
                  <a:rPr lang="en-US" sz="2200" dirty="0"/>
                  <a:t> β</a:t>
                </a:r>
                <a:r>
                  <a:rPr lang="en-US" sz="2200" dirty="0" err="1"/>
                  <a:t>άση</a:t>
                </a:r>
                <a:r>
                  <a:rPr lang="en-US" sz="2200" dirty="0"/>
                  <a:t> </a:t>
                </a:r>
                <a:r>
                  <a:rPr lang="en-US" sz="2200" dirty="0" err="1"/>
                  <a:t>την</a:t>
                </a:r>
                <a:r>
                  <a:rPr lang="en-US" sz="2200" dirty="0"/>
                  <a:t> απ</a:t>
                </a:r>
                <a:r>
                  <a:rPr lang="en-US" sz="2200" dirty="0" err="1"/>
                  <a:t>όστ</a:t>
                </a:r>
                <a:r>
                  <a:rPr lang="en-US" sz="2200" dirty="0"/>
                  <a:t>α</a:t>
                </a:r>
                <a:r>
                  <a:rPr lang="en-US" sz="2200" dirty="0" err="1"/>
                  <a:t>ση</a:t>
                </a:r>
                <a:r>
                  <a:rPr lang="en-US" sz="2200" dirty="0"/>
                  <a:t> </a:t>
                </a:r>
                <a:r>
                  <a:rPr lang="en-US" sz="2200" dirty="0" err="1"/>
                  <a:t>ενός</a:t>
                </a:r>
                <a:r>
                  <a:rPr lang="en-US" sz="2200" dirty="0"/>
                  <a:t> </a:t>
                </a:r>
                <a:r>
                  <a:rPr lang="en-US" sz="2200" dirty="0" err="1"/>
                  <a:t>νέου</a:t>
                </a:r>
                <a:r>
                  <a:rPr lang="en-US" sz="2200" dirty="0"/>
                  <a:t> </a:t>
                </a:r>
                <a:r>
                  <a:rPr lang="en-US" sz="2200" dirty="0" err="1"/>
                  <a:t>δείγμ</a:t>
                </a:r>
                <a:r>
                  <a:rPr lang="en-US" sz="2200" dirty="0"/>
                  <a:t>α</a:t>
                </a:r>
                <a:r>
                  <a:rPr lang="en-US" sz="2200" dirty="0" err="1"/>
                  <a:t>τος</a:t>
                </a:r>
                <a:r>
                  <a:rPr lang="en-US" sz="2200" dirty="0"/>
                  <a:t>. </a:t>
                </a:r>
                <a:r>
                  <a:rPr lang="en-US" sz="2200" dirty="0" err="1"/>
                  <a:t>Υ</a:t>
                </a:r>
                <a:r>
                  <a:rPr lang="en-US" sz="2200" dirty="0"/>
                  <a:t>π</a:t>
                </a:r>
                <a:r>
                  <a:rPr lang="en-US" sz="2200" dirty="0" err="1"/>
                  <a:t>άρχουν</a:t>
                </a:r>
                <a:r>
                  <a:rPr lang="en-US" sz="2200" dirty="0"/>
                  <a:t> </a:t>
                </a:r>
                <a:r>
                  <a:rPr lang="en-US" sz="2200" dirty="0" err="1"/>
                  <a:t>δύο</a:t>
                </a:r>
                <a:r>
                  <a:rPr lang="en-US" sz="2200" dirty="0"/>
                  <a:t> </a:t>
                </a:r>
                <a:r>
                  <a:rPr lang="en-US" sz="2200" dirty="0" err="1"/>
                  <a:t>τρό</a:t>
                </a:r>
                <a:r>
                  <a:rPr lang="en-US" sz="2200" dirty="0"/>
                  <a:t>π</a:t>
                </a:r>
                <a:r>
                  <a:rPr lang="en-US" sz="2200" dirty="0" err="1"/>
                  <a:t>οι</a:t>
                </a:r>
                <a:r>
                  <a:rPr lang="en-US" sz="2200" dirty="0"/>
                  <a:t>:</a:t>
                </a:r>
              </a:p>
              <a:p>
                <a:pPr lvl="1"/>
                <a:r>
                  <a:rPr lang="en-US" sz="2200" dirty="0" err="1"/>
                  <a:t>Ψηφοφορί</a:t>
                </a:r>
                <a:r>
                  <a:rPr lang="en-US" sz="2200" dirty="0"/>
                  <a:t>α π</a:t>
                </a:r>
                <a:r>
                  <a:rPr lang="en-US" sz="2200" dirty="0" err="1"/>
                  <a:t>λειοψηφί</a:t>
                </a:r>
                <a:r>
                  <a:rPr lang="en-US" sz="2200" dirty="0"/>
                  <a:t>α</a:t>
                </a:r>
                <a:r>
                  <a:rPr lang="en-US" sz="2200" dirty="0" err="1"/>
                  <a:t>ς</a:t>
                </a:r>
                <a:endParaRPr lang="en-US" sz="2200" dirty="0"/>
              </a:p>
              <a:p>
                <a:pPr lvl="1"/>
                <a:r>
                  <a:rPr lang="en-US" sz="2200" dirty="0" err="1"/>
                  <a:t>Ανάθεση</a:t>
                </a:r>
                <a:r>
                  <a:rPr lang="en-US" sz="2200" dirty="0"/>
                  <a:t> βα</a:t>
                </a:r>
                <a:r>
                  <a:rPr lang="en-US" sz="2200" dirty="0" err="1"/>
                  <a:t>ρών</a:t>
                </a:r>
                <a:r>
                  <a:rPr lang="en-US" sz="2200" dirty="0"/>
                  <a:t> </a:t>
                </a:r>
                <a:r>
                  <a:rPr lang="en-US" sz="2200" dirty="0" err="1"/>
                  <a:t>σε</a:t>
                </a:r>
                <a:r>
                  <a:rPr lang="en-US" sz="2200" dirty="0"/>
                  <a:t> </a:t>
                </a:r>
                <a:r>
                  <a:rPr lang="en-US" sz="2200" dirty="0" err="1"/>
                  <a:t>κάθε</a:t>
                </a:r>
                <a:r>
                  <a:rPr lang="en-US" sz="2200" dirty="0"/>
                  <a:t> </a:t>
                </a:r>
                <a:r>
                  <a:rPr lang="en-US" sz="2200" dirty="0" err="1"/>
                  <a:t>γείτον</a:t>
                </a:r>
                <a:r>
                  <a:rPr lang="en-US" sz="2200" dirty="0"/>
                  <a:t>α</a:t>
                </a:r>
              </a:p>
              <a:p>
                <a:r>
                  <a:rPr lang="en-US" sz="2200" dirty="0" err="1"/>
                  <a:t>Α</a:t>
                </a:r>
                <a:r>
                  <a:rPr lang="en-US" sz="2200" dirty="0"/>
                  <a:t>π</a:t>
                </a:r>
                <a:r>
                  <a:rPr lang="en-US" sz="2200" dirty="0" err="1"/>
                  <a:t>όστ</a:t>
                </a:r>
                <a:r>
                  <a:rPr lang="en-US" sz="2200" dirty="0"/>
                  <a:t>α</a:t>
                </a:r>
                <a:r>
                  <a:rPr lang="en-US" sz="2200" dirty="0" err="1"/>
                  <a:t>ση</a:t>
                </a:r>
                <a:r>
                  <a:rPr lang="en-US" sz="2200" dirty="0"/>
                  <a:t> </a:t>
                </a:r>
                <a:r>
                  <a:rPr lang="en-US" sz="2200" dirty="0" err="1"/>
                  <a:t>Minkowski</a:t>
                </a:r>
                <a:endParaRPr lang="en-US" sz="2200" dirty="0"/>
              </a:p>
              <a:p>
                <a:pPr lvl="1"/>
                <a14:m>
                  <m:oMath xmlns:m="http://schemas.openxmlformats.org/officeDocument/2006/math">
                    <m:r>
                      <a:rPr lang="en-US" sz="2200" i="1">
                        <a:latin typeface="Cambria Math" panose="02040503050406030204" pitchFamily="18" charset="0"/>
                      </a:rPr>
                      <m:t>𝑑𝑖𝑠𝑡</m:t>
                    </m:r>
                    <m:r>
                      <a:rPr lang="en-US" sz="2200" i="1">
                        <a:latin typeface="Cambria Math" panose="02040503050406030204" pitchFamily="18" charset="0"/>
                      </a:rPr>
                      <m:t>(</m:t>
                    </m:r>
                    <m:r>
                      <a:rPr lang="en-US" sz="2200" i="1">
                        <a:latin typeface="Cambria Math" panose="02040503050406030204" pitchFamily="18" charset="0"/>
                      </a:rPr>
                      <m:t>𝑋</m:t>
                    </m:r>
                    <m:r>
                      <a:rPr lang="en-US" sz="2200" i="1">
                        <a:latin typeface="Cambria Math" panose="02040503050406030204" pitchFamily="18" charset="0"/>
                      </a:rPr>
                      <m:t>,</m:t>
                    </m:r>
                    <m:r>
                      <a:rPr lang="en-US" sz="2200" i="1">
                        <a:latin typeface="Cambria Math" panose="02040503050406030204" pitchFamily="18" charset="0"/>
                      </a:rPr>
                      <m:t>𝑌</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e>
                                </m:d>
                              </m:e>
                              <m:sup>
                                <m:r>
                                  <a:rPr lang="en-US" sz="2200" i="1">
                                    <a:latin typeface="Cambria Math" panose="02040503050406030204" pitchFamily="18" charset="0"/>
                                  </a:rPr>
                                  <m:t>𝑝</m:t>
                                </m:r>
                              </m:sup>
                            </m:sSup>
                          </m:e>
                        </m:nary>
                        <m:r>
                          <a:rPr lang="en-US" sz="2200" i="1">
                            <a:latin typeface="Cambria Math" panose="02040503050406030204" pitchFamily="18" charset="0"/>
                          </a:rPr>
                          <m:t>)</m:t>
                        </m:r>
                      </m:e>
                      <m:sup>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𝑝</m:t>
                            </m:r>
                          </m:den>
                        </m:f>
                      </m:sup>
                    </m:sSup>
                  </m:oMath>
                </a14:m>
                <a:endParaRPr lang="en-US" sz="2200" dirty="0"/>
              </a:p>
              <a:p>
                <a:r>
                  <a:rPr lang="en-US" sz="2200" dirty="0" err="1"/>
                  <a:t>Βέλτιστο</a:t>
                </a:r>
                <a:r>
                  <a:rPr lang="en-US" sz="2200" dirty="0"/>
                  <a:t> k </a:t>
                </a:r>
                <a:r>
                  <a:rPr lang="en-US" sz="2200" dirty="0" err="1"/>
                  <a:t>υ</a:t>
                </a:r>
                <a:r>
                  <a:rPr lang="en-US" sz="2200" dirty="0"/>
                  <a:t>π</a:t>
                </a:r>
                <a:r>
                  <a:rPr lang="en-US" sz="2200" dirty="0" err="1"/>
                  <a:t>ολογίζετ</a:t>
                </a:r>
                <a:r>
                  <a:rPr lang="en-US" sz="2200" dirty="0"/>
                  <a:t>α</a:t>
                </a:r>
                <a:r>
                  <a:rPr lang="en-US" sz="2200" dirty="0" err="1"/>
                  <a:t>ι</a:t>
                </a:r>
                <a:r>
                  <a:rPr lang="en-US" sz="2200" dirty="0"/>
                  <a:t> </a:t>
                </a:r>
                <a:r>
                  <a:rPr lang="en-US" sz="2200" dirty="0" err="1"/>
                  <a:t>δοκιμάζοντ</a:t>
                </a:r>
                <a:r>
                  <a:rPr lang="en-US" sz="2200" dirty="0"/>
                  <a:t>α</a:t>
                </a:r>
                <a:r>
                  <a:rPr lang="en-US" sz="2200" dirty="0" err="1"/>
                  <a:t>ς</a:t>
                </a:r>
                <a:r>
                  <a:rPr lang="en-US" sz="2200" dirty="0"/>
                  <a:t> </a:t>
                </a:r>
                <a:r>
                  <a:rPr lang="en-US" sz="2200" dirty="0" err="1"/>
                  <a:t>έν</a:t>
                </a:r>
                <a:r>
                  <a:rPr lang="en-US" sz="2200" dirty="0"/>
                  <a:t>α </a:t>
                </a:r>
                <a:r>
                  <a:rPr lang="en-US" sz="2200" dirty="0" err="1"/>
                  <a:t>εύρος</a:t>
                </a:r>
                <a:r>
                  <a:rPr lang="en-US" sz="2200" dirty="0"/>
                  <a:t> </a:t>
                </a:r>
                <a:r>
                  <a:rPr lang="en-US" sz="2200" dirty="0" err="1"/>
                  <a:t>τιμών</a:t>
                </a:r>
                <a:endParaRPr lang="en-US" sz="2200" dirty="0"/>
              </a:p>
            </p:txBody>
          </p:sp>
        </mc:Choice>
        <mc:Fallback xmlns="">
          <p:sp>
            <p:nvSpPr>
              <p:cNvPr id="40" name="Content Placeholder 2">
                <a:extLst>
                  <a:ext uri="{FF2B5EF4-FFF2-40B4-BE49-F238E27FC236}">
                    <a16:creationId xmlns:a16="http://schemas.microsoft.com/office/drawing/2014/main" id="{A76E5809-8B59-FA4D-BBD0-52056904498D}"/>
                  </a:ext>
                </a:extLst>
              </p:cNvPr>
              <p:cNvSpPr>
                <a:spLocks noGrp="1" noRot="1" noChangeAspect="1" noMove="1" noResize="1" noEditPoints="1" noAdjustHandles="1" noChangeArrowheads="1" noChangeShapeType="1" noTextEdit="1"/>
              </p:cNvSpPr>
              <p:nvPr>
                <p:ph sz="half" idx="1"/>
              </p:nvPr>
            </p:nvSpPr>
            <p:spPr>
              <a:xfrm>
                <a:off x="6095999" y="882315"/>
                <a:ext cx="5254754" cy="5294647"/>
              </a:xfrm>
              <a:blipFill>
                <a:blip r:embed="rId3"/>
                <a:stretch>
                  <a:fillRect l="-1449" t="-1196"/>
                </a:stretch>
              </a:blipFill>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4DA1857C-147B-FC4D-8D74-30D34074BF65}"/>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DFDF98CC-160E-494C-8C3C-8CDC5FA257DE}" type="slidenum">
              <a:rPr lang="en-US"/>
              <a:pPr>
                <a:lnSpc>
                  <a:spcPct val="90000"/>
                </a:lnSpc>
                <a:spcAft>
                  <a:spcPts val="600"/>
                </a:spcAft>
              </a:pPr>
              <a:t>10</a:t>
            </a:fld>
            <a:endParaRPr lang="en-US"/>
          </a:p>
        </p:txBody>
      </p:sp>
      <p:pic>
        <p:nvPicPr>
          <p:cNvPr id="55" name="Content Placeholder 8" descr="Diagram, schematic, radar chart&#10;&#10;Description automatically generated">
            <a:extLst>
              <a:ext uri="{FF2B5EF4-FFF2-40B4-BE49-F238E27FC236}">
                <a16:creationId xmlns:a16="http://schemas.microsoft.com/office/drawing/2014/main" id="{D0943E7D-D1FB-5343-9545-426FF59C2F5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69482" y="2766635"/>
            <a:ext cx="3931828" cy="3471720"/>
          </a:xfrm>
          <a:prstGeom prst="rect">
            <a:avLst/>
          </a:prstGeom>
        </p:spPr>
      </p:pic>
    </p:spTree>
    <p:extLst>
      <p:ext uri="{BB962C8B-B14F-4D97-AF65-F5344CB8AC3E}">
        <p14:creationId xmlns:p14="http://schemas.microsoft.com/office/powerpoint/2010/main" val="266426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C1DAD-5ADB-434D-9216-481AC8733B76}"/>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Voting Classifier</a:t>
            </a:r>
          </a:p>
        </p:txBody>
      </p:sp>
      <p:cxnSp>
        <p:nvCxnSpPr>
          <p:cNvPr id="13"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59F45DB-7DEE-674B-AAA4-BCC997B95DD3}"/>
              </a:ext>
            </a:extLst>
          </p:cNvPr>
          <p:cNvSpPr>
            <a:spLocks noGrp="1"/>
          </p:cNvSpPr>
          <p:nvPr>
            <p:ph type="body" sz="half" idx="2"/>
          </p:nvPr>
        </p:nvSpPr>
        <p:spPr>
          <a:xfrm>
            <a:off x="593610" y="2121763"/>
            <a:ext cx="3822192" cy="3773010"/>
          </a:xfrm>
        </p:spPr>
        <p:txBody>
          <a:bodyPr vert="horz" lIns="91440" tIns="45720" rIns="91440" bIns="45720" rtlCol="0">
            <a:normAutofit/>
          </a:bodyPr>
          <a:lstStyle/>
          <a:p>
            <a:pPr marL="285750" indent="-228600">
              <a:buFont typeface="Arial" panose="020B0604020202020204" pitchFamily="34" charset="0"/>
              <a:buChar char="•"/>
            </a:pPr>
            <a:r>
              <a:rPr lang="en-US" sz="2000" dirty="0">
                <a:solidFill>
                  <a:schemeClr val="bg1"/>
                </a:solidFill>
              </a:rPr>
              <a:t>Hard Voting</a:t>
            </a:r>
          </a:p>
          <a:p>
            <a:pPr marL="742950" lvl="1" indent="-228600">
              <a:buFont typeface="Arial" panose="020B0604020202020204" pitchFamily="34" charset="0"/>
              <a:buChar char="•"/>
            </a:pPr>
            <a:r>
              <a:rPr lang="el-GR" sz="2000" dirty="0">
                <a:solidFill>
                  <a:schemeClr val="bg1"/>
                </a:solidFill>
              </a:rPr>
              <a:t>Προβλεπόμενη κατηγορία αυτή που προβλέπεται από την πλειοψηφία των μοντέλων</a:t>
            </a:r>
            <a:endParaRPr lang="en-US" sz="2000" dirty="0">
              <a:solidFill>
                <a:schemeClr val="bg1"/>
              </a:solidFill>
            </a:endParaRPr>
          </a:p>
          <a:p>
            <a:pPr marL="285750" indent="-228600">
              <a:buFont typeface="Arial" panose="020B0604020202020204" pitchFamily="34" charset="0"/>
              <a:buChar char="•"/>
            </a:pPr>
            <a:r>
              <a:rPr lang="en-US" sz="2000" dirty="0">
                <a:solidFill>
                  <a:schemeClr val="bg1"/>
                </a:solidFill>
              </a:rPr>
              <a:t>Soft Voting</a:t>
            </a:r>
            <a:endParaRPr lang="el-GR" sz="2000" dirty="0">
              <a:solidFill>
                <a:schemeClr val="bg1"/>
              </a:solidFill>
            </a:endParaRPr>
          </a:p>
          <a:p>
            <a:pPr marL="742950" lvl="1" indent="-228600">
              <a:buFont typeface="Arial" panose="020B0604020202020204" pitchFamily="34" charset="0"/>
              <a:buChar char="•"/>
            </a:pPr>
            <a:r>
              <a:rPr lang="el-GR" sz="1800" dirty="0">
                <a:solidFill>
                  <a:schemeClr val="bg1"/>
                </a:solidFill>
              </a:rPr>
              <a:t>Τελική πρόβλεψη είναι η κλάση για την οποία το άθροισμα πιθανοτήτων είναι η μέγιστη</a:t>
            </a:r>
            <a:endParaRPr lang="en-US" sz="1800" dirty="0">
              <a:solidFill>
                <a:schemeClr val="bg1"/>
              </a:solidFill>
            </a:endParaRPr>
          </a:p>
        </p:txBody>
      </p:sp>
      <p:pic>
        <p:nvPicPr>
          <p:cNvPr id="6" name="Content Placeholder 5" descr="Diagram&#10;&#10;Description automatically generated">
            <a:extLst>
              <a:ext uri="{FF2B5EF4-FFF2-40B4-BE49-F238E27FC236}">
                <a16:creationId xmlns:a16="http://schemas.microsoft.com/office/drawing/2014/main" id="{8F1040D6-72E1-704E-B39E-FF5C9498162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10716" y="1100168"/>
            <a:ext cx="6596652" cy="4502214"/>
          </a:xfrm>
          <a:prstGeom prst="rect">
            <a:avLst/>
          </a:prstGeom>
        </p:spPr>
      </p:pic>
      <p:sp>
        <p:nvSpPr>
          <p:cNvPr id="5" name="Slide Number Placeholder 4">
            <a:extLst>
              <a:ext uri="{FF2B5EF4-FFF2-40B4-BE49-F238E27FC236}">
                <a16:creationId xmlns:a16="http://schemas.microsoft.com/office/drawing/2014/main" id="{4C50DDFB-EA94-4A4E-9F28-FFACFF01C43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11</a:t>
            </a:fld>
            <a:endParaRPr lang="en-US"/>
          </a:p>
        </p:txBody>
      </p:sp>
    </p:spTree>
    <p:extLst>
      <p:ext uri="{BB962C8B-B14F-4D97-AF65-F5344CB8AC3E}">
        <p14:creationId xmlns:p14="http://schemas.microsoft.com/office/powerpoint/2010/main" val="291564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393E45-9FCB-5E45-AC3A-FD28FD188061}"/>
              </a:ext>
            </a:extLst>
          </p:cNvPr>
          <p:cNvSpPr>
            <a:spLocks noGrp="1"/>
          </p:cNvSpPr>
          <p:nvPr>
            <p:ph type="title"/>
          </p:nvPr>
        </p:nvSpPr>
        <p:spPr>
          <a:xfrm>
            <a:off x="648929" y="629266"/>
            <a:ext cx="3505495" cy="1622321"/>
          </a:xfrm>
        </p:spPr>
        <p:txBody>
          <a:bodyPr>
            <a:normAutofit/>
          </a:bodyPr>
          <a:lstStyle/>
          <a:p>
            <a:r>
              <a:rPr lang="en-US"/>
              <a:t>Graph Embeddings</a:t>
            </a:r>
            <a:endParaRPr lang="en-G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A745E05-6041-0446-BAA7-6AAAB1701B93}"/>
                  </a:ext>
                </a:extLst>
              </p:cNvPr>
              <p:cNvSpPr>
                <a:spLocks noGrp="1"/>
              </p:cNvSpPr>
              <p:nvPr>
                <p:ph idx="1"/>
              </p:nvPr>
            </p:nvSpPr>
            <p:spPr>
              <a:xfrm>
                <a:off x="648931" y="2438400"/>
                <a:ext cx="3505494" cy="3785419"/>
              </a:xfrm>
            </p:spPr>
            <p:txBody>
              <a:bodyPr>
                <a:normAutofit/>
              </a:bodyPr>
              <a:lstStyle/>
              <a:p>
                <a:r>
                  <a:rPr lang="el-GR" sz="2000"/>
                  <a:t>Δεδομένου ενός γράφου </a:t>
                </a:r>
                <a14:m>
                  <m:oMath xmlns:m="http://schemas.openxmlformats.org/officeDocument/2006/math">
                    <m:r>
                      <a:rPr lang="en-US" sz="2000" i="1">
                        <a:latin typeface="Cambria Math" panose="02040503050406030204" pitchFamily="18" charset="0"/>
                      </a:rPr>
                      <m:t>𝐺</m:t>
                    </m:r>
                    <m:r>
                      <a:rPr lang="el-GR" sz="2000" i="1">
                        <a:latin typeface="Cambria Math" panose="02040503050406030204" pitchFamily="18" charset="0"/>
                      </a:rPr>
                      <m:t>=(</m:t>
                    </m:r>
                    <m:r>
                      <a:rPr lang="en-US" sz="2000" i="1">
                        <a:latin typeface="Cambria Math" panose="02040503050406030204" pitchFamily="18" charset="0"/>
                      </a:rPr>
                      <m:t>𝑉</m:t>
                    </m:r>
                    <m:r>
                      <a:rPr lang="el-GR" sz="2000" i="1">
                        <a:latin typeface="Cambria Math" panose="02040503050406030204" pitchFamily="18" charset="0"/>
                      </a:rPr>
                      <m:t>,</m:t>
                    </m:r>
                    <m:r>
                      <a:rPr lang="en-US" sz="2000" i="1">
                        <a:latin typeface="Cambria Math" panose="02040503050406030204" pitchFamily="18" charset="0"/>
                      </a:rPr>
                      <m:t>𝐸</m:t>
                    </m:r>
                    <m:r>
                      <a:rPr lang="el-GR" sz="2000" i="1">
                        <a:latin typeface="Cambria Math" panose="02040503050406030204" pitchFamily="18" charset="0"/>
                      </a:rPr>
                      <m:t>)</m:t>
                    </m:r>
                  </m:oMath>
                </a14:m>
                <a:r>
                  <a:rPr lang="el-GR" sz="2000"/>
                  <a:t>, ένα </a:t>
                </a:r>
                <a:r>
                  <a:rPr lang="en-US" sz="2000"/>
                  <a:t>graph embedding </a:t>
                </a:r>
                <a:r>
                  <a:rPr lang="el-GR" sz="2000"/>
                  <a:t>είναι μια χαρτογράφηση </a:t>
                </a:r>
                <a14:m>
                  <m:oMath xmlns:m="http://schemas.openxmlformats.org/officeDocument/2006/math">
                    <m:r>
                      <a:rPr lang="en-US" sz="2000" i="1">
                        <a:latin typeface="Cambria Math" panose="02040503050406030204" pitchFamily="18" charset="0"/>
                      </a:rPr>
                      <m:t>𝑓</m:t>
                    </m:r>
                    <m:r>
                      <a:rPr lang="el-GR" sz="2000" i="1">
                        <a:latin typeface="Cambria Math" panose="02040503050406030204" pitchFamily="18" charset="0"/>
                      </a:rPr>
                      <m:t> :</m:t>
                    </m:r>
                    <m:sSub>
                      <m:sSubPr>
                        <m:ctrlPr>
                          <a:rPr lang="en-GR" sz="2000" i="1">
                            <a:latin typeface="Cambria Math" panose="02040503050406030204" pitchFamily="18" charset="0"/>
                          </a:rPr>
                        </m:ctrlPr>
                      </m:sSubPr>
                      <m:e>
                        <m:r>
                          <a:rPr lang="el-GR" sz="2000" i="1">
                            <a:latin typeface="Cambria Math" panose="02040503050406030204" pitchFamily="18" charset="0"/>
                          </a:rPr>
                          <m:t>𝑣</m:t>
                        </m:r>
                      </m:e>
                      <m:sub>
                        <m:r>
                          <a:rPr lang="el-GR" sz="2000" i="1">
                            <a:latin typeface="Cambria Math" panose="02040503050406030204" pitchFamily="18" charset="0"/>
                          </a:rPr>
                          <m:t>𝑖</m:t>
                        </m:r>
                      </m:sub>
                    </m:sSub>
                    <m:r>
                      <a:rPr lang="el-GR" sz="2000" i="1">
                        <a:latin typeface="Cambria Math" panose="02040503050406030204" pitchFamily="18" charset="0"/>
                      </a:rPr>
                      <m:t>→</m:t>
                    </m:r>
                    <m:sSub>
                      <m:sSubPr>
                        <m:ctrlPr>
                          <a:rPr lang="en-GR" sz="2000" i="1">
                            <a:latin typeface="Cambria Math" panose="02040503050406030204" pitchFamily="18" charset="0"/>
                          </a:rPr>
                        </m:ctrlPr>
                      </m:sSubPr>
                      <m:e>
                        <m:r>
                          <a:rPr lang="el-GR" sz="2000" i="1">
                            <a:latin typeface="Cambria Math" panose="02040503050406030204" pitchFamily="18" charset="0"/>
                          </a:rPr>
                          <m:t>𝑦</m:t>
                        </m:r>
                      </m:e>
                      <m:sub>
                        <m:r>
                          <a:rPr lang="el-GR" sz="2000" i="1">
                            <a:latin typeface="Cambria Math" panose="02040503050406030204" pitchFamily="18" charset="0"/>
                          </a:rPr>
                          <m:t>𝑖</m:t>
                        </m:r>
                      </m:sub>
                    </m:sSub>
                    <m:r>
                      <a:rPr lang="el-GR" sz="2000" i="1">
                        <a:latin typeface="Cambria Math" panose="02040503050406030204" pitchFamily="18" charset="0"/>
                      </a:rPr>
                      <m:t>𝜖</m:t>
                    </m:r>
                    <m:sSup>
                      <m:sSupPr>
                        <m:ctrlPr>
                          <a:rPr lang="en-GR" sz="2000" i="1">
                            <a:latin typeface="Cambria Math" panose="02040503050406030204" pitchFamily="18" charset="0"/>
                          </a:rPr>
                        </m:ctrlPr>
                      </m:sSupPr>
                      <m:e>
                        <m:r>
                          <a:rPr lang="el-GR" sz="2000" i="1">
                            <a:latin typeface="Cambria Math" panose="02040503050406030204" pitchFamily="18" charset="0"/>
                          </a:rPr>
                          <m:t>ℝ</m:t>
                        </m:r>
                      </m:e>
                      <m:sup>
                        <m:r>
                          <a:rPr lang="el-GR" sz="2000" i="1">
                            <a:latin typeface="Cambria Math" panose="02040503050406030204" pitchFamily="18" charset="0"/>
                          </a:rPr>
                          <m:t>𝑑</m:t>
                        </m:r>
                      </m:sup>
                    </m:sSup>
                    <m:r>
                      <a:rPr lang="el-GR" sz="2000" i="1">
                        <a:latin typeface="Cambria Math" panose="02040503050406030204" pitchFamily="18" charset="0"/>
                      </a:rPr>
                      <m:t>, ∀ </m:t>
                    </m:r>
                    <m:r>
                      <a:rPr lang="el-GR" sz="2000" i="1">
                        <a:latin typeface="Cambria Math" panose="02040503050406030204" pitchFamily="18" charset="0"/>
                      </a:rPr>
                      <m:t>𝑖</m:t>
                    </m:r>
                    <m:r>
                      <a:rPr lang="el-GR" sz="2000" i="1">
                        <a:latin typeface="Cambria Math" panose="02040503050406030204" pitchFamily="18" charset="0"/>
                      </a:rPr>
                      <m:t>∈[</m:t>
                    </m:r>
                    <m:r>
                      <a:rPr lang="el-GR" sz="2000" i="1">
                        <a:latin typeface="Cambria Math" panose="02040503050406030204" pitchFamily="18" charset="0"/>
                      </a:rPr>
                      <m:t>𝑛</m:t>
                    </m:r>
                    <m:r>
                      <a:rPr lang="el-GR" sz="2000" i="1">
                        <a:latin typeface="Cambria Math" panose="02040503050406030204" pitchFamily="18" charset="0"/>
                      </a:rPr>
                      <m:t>]</m:t>
                    </m:r>
                  </m:oMath>
                </a14:m>
                <a:r>
                  <a:rPr lang="el-GR" sz="2000"/>
                  <a:t> ώστε </a:t>
                </a:r>
                <a14:m>
                  <m:oMath xmlns:m="http://schemas.openxmlformats.org/officeDocument/2006/math">
                    <m:r>
                      <a:rPr lang="el-GR" sz="2000" i="1">
                        <a:latin typeface="Cambria Math" panose="02040503050406030204" pitchFamily="18" charset="0"/>
                      </a:rPr>
                      <m:t>𝑑</m:t>
                    </m:r>
                    <m:r>
                      <a:rPr lang="el-GR" sz="2000" i="1">
                        <a:latin typeface="Cambria Math" panose="02040503050406030204" pitchFamily="18" charset="0"/>
                      </a:rPr>
                      <m:t>≪|</m:t>
                    </m:r>
                    <m:r>
                      <a:rPr lang="el-GR" sz="2000" i="1">
                        <a:latin typeface="Cambria Math" panose="02040503050406030204" pitchFamily="18" charset="0"/>
                      </a:rPr>
                      <m:t>𝑉</m:t>
                    </m:r>
                    <m:r>
                      <a:rPr lang="el-GR" sz="2000" i="1">
                        <a:latin typeface="Cambria Math" panose="02040503050406030204" pitchFamily="18" charset="0"/>
                      </a:rPr>
                      <m:t>|</m:t>
                    </m:r>
                  </m:oMath>
                </a14:m>
                <a:r>
                  <a:rPr lang="el-GR" sz="2000"/>
                  <a:t> και η συνάρτηση </a:t>
                </a:r>
                <a:r>
                  <a:rPr lang="en-US" sz="2000"/>
                  <a:t>f </a:t>
                </a:r>
                <a:r>
                  <a:rPr lang="el-GR" sz="2000"/>
                  <a:t>να διατηρεί κάποια </a:t>
                </a:r>
                <a:r>
                  <a:rPr lang="en-US" sz="2000"/>
                  <a:t>proximity measures </a:t>
                </a:r>
                <a:r>
                  <a:rPr lang="el-GR" sz="2000"/>
                  <a:t>οριζόμενες στο γράφο </a:t>
                </a:r>
                <a:r>
                  <a:rPr lang="en-US" sz="2000"/>
                  <a:t>G</a:t>
                </a:r>
                <a:r>
                  <a:rPr lang="el-GR" sz="2000" dirty="0"/>
                  <a:t>.</a:t>
                </a:r>
              </a:p>
            </p:txBody>
          </p:sp>
        </mc:Choice>
        <mc:Fallback>
          <p:sp>
            <p:nvSpPr>
              <p:cNvPr id="7" name="Content Placeholder 6">
                <a:extLst>
                  <a:ext uri="{FF2B5EF4-FFF2-40B4-BE49-F238E27FC236}">
                    <a16:creationId xmlns:a16="http://schemas.microsoft.com/office/drawing/2014/main" id="{BA745E05-6041-0446-BAA7-6AAAB1701B93}"/>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3"/>
                <a:stretch>
                  <a:fillRect l="-1079" t="-1672"/>
                </a:stretch>
              </a:blipFill>
            </p:spPr>
            <p:txBody>
              <a:bodyPr/>
              <a:lstStyle/>
              <a:p>
                <a:r>
                  <a:rPr lang="en-GR">
                    <a:noFill/>
                  </a:rPr>
                  <a:t> </a:t>
                </a:r>
              </a:p>
            </p:txBody>
          </p:sp>
        </mc:Fallback>
      </mc:AlternateContent>
      <p:sp>
        <p:nvSpPr>
          <p:cNvPr id="25" name="Rectangle 2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10;&#10;Description automatically generated">
            <a:extLst>
              <a:ext uri="{FF2B5EF4-FFF2-40B4-BE49-F238E27FC236}">
                <a16:creationId xmlns:a16="http://schemas.microsoft.com/office/drawing/2014/main" id="{B902335D-CA8F-904D-89ED-BEC2F2CBFCAD}"/>
              </a:ext>
            </a:extLst>
          </p:cNvPr>
          <p:cNvPicPr>
            <a:picLocks noChangeAspect="1"/>
          </p:cNvPicPr>
          <p:nvPr/>
        </p:nvPicPr>
        <p:blipFill>
          <a:blip r:embed="rId4"/>
          <a:stretch>
            <a:fillRect/>
          </a:stretch>
        </p:blipFill>
        <p:spPr>
          <a:xfrm>
            <a:off x="5405862" y="2200939"/>
            <a:ext cx="6019331" cy="2452876"/>
          </a:xfrm>
          <a:prstGeom prst="rect">
            <a:avLst/>
          </a:prstGeom>
          <a:effectLst/>
        </p:spPr>
      </p:pic>
      <p:sp>
        <p:nvSpPr>
          <p:cNvPr id="5" name="Slide Number Placeholder 4">
            <a:extLst>
              <a:ext uri="{FF2B5EF4-FFF2-40B4-BE49-F238E27FC236}">
                <a16:creationId xmlns:a16="http://schemas.microsoft.com/office/drawing/2014/main" id="{CEA1B70D-2DE3-8440-B62F-7D7200F8D802}"/>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solidFill>
                  <a:srgbClr val="303030"/>
                </a:solidFill>
              </a:rPr>
              <a:pPr>
                <a:spcAft>
                  <a:spcPts val="600"/>
                </a:spcAft>
              </a:pPr>
              <a:t>12</a:t>
            </a:fld>
            <a:endParaRPr lang="en-US">
              <a:solidFill>
                <a:srgbClr val="303030"/>
              </a:solidFill>
            </a:endParaRPr>
          </a:p>
        </p:txBody>
      </p:sp>
    </p:spTree>
    <p:extLst>
      <p:ext uri="{BB962C8B-B14F-4D97-AF65-F5344CB8AC3E}">
        <p14:creationId xmlns:p14="http://schemas.microsoft.com/office/powerpoint/2010/main" val="69789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2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D7CDC-4F61-9047-BCBF-FFAF9F25CCA9}"/>
              </a:ext>
            </a:extLst>
          </p:cNvPr>
          <p:cNvSpPr>
            <a:spLocks noGrp="1"/>
          </p:cNvSpPr>
          <p:nvPr>
            <p:ph type="title"/>
          </p:nvPr>
        </p:nvSpPr>
        <p:spPr>
          <a:xfrm>
            <a:off x="838200" y="557188"/>
            <a:ext cx="10515600" cy="1133499"/>
          </a:xfrm>
        </p:spPr>
        <p:txBody>
          <a:bodyPr>
            <a:normAutofit/>
          </a:bodyPr>
          <a:lstStyle/>
          <a:p>
            <a:pPr algn="ctr"/>
            <a:r>
              <a:rPr lang="el-GR" sz="5200"/>
              <a:t>Επεξεργασία Φυσικής Γλώσσας</a:t>
            </a:r>
            <a:endParaRPr lang="en-GR" sz="5200"/>
          </a:p>
        </p:txBody>
      </p:sp>
      <p:sp>
        <p:nvSpPr>
          <p:cNvPr id="4" name="Slide Number Placeholder 3">
            <a:extLst>
              <a:ext uri="{FF2B5EF4-FFF2-40B4-BE49-F238E27FC236}">
                <a16:creationId xmlns:a16="http://schemas.microsoft.com/office/drawing/2014/main" id="{48710633-7132-584C-B7F3-FFDEB10E453F}"/>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pPr>
                <a:spcAft>
                  <a:spcPts val="600"/>
                </a:spcAft>
              </a:pPr>
              <a:t>13</a:t>
            </a:fld>
            <a:endParaRPr lang="en-US"/>
          </a:p>
        </p:txBody>
      </p:sp>
      <p:graphicFrame>
        <p:nvGraphicFramePr>
          <p:cNvPr id="6" name="Content Placeholder 2">
            <a:extLst>
              <a:ext uri="{FF2B5EF4-FFF2-40B4-BE49-F238E27FC236}">
                <a16:creationId xmlns:a16="http://schemas.microsoft.com/office/drawing/2014/main" id="{21324541-5985-43FD-9FAB-63C7FAC73944}"/>
              </a:ext>
            </a:extLst>
          </p:cNvPr>
          <p:cNvGraphicFramePr>
            <a:graphicFrameLocks noGrp="1"/>
          </p:cNvGraphicFramePr>
          <p:nvPr>
            <p:ph idx="1"/>
            <p:extLst>
              <p:ext uri="{D42A27DB-BD31-4B8C-83A1-F6EECF244321}">
                <p14:modId xmlns:p14="http://schemas.microsoft.com/office/powerpoint/2010/main" val="68926863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2670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5A32C-33AC-EE45-AC66-2E36DF04FA8A}"/>
              </a:ext>
            </a:extLst>
          </p:cNvPr>
          <p:cNvSpPr>
            <a:spLocks noGrp="1"/>
          </p:cNvSpPr>
          <p:nvPr>
            <p:ph type="title"/>
          </p:nvPr>
        </p:nvSpPr>
        <p:spPr>
          <a:xfrm>
            <a:off x="630936" y="639520"/>
            <a:ext cx="3429000" cy="1719072"/>
          </a:xfrm>
        </p:spPr>
        <p:txBody>
          <a:bodyPr anchor="b">
            <a:normAutofit/>
          </a:bodyPr>
          <a:lstStyle/>
          <a:p>
            <a:r>
              <a:rPr lang="en-GR" sz="3800" dirty="0"/>
              <a:t>Word Vectorizer- Bag of Words</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386B20-D835-5547-8D4E-617577788004}"/>
              </a:ext>
            </a:extLst>
          </p:cNvPr>
          <p:cNvSpPr>
            <a:spLocks noGrp="1"/>
          </p:cNvSpPr>
          <p:nvPr>
            <p:ph idx="1"/>
          </p:nvPr>
        </p:nvSpPr>
        <p:spPr>
          <a:xfrm>
            <a:off x="630936" y="2807208"/>
            <a:ext cx="3429000" cy="3410712"/>
          </a:xfrm>
        </p:spPr>
        <p:txBody>
          <a:bodyPr anchor="t">
            <a:normAutofit/>
          </a:bodyPr>
          <a:lstStyle/>
          <a:p>
            <a:r>
              <a:rPr lang="el-GR" sz="1700"/>
              <a:t>Δημιουργία ενός «σάκου» με τις μοναδικές λέξεις του εγγράφου</a:t>
            </a:r>
            <a:endParaRPr lang="en-US" sz="1700"/>
          </a:p>
          <a:p>
            <a:r>
              <a:rPr lang="el-GR" sz="1700"/>
              <a:t>Μετατροπή εγγράφου σε διάνυσμα, που αποτελείται από τις λέξεις του σάκου με τις αντίστοιχες συχνότητες εμφάνισης των λέξεων στο κείμενο</a:t>
            </a:r>
          </a:p>
          <a:p>
            <a:endParaRPr lang="el-GR" sz="1700"/>
          </a:p>
          <a:p>
            <a:pPr>
              <a:buFont typeface="Wingdings" pitchFamily="2" charset="2"/>
              <a:buChar char="Ø"/>
            </a:pPr>
            <a:r>
              <a:rPr lang="el-GR" sz="1700"/>
              <a:t>Χάνεται η δομή του κειμένου</a:t>
            </a:r>
          </a:p>
          <a:p>
            <a:pPr>
              <a:buFont typeface="Wingdings" pitchFamily="2" charset="2"/>
              <a:buChar char="Ø"/>
            </a:pPr>
            <a:r>
              <a:rPr lang="el-GR" sz="1700"/>
              <a:t>Όλες οι λέξεις γίνονται ισάξιες</a:t>
            </a:r>
            <a:endParaRPr lang="en-GR" sz="1700"/>
          </a:p>
        </p:txBody>
      </p:sp>
      <p:pic>
        <p:nvPicPr>
          <p:cNvPr id="10" name="Picture 9" descr="Diagram&#10;&#10;Description automatically generated">
            <a:extLst>
              <a:ext uri="{FF2B5EF4-FFF2-40B4-BE49-F238E27FC236}">
                <a16:creationId xmlns:a16="http://schemas.microsoft.com/office/drawing/2014/main" id="{44F812CA-9353-D84C-9914-368AC48D4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487329"/>
            <a:ext cx="6903720" cy="3883342"/>
          </a:xfrm>
          <a:prstGeom prst="rect">
            <a:avLst/>
          </a:prstGeom>
        </p:spPr>
      </p:pic>
      <p:sp>
        <p:nvSpPr>
          <p:cNvPr id="4" name="Slide Number Placeholder 3">
            <a:extLst>
              <a:ext uri="{FF2B5EF4-FFF2-40B4-BE49-F238E27FC236}">
                <a16:creationId xmlns:a16="http://schemas.microsoft.com/office/drawing/2014/main" id="{261FF15E-92F8-0B42-AE83-57875BF3836B}"/>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pPr>
                <a:spcAft>
                  <a:spcPts val="600"/>
                </a:spcAft>
              </a:pPr>
              <a:t>14</a:t>
            </a:fld>
            <a:endParaRPr lang="en-US"/>
          </a:p>
        </p:txBody>
      </p:sp>
    </p:spTree>
    <p:extLst>
      <p:ext uri="{BB962C8B-B14F-4D97-AF65-F5344CB8AC3E}">
        <p14:creationId xmlns:p14="http://schemas.microsoft.com/office/powerpoint/2010/main" val="56197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1374D1F-9372-834B-960B-54648206B44A}"/>
              </a:ext>
            </a:extLst>
          </p:cNvPr>
          <p:cNvSpPr>
            <a:spLocks noGrp="1"/>
          </p:cNvSpPr>
          <p:nvPr>
            <p:ph type="title"/>
          </p:nvPr>
        </p:nvSpPr>
        <p:spPr>
          <a:xfrm>
            <a:off x="1371599" y="294538"/>
            <a:ext cx="9895951" cy="1033669"/>
          </a:xfrm>
        </p:spPr>
        <p:txBody>
          <a:bodyPr>
            <a:normAutofit/>
          </a:bodyPr>
          <a:lstStyle/>
          <a:p>
            <a:r>
              <a:rPr lang="en-GR" sz="4000">
                <a:solidFill>
                  <a:srgbClr val="FFFFFF"/>
                </a:solidFill>
              </a:rPr>
              <a:t>Word Vectorizer – TF-IDF</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C7A0AF5-61AD-E841-9675-B0680C2412A3}"/>
                  </a:ext>
                </a:extLst>
              </p:cNvPr>
              <p:cNvSpPr>
                <a:spLocks noGrp="1"/>
              </p:cNvSpPr>
              <p:nvPr>
                <p:ph idx="1"/>
              </p:nvPr>
            </p:nvSpPr>
            <p:spPr>
              <a:xfrm>
                <a:off x="459350" y="1891970"/>
                <a:ext cx="11244969" cy="4294236"/>
              </a:xfrm>
            </p:spPr>
            <p:txBody>
              <a:bodyPr anchor="ctr">
                <a:noAutofit/>
              </a:bodyPr>
              <a:lstStyle/>
              <a:p>
                <a:r>
                  <a:rPr lang="el-GR" sz="1800" dirty="0"/>
                  <a:t>Παραλλαγή του </a:t>
                </a:r>
                <a:r>
                  <a:rPr lang="en-US" sz="1800" dirty="0"/>
                  <a:t>BoW</a:t>
                </a:r>
              </a:p>
              <a:p>
                <a:r>
                  <a:rPr lang="el-GR" sz="1800" dirty="0" err="1"/>
                  <a:t>Κανονικοποίηση</a:t>
                </a:r>
                <a:r>
                  <a:rPr lang="el-GR" sz="1800" dirty="0"/>
                  <a:t> συχνοτήτων:</a:t>
                </a:r>
              </a:p>
              <a:p>
                <a:pPr lvl="1"/>
                <a14:m>
                  <m:oMath xmlns:m="http://schemas.openxmlformats.org/officeDocument/2006/math">
                    <m:r>
                      <m:rPr>
                        <m:sty m:val="p"/>
                      </m:rPr>
                      <a:rPr lang="en-US" sz="1400">
                        <a:latin typeface="Cambria Math" panose="02040503050406030204" pitchFamily="18" charset="0"/>
                      </a:rPr>
                      <m:t>tf</m:t>
                    </m:r>
                    <m:r>
                      <a:rPr lang="el-GR" sz="1400" i="1">
                        <a:latin typeface="Cambria Math" panose="02040503050406030204" pitchFamily="18" charset="0"/>
                      </a:rPr>
                      <m:t>−</m:t>
                    </m:r>
                    <m:r>
                      <a:rPr lang="el-GR" sz="1400" i="1">
                        <a:latin typeface="Cambria Math" panose="02040503050406030204" pitchFamily="18" charset="0"/>
                      </a:rPr>
                      <m:t>𝑖</m:t>
                    </m:r>
                    <m:r>
                      <m:rPr>
                        <m:sty m:val="p"/>
                      </m:rPr>
                      <a:rPr lang="en-US" sz="1400">
                        <a:latin typeface="Cambria Math" panose="02040503050406030204" pitchFamily="18" charset="0"/>
                      </a:rPr>
                      <m:t>df</m:t>
                    </m:r>
                    <m:r>
                      <a:rPr lang="el-GR" sz="1400" i="1">
                        <a:latin typeface="Cambria Math" panose="02040503050406030204" pitchFamily="18" charset="0"/>
                      </a:rPr>
                      <m:t>(</m:t>
                    </m:r>
                    <m:r>
                      <m:rPr>
                        <m:sty m:val="p"/>
                      </m:rPr>
                      <a:rPr lang="en-US" sz="1400">
                        <a:latin typeface="Cambria Math" panose="02040503050406030204" pitchFamily="18" charset="0"/>
                      </a:rPr>
                      <m:t>w</m:t>
                    </m:r>
                    <m:r>
                      <a:rPr lang="el-GR" sz="1400" i="1">
                        <a:latin typeface="Cambria Math" panose="02040503050406030204" pitchFamily="18" charset="0"/>
                      </a:rPr>
                      <m:t>,</m:t>
                    </m:r>
                    <m:r>
                      <m:rPr>
                        <m:sty m:val="p"/>
                      </m:rPr>
                      <a:rPr lang="en-US" sz="1400">
                        <a:latin typeface="Cambria Math" panose="02040503050406030204" pitchFamily="18" charset="0"/>
                      </a:rPr>
                      <m:t>d</m:t>
                    </m:r>
                    <m:r>
                      <a:rPr lang="el-GR" sz="1400" i="1">
                        <a:latin typeface="Cambria Math" panose="02040503050406030204" pitchFamily="18" charset="0"/>
                      </a:rPr>
                      <m:t>)=</m:t>
                    </m:r>
                    <m:func>
                      <m:funcPr>
                        <m:ctrlPr>
                          <a:rPr lang="en-GR" sz="1400" i="1">
                            <a:latin typeface="Cambria Math" panose="02040503050406030204" pitchFamily="18" charset="0"/>
                          </a:rPr>
                        </m:ctrlPr>
                      </m:funcPr>
                      <m:fName>
                        <m:d>
                          <m:dPr>
                            <m:ctrlPr>
                              <a:rPr lang="en-GR" sz="1400" i="1">
                                <a:latin typeface="Cambria Math" panose="02040503050406030204" pitchFamily="18" charset="0"/>
                              </a:rPr>
                            </m:ctrlPr>
                          </m:dPr>
                          <m:e>
                            <m:r>
                              <m:rPr>
                                <m:nor/>
                              </m:rPr>
                              <a:rPr lang="el-GR" sz="1400"/>
                              <m:t>Πόσες</m:t>
                            </m:r>
                            <m:r>
                              <m:rPr>
                                <m:nor/>
                              </m:rPr>
                              <a:rPr lang="el-GR" sz="1400"/>
                              <m:t> </m:t>
                            </m:r>
                            <m:r>
                              <m:rPr>
                                <m:nor/>
                              </m:rPr>
                              <a:rPr lang="el-GR" sz="1400"/>
                              <m:t>φορές</m:t>
                            </m:r>
                            <m:r>
                              <m:rPr>
                                <m:nor/>
                              </m:rPr>
                              <a:rPr lang="el-GR" sz="1400"/>
                              <m:t> </m:t>
                            </m:r>
                            <m:r>
                              <m:rPr>
                                <m:nor/>
                              </m:rPr>
                              <a:rPr lang="el-GR" sz="1400"/>
                              <m:t>η</m:t>
                            </m:r>
                            <m:r>
                              <m:rPr>
                                <m:nor/>
                              </m:rPr>
                              <a:rPr lang="el-GR" sz="1400"/>
                              <m:t> </m:t>
                            </m:r>
                            <m:r>
                              <m:rPr>
                                <m:nor/>
                              </m:rPr>
                              <a:rPr lang="el-GR" sz="1400"/>
                              <m:t>λέξη</m:t>
                            </m:r>
                            <m:r>
                              <m:rPr>
                                <m:nor/>
                              </m:rPr>
                              <a:rPr lang="el-GR" sz="1400"/>
                              <m:t> </m:t>
                            </m:r>
                            <m:r>
                              <m:rPr>
                                <m:nor/>
                              </m:rPr>
                              <a:rPr lang="en-US" sz="1400"/>
                              <m:t>w</m:t>
                            </m:r>
                            <m:r>
                              <m:rPr>
                                <m:nor/>
                              </m:rPr>
                              <a:rPr lang="el-GR" sz="1400"/>
                              <m:t> </m:t>
                            </m:r>
                            <m:r>
                              <m:rPr>
                                <m:nor/>
                              </m:rPr>
                              <a:rPr lang="el-GR" sz="1400"/>
                              <m:t>εμφανίζεται</m:t>
                            </m:r>
                            <m:r>
                              <m:rPr>
                                <m:nor/>
                              </m:rPr>
                              <a:rPr lang="el-GR" sz="1400"/>
                              <m:t> </m:t>
                            </m:r>
                            <m:r>
                              <m:rPr>
                                <m:nor/>
                              </m:rPr>
                              <a:rPr lang="el-GR" sz="1400"/>
                              <m:t>στο</m:t>
                            </m:r>
                            <m:r>
                              <m:rPr>
                                <m:nor/>
                              </m:rPr>
                              <a:rPr lang="el-GR" sz="1400"/>
                              <m:t> </m:t>
                            </m:r>
                            <m:r>
                              <m:rPr>
                                <m:nor/>
                              </m:rPr>
                              <a:rPr lang="el-GR" sz="1400"/>
                              <m:t>έγγραφο</m:t>
                            </m:r>
                            <m:r>
                              <m:rPr>
                                <m:nor/>
                              </m:rPr>
                              <a:rPr lang="el-GR" sz="1400"/>
                              <m:t> </m:t>
                            </m:r>
                            <m:r>
                              <m:rPr>
                                <m:nor/>
                              </m:rPr>
                              <a:rPr lang="en-US" sz="1400"/>
                              <m:t>d</m:t>
                            </m:r>
                          </m:e>
                        </m:d>
                        <m:r>
                          <a:rPr lang="el-GR" sz="1400">
                            <a:latin typeface="Cambria Math" panose="02040503050406030204" pitchFamily="18" charset="0"/>
                          </a:rPr>
                          <m:t>×</m:t>
                        </m:r>
                        <m:r>
                          <m:rPr>
                            <m:sty m:val="p"/>
                          </m:rPr>
                          <a:rPr lang="en-US" sz="1400">
                            <a:latin typeface="Cambria Math" panose="02040503050406030204" pitchFamily="18" charset="0"/>
                          </a:rPr>
                          <m:t>log</m:t>
                        </m:r>
                      </m:fName>
                      <m:e>
                        <m:f>
                          <m:fPr>
                            <m:ctrlPr>
                              <a:rPr lang="en-GR" sz="1400" i="1">
                                <a:latin typeface="Cambria Math" panose="02040503050406030204" pitchFamily="18" charset="0"/>
                              </a:rPr>
                            </m:ctrlPr>
                          </m:fPr>
                          <m:num>
                            <m:r>
                              <a:rPr lang="el-GR" sz="1400" i="1">
                                <a:latin typeface="Cambria Math" panose="02040503050406030204" pitchFamily="18" charset="0"/>
                              </a:rPr>
                              <m:t>𝑁</m:t>
                            </m:r>
                          </m:num>
                          <m:den>
                            <m:r>
                              <m:rPr>
                                <m:nor/>
                              </m:rPr>
                              <a:rPr lang="el-GR" sz="1400"/>
                              <m:t>αριθμός</m:t>
                            </m:r>
                            <m:r>
                              <m:rPr>
                                <m:nor/>
                              </m:rPr>
                              <a:rPr lang="el-GR" sz="1400"/>
                              <m:t> </m:t>
                            </m:r>
                            <m:r>
                              <m:rPr>
                                <m:nor/>
                              </m:rPr>
                              <a:rPr lang="el-GR" sz="1400"/>
                              <m:t>εγγράφων</m:t>
                            </m:r>
                            <m:r>
                              <m:rPr>
                                <m:nor/>
                              </m:rPr>
                              <a:rPr lang="el-GR" sz="1400"/>
                              <m:t> </m:t>
                            </m:r>
                            <m:r>
                              <m:rPr>
                                <m:nor/>
                              </m:rPr>
                              <a:rPr lang="el-GR" sz="1400"/>
                              <m:t>στα</m:t>
                            </m:r>
                            <m:r>
                              <m:rPr>
                                <m:nor/>
                              </m:rPr>
                              <a:rPr lang="el-GR" sz="1400"/>
                              <m:t> </m:t>
                            </m:r>
                            <m:r>
                              <m:rPr>
                                <m:nor/>
                              </m:rPr>
                              <a:rPr lang="el-GR" sz="1400"/>
                              <m:t>οποία</m:t>
                            </m:r>
                            <m:r>
                              <m:rPr>
                                <m:nor/>
                              </m:rPr>
                              <a:rPr lang="el-GR" sz="1400"/>
                              <m:t> </m:t>
                            </m:r>
                            <m:r>
                              <m:rPr>
                                <m:nor/>
                              </m:rPr>
                              <a:rPr lang="el-GR" sz="1400"/>
                              <m:t>εμφανίζεται</m:t>
                            </m:r>
                            <m:r>
                              <m:rPr>
                                <m:nor/>
                              </m:rPr>
                              <a:rPr lang="el-GR" sz="1400"/>
                              <m:t> </m:t>
                            </m:r>
                            <m:r>
                              <m:rPr>
                                <m:nor/>
                              </m:rPr>
                              <a:rPr lang="el-GR" sz="1400"/>
                              <m:t>η</m:t>
                            </m:r>
                            <m:r>
                              <m:rPr>
                                <m:nor/>
                              </m:rPr>
                              <a:rPr lang="el-GR" sz="1400"/>
                              <m:t> </m:t>
                            </m:r>
                            <m:r>
                              <m:rPr>
                                <m:nor/>
                              </m:rPr>
                              <a:rPr lang="el-GR" sz="1400"/>
                              <m:t>λέξη</m:t>
                            </m:r>
                            <m:r>
                              <m:rPr>
                                <m:nor/>
                              </m:rPr>
                              <a:rPr lang="el-GR" sz="1400"/>
                              <m:t> </m:t>
                            </m:r>
                            <m:r>
                              <m:rPr>
                                <m:nor/>
                              </m:rPr>
                              <a:rPr lang="en-US" sz="1400"/>
                              <m:t>w</m:t>
                            </m:r>
                          </m:den>
                        </m:f>
                      </m:e>
                    </m:func>
                  </m:oMath>
                </a14:m>
                <a:r>
                  <a:rPr lang="en-GR" sz="1800" dirty="0"/>
                  <a:t> </a:t>
                </a:r>
              </a:p>
              <a:p>
                <a:endParaRPr lang="en-GR" sz="1800" dirty="0"/>
              </a:p>
              <a:p>
                <a:pPr>
                  <a:buFont typeface="Wingdings" pitchFamily="2" charset="2"/>
                  <a:buChar char="Ø"/>
                </a:pPr>
                <a:r>
                  <a:rPr lang="el-GR" sz="1800" dirty="0" err="1"/>
                  <a:t>Μεγαλ</a:t>
                </a:r>
                <a:r>
                  <a:rPr lang="en-GR" sz="1800" dirty="0"/>
                  <a:t>ύ</a:t>
                </a:r>
                <a:r>
                  <a:rPr lang="el-GR" sz="1800" dirty="0" err="1"/>
                  <a:t>τερη</a:t>
                </a:r>
                <a:r>
                  <a:rPr lang="el-GR" sz="1800" dirty="0"/>
                  <a:t> αξία στις σπάνιες λέξεις</a:t>
                </a:r>
              </a:p>
              <a:p>
                <a:pPr>
                  <a:buFont typeface="Wingdings" pitchFamily="2" charset="2"/>
                  <a:buChar char="Ø"/>
                </a:pPr>
                <a:r>
                  <a:rPr lang="el-GR" sz="1800" dirty="0"/>
                  <a:t>Αγνόηση πολύ κοινών λέξεων</a:t>
                </a:r>
              </a:p>
              <a:p>
                <a:pPr>
                  <a:buFont typeface="Wingdings" pitchFamily="2" charset="2"/>
                  <a:buChar char="Ø"/>
                </a:pPr>
                <a:r>
                  <a:rPr lang="el-GR" sz="1800" dirty="0"/>
                  <a:t>Δεν εξάγεται πληροφορία για την δομή του κειμένου </a:t>
                </a:r>
                <a:endParaRPr lang="en-GR" sz="1800" dirty="0"/>
              </a:p>
            </p:txBody>
          </p:sp>
        </mc:Choice>
        <mc:Fallback xmlns="">
          <p:sp>
            <p:nvSpPr>
              <p:cNvPr id="7" name="Content Placeholder 6">
                <a:extLst>
                  <a:ext uri="{FF2B5EF4-FFF2-40B4-BE49-F238E27FC236}">
                    <a16:creationId xmlns:a16="http://schemas.microsoft.com/office/drawing/2014/main" id="{1C7A0AF5-61AD-E841-9675-B0680C2412A3}"/>
                  </a:ext>
                </a:extLst>
              </p:cNvPr>
              <p:cNvSpPr>
                <a:spLocks noGrp="1" noRot="1" noChangeAspect="1" noMove="1" noResize="1" noEditPoints="1" noAdjustHandles="1" noChangeArrowheads="1" noChangeShapeType="1" noTextEdit="1"/>
              </p:cNvSpPr>
              <p:nvPr>
                <p:ph idx="1"/>
              </p:nvPr>
            </p:nvSpPr>
            <p:spPr>
              <a:xfrm>
                <a:off x="459350" y="1891970"/>
                <a:ext cx="11244969" cy="4294236"/>
              </a:xfrm>
              <a:blipFill>
                <a:blip r:embed="rId3"/>
                <a:stretch>
                  <a:fillRect l="-339"/>
                </a:stretch>
              </a:blipFill>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C55349F7-4295-4A4F-A326-4CE8EF1815D1}"/>
              </a:ext>
            </a:extLst>
          </p:cNvPr>
          <p:cNvSpPr>
            <a:spLocks noGrp="1"/>
          </p:cNvSpPr>
          <p:nvPr>
            <p:ph type="sldNum" sz="quarter" idx="12"/>
          </p:nvPr>
        </p:nvSpPr>
        <p:spPr>
          <a:xfrm>
            <a:off x="11704320" y="6455431"/>
            <a:ext cx="445913" cy="365125"/>
          </a:xfrm>
        </p:spPr>
        <p:txBody>
          <a:bodyP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Tree>
    <p:extLst>
      <p:ext uri="{BB962C8B-B14F-4D97-AF65-F5344CB8AC3E}">
        <p14:creationId xmlns:p14="http://schemas.microsoft.com/office/powerpoint/2010/main" val="101090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ABB81-10BE-DA46-8404-F0DF14D80BE8}"/>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Evaluation Metrics</a:t>
            </a:r>
          </a:p>
        </p:txBody>
      </p:sp>
      <p:sp>
        <p:nvSpPr>
          <p:cNvPr id="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44CCB-2A44-9D4D-A637-4780E7BD5FD1}"/>
                  </a:ext>
                </a:extLst>
              </p:cNvPr>
              <p:cNvSpPr>
                <a:spLocks noGrp="1"/>
              </p:cNvSpPr>
              <p:nvPr>
                <p:ph sz="half" idx="1"/>
              </p:nvPr>
            </p:nvSpPr>
            <p:spPr>
              <a:xfrm>
                <a:off x="630936" y="2660904"/>
                <a:ext cx="4818888" cy="3547872"/>
              </a:xfrm>
            </p:spPr>
            <p:txBody>
              <a:bodyPr vert="horz" lIns="91440" tIns="45720" rIns="91440" bIns="45720" rtlCol="0" anchor="t">
                <a:normAutofit/>
              </a:bodyPr>
              <a:lstStyle/>
              <a:p>
                <a14:m>
                  <m:oMath xmlns:m="http://schemas.openxmlformats.org/officeDocument/2006/math">
                    <m:r>
                      <a:rPr lang="en-US" sz="2200" i="1">
                        <a:latin typeface="Cambria Math" panose="02040503050406030204" pitchFamily="18" charset="0"/>
                      </a:rPr>
                      <m:t>𝑅𝑒𝑐𝑎𝑙𝑙</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𝑇𝑃</m:t>
                        </m:r>
                      </m:num>
                      <m:den>
                        <m:r>
                          <a:rPr lang="en-US" sz="2200" i="1">
                            <a:latin typeface="Cambria Math" panose="02040503050406030204" pitchFamily="18" charset="0"/>
                          </a:rPr>
                          <m:t>𝑇𝑃</m:t>
                        </m:r>
                        <m:r>
                          <a:rPr lang="en-US" sz="2200" i="1">
                            <a:latin typeface="Cambria Math" panose="02040503050406030204" pitchFamily="18" charset="0"/>
                          </a:rPr>
                          <m:t>+</m:t>
                        </m:r>
                        <m:r>
                          <a:rPr lang="en-US" sz="2200" i="1">
                            <a:latin typeface="Cambria Math" panose="02040503050406030204" pitchFamily="18" charset="0"/>
                          </a:rPr>
                          <m:t>𝐹𝑁</m:t>
                        </m:r>
                      </m:den>
                    </m:f>
                  </m:oMath>
                </a14:m>
                <a:endParaRPr lang="en-US" sz="2200"/>
              </a:p>
              <a:p>
                <a14:m>
                  <m:oMath xmlns:m="http://schemas.openxmlformats.org/officeDocument/2006/math">
                    <m:r>
                      <a:rPr lang="en-US" sz="2200" i="1">
                        <a:latin typeface="Cambria Math" panose="02040503050406030204" pitchFamily="18" charset="0"/>
                      </a:rPr>
                      <m:t>𝑃𝑟𝑒𝑐𝑖𝑠𝑖𝑜𝑛</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𝑇𝑃</m:t>
                        </m:r>
                      </m:num>
                      <m:den>
                        <m:r>
                          <a:rPr lang="en-US" sz="2200" i="1">
                            <a:latin typeface="Cambria Math" panose="02040503050406030204" pitchFamily="18" charset="0"/>
                          </a:rPr>
                          <m:t>𝑇𝑃</m:t>
                        </m:r>
                        <m:r>
                          <a:rPr lang="en-US" sz="2200" i="1">
                            <a:latin typeface="Cambria Math" panose="02040503050406030204" pitchFamily="18" charset="0"/>
                          </a:rPr>
                          <m:t>+</m:t>
                        </m:r>
                        <m:r>
                          <a:rPr lang="en-US" sz="2200" i="1">
                            <a:latin typeface="Cambria Math" panose="02040503050406030204" pitchFamily="18" charset="0"/>
                          </a:rPr>
                          <m:t>𝐹𝑃</m:t>
                        </m:r>
                      </m:den>
                    </m:f>
                  </m:oMath>
                </a14:m>
                <a:endParaRPr lang="en-US" sz="2200"/>
              </a:p>
              <a:p>
                <a14:m>
                  <m:oMath xmlns:m="http://schemas.openxmlformats.org/officeDocument/2006/math">
                    <m:r>
                      <a:rPr lang="en-US" sz="2200" b="0" i="1">
                        <a:latin typeface="Cambria Math" panose="02040503050406030204" pitchFamily="18" charset="0"/>
                      </a:rPr>
                      <m:t>𝐴</m:t>
                    </m:r>
                    <m:r>
                      <a:rPr lang="en-US" sz="2200" i="1">
                        <a:latin typeface="Cambria Math" panose="02040503050406030204" pitchFamily="18" charset="0"/>
                      </a:rPr>
                      <m:t>𝑐𝑐𝑢𝑟𝑎𝑐𝑦</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𝑇𝑃</m:t>
                        </m:r>
                        <m:r>
                          <a:rPr lang="en-US" sz="2200" i="1">
                            <a:latin typeface="Cambria Math" panose="02040503050406030204" pitchFamily="18" charset="0"/>
                          </a:rPr>
                          <m:t>+</m:t>
                        </m:r>
                        <m:r>
                          <a:rPr lang="en-US" sz="2200" i="1">
                            <a:latin typeface="Cambria Math" panose="02040503050406030204" pitchFamily="18" charset="0"/>
                          </a:rPr>
                          <m:t>𝑇𝑁</m:t>
                        </m:r>
                      </m:num>
                      <m:den>
                        <m:r>
                          <a:rPr lang="en-US" sz="2200" i="1">
                            <a:latin typeface="Cambria Math" panose="02040503050406030204" pitchFamily="18" charset="0"/>
                          </a:rPr>
                          <m:t>𝑇𝑃</m:t>
                        </m:r>
                        <m:r>
                          <a:rPr lang="en-US" sz="2200" i="1">
                            <a:latin typeface="Cambria Math" panose="02040503050406030204" pitchFamily="18" charset="0"/>
                          </a:rPr>
                          <m:t>+</m:t>
                        </m:r>
                        <m:r>
                          <a:rPr lang="en-US" sz="2200" i="1">
                            <a:latin typeface="Cambria Math" panose="02040503050406030204" pitchFamily="18" charset="0"/>
                          </a:rPr>
                          <m:t>𝑇𝑁</m:t>
                        </m:r>
                        <m:r>
                          <a:rPr lang="en-US" sz="2200" i="1">
                            <a:latin typeface="Cambria Math" panose="02040503050406030204" pitchFamily="18" charset="0"/>
                          </a:rPr>
                          <m:t>+</m:t>
                        </m:r>
                        <m:r>
                          <a:rPr lang="en-US" sz="2200" i="1">
                            <a:latin typeface="Cambria Math" panose="02040503050406030204" pitchFamily="18" charset="0"/>
                          </a:rPr>
                          <m:t>𝐹𝑃</m:t>
                        </m:r>
                        <m:r>
                          <a:rPr lang="en-US" sz="2200" i="1">
                            <a:latin typeface="Cambria Math" panose="02040503050406030204" pitchFamily="18" charset="0"/>
                          </a:rPr>
                          <m:t>+</m:t>
                        </m:r>
                        <m:r>
                          <a:rPr lang="en-US" sz="2200" i="1">
                            <a:latin typeface="Cambria Math" panose="02040503050406030204" pitchFamily="18" charset="0"/>
                          </a:rPr>
                          <m:t>𝐹𝑁</m:t>
                        </m:r>
                      </m:den>
                    </m:f>
                  </m:oMath>
                </a14:m>
                <a:endParaRPr lang="en-US" sz="2200"/>
              </a:p>
              <a:p>
                <a14:m>
                  <m:oMath xmlns:m="http://schemas.openxmlformats.org/officeDocument/2006/math">
                    <m:r>
                      <a:rPr lang="en-US" sz="2200" i="1">
                        <a:latin typeface="Cambria Math" panose="02040503050406030204" pitchFamily="18" charset="0"/>
                      </a:rPr>
                      <m:t>𝐹</m:t>
                    </m:r>
                    <m:r>
                      <a:rPr lang="en-US" sz="2200" i="1">
                        <a:latin typeface="Cambria Math" panose="02040503050406030204" pitchFamily="18" charset="0"/>
                      </a:rPr>
                      <m:t>1−</m:t>
                    </m:r>
                    <m:r>
                      <a:rPr lang="en-US" sz="2200" i="1">
                        <a:latin typeface="Cambria Math" panose="02040503050406030204" pitchFamily="18" charset="0"/>
                      </a:rPr>
                      <m:t>𝑠𝑐𝑜𝑟𝑒</m:t>
                    </m:r>
                    <m:r>
                      <a:rPr lang="en-US" sz="2200" i="1">
                        <a:latin typeface="Cambria Math" panose="02040503050406030204" pitchFamily="18" charset="0"/>
                      </a:rPr>
                      <m:t>=2×</m:t>
                    </m:r>
                    <m:f>
                      <m:fPr>
                        <m:ctrlPr>
                          <a:rPr lang="en-US" sz="2200" i="1">
                            <a:latin typeface="Cambria Math" panose="02040503050406030204" pitchFamily="18" charset="0"/>
                          </a:rPr>
                        </m:ctrlPr>
                      </m:fPr>
                      <m:num>
                        <m:r>
                          <a:rPr lang="en-US" sz="2200" i="1">
                            <a:latin typeface="Cambria Math" panose="02040503050406030204" pitchFamily="18" charset="0"/>
                          </a:rPr>
                          <m:t>𝑃𝑟𝑒𝑐𝑖𝑠𝑖𝑜𝑛</m:t>
                        </m:r>
                        <m:r>
                          <a:rPr lang="en-US" sz="2200" i="1">
                            <a:latin typeface="Cambria Math" panose="02040503050406030204" pitchFamily="18" charset="0"/>
                          </a:rPr>
                          <m:t>×</m:t>
                        </m:r>
                        <m:r>
                          <a:rPr lang="en-US" sz="2200" i="1">
                            <a:latin typeface="Cambria Math" panose="02040503050406030204" pitchFamily="18" charset="0"/>
                          </a:rPr>
                          <m:t>𝑅𝑒𝑐𝑎𝑙𝑙</m:t>
                        </m:r>
                      </m:num>
                      <m:den>
                        <m:r>
                          <a:rPr lang="en-US" sz="2200" i="1">
                            <a:latin typeface="Cambria Math" panose="02040503050406030204" pitchFamily="18" charset="0"/>
                          </a:rPr>
                          <m:t>𝑃𝑟𝑒𝑐𝑖𝑠𝑖𝑜𝑛</m:t>
                        </m:r>
                        <m:r>
                          <a:rPr lang="en-US" sz="2200" i="1">
                            <a:latin typeface="Cambria Math" panose="02040503050406030204" pitchFamily="18" charset="0"/>
                          </a:rPr>
                          <m:t>+</m:t>
                        </m:r>
                        <m:r>
                          <a:rPr lang="en-US" sz="2200" i="1">
                            <a:latin typeface="Cambria Math" panose="02040503050406030204" pitchFamily="18" charset="0"/>
                          </a:rPr>
                          <m:t>𝑅𝑒𝑐𝑎𝑙𝑙</m:t>
                        </m:r>
                      </m:den>
                    </m:f>
                  </m:oMath>
                </a14:m>
                <a:endParaRPr lang="en-US" sz="2200"/>
              </a:p>
              <a:p>
                <a:endParaRPr lang="en-US" sz="2200"/>
              </a:p>
            </p:txBody>
          </p:sp>
        </mc:Choice>
        <mc:Fallback xmlns="">
          <p:sp>
            <p:nvSpPr>
              <p:cNvPr id="3" name="Content Placeholder 2">
                <a:extLst>
                  <a:ext uri="{FF2B5EF4-FFF2-40B4-BE49-F238E27FC236}">
                    <a16:creationId xmlns:a16="http://schemas.microsoft.com/office/drawing/2014/main" id="{A0444CCB-2A44-9D4D-A637-4780E7BD5FD1}"/>
                  </a:ext>
                </a:extLst>
              </p:cNvPr>
              <p:cNvSpPr>
                <a:spLocks noGrp="1" noRot="1" noChangeAspect="1" noMove="1" noResize="1" noEditPoints="1" noAdjustHandles="1" noChangeArrowheads="1" noChangeShapeType="1" noTextEdit="1"/>
              </p:cNvSpPr>
              <p:nvPr>
                <p:ph sz="half" idx="1"/>
              </p:nvPr>
            </p:nvSpPr>
            <p:spPr>
              <a:xfrm>
                <a:off x="630936" y="2660904"/>
                <a:ext cx="4818888" cy="3547872"/>
              </a:xfrm>
              <a:blipFill>
                <a:blip r:embed="rId3"/>
                <a:stretch>
                  <a:fillRect l="-1312"/>
                </a:stretch>
              </a:blipFill>
            </p:spPr>
            <p:txBody>
              <a:bodyPr/>
              <a:lstStyle/>
              <a:p>
                <a:r>
                  <a:rPr lang="en-GR">
                    <a:noFill/>
                  </a:rPr>
                  <a:t> </a:t>
                </a:r>
              </a:p>
            </p:txBody>
          </p:sp>
        </mc:Fallback>
      </mc:AlternateContent>
      <p:pic>
        <p:nvPicPr>
          <p:cNvPr id="16" name="Content Placeholder 15" descr="Table&#10;&#10;Description automatically generated">
            <a:extLst>
              <a:ext uri="{FF2B5EF4-FFF2-40B4-BE49-F238E27FC236}">
                <a16:creationId xmlns:a16="http://schemas.microsoft.com/office/drawing/2014/main" id="{A431BA1B-293B-304C-9774-54540A61CD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9048" y="1989197"/>
            <a:ext cx="5458968" cy="2879605"/>
          </a:xfrm>
          <a:prstGeom prst="rect">
            <a:avLst/>
          </a:prstGeom>
        </p:spPr>
      </p:pic>
      <p:sp>
        <p:nvSpPr>
          <p:cNvPr id="4" name="Slide Number Placeholder 3">
            <a:extLst>
              <a:ext uri="{FF2B5EF4-FFF2-40B4-BE49-F238E27FC236}">
                <a16:creationId xmlns:a16="http://schemas.microsoft.com/office/drawing/2014/main" id="{3441F1A7-3FE6-A14E-8392-ED3998C8000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16</a:t>
            </a:fld>
            <a:endParaRPr lang="en-US"/>
          </a:p>
        </p:txBody>
      </p:sp>
    </p:spTree>
    <p:extLst>
      <p:ext uri="{BB962C8B-B14F-4D97-AF65-F5344CB8AC3E}">
        <p14:creationId xmlns:p14="http://schemas.microsoft.com/office/powerpoint/2010/main" val="2420987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0A6F3-D0E2-5741-AC59-EBAD550ECCEE}"/>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l-GR" sz="4000" kern="1200" dirty="0">
                <a:solidFill>
                  <a:srgbClr val="FFFFFF"/>
                </a:solidFill>
                <a:latin typeface="+mj-lt"/>
                <a:ea typeface="+mj-ea"/>
                <a:cs typeface="+mj-cs"/>
              </a:rPr>
              <a:t>Εργαλεία -</a:t>
            </a:r>
            <a:r>
              <a:rPr lang="en-US" sz="4000" kern="1200" dirty="0">
                <a:solidFill>
                  <a:srgbClr val="FFFFFF"/>
                </a:solidFill>
                <a:latin typeface="+mj-lt"/>
                <a:ea typeface="+mj-ea"/>
                <a:cs typeface="+mj-cs"/>
              </a:rPr>
              <a:t>Twitter APIs</a:t>
            </a:r>
          </a:p>
        </p:txBody>
      </p:sp>
      <p:sp>
        <p:nvSpPr>
          <p:cNvPr id="5" name="Slide Number Placeholder 4">
            <a:extLst>
              <a:ext uri="{FF2B5EF4-FFF2-40B4-BE49-F238E27FC236}">
                <a16:creationId xmlns:a16="http://schemas.microsoft.com/office/drawing/2014/main" id="{6E5C48DC-355E-214C-9C90-6355B93D8AD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9F42968E-5A6E-42E9-8D3A-5CD8A558C745}"/>
              </a:ext>
            </a:extLst>
          </p:cNvPr>
          <p:cNvGraphicFramePr>
            <a:graphicFrameLocks noGrp="1"/>
          </p:cNvGraphicFramePr>
          <p:nvPr>
            <p:ph sz="half" idx="1"/>
            <p:extLst>
              <p:ext uri="{D42A27DB-BD31-4B8C-83A1-F6EECF244321}">
                <p14:modId xmlns:p14="http://schemas.microsoft.com/office/powerpoint/2010/main" val="55925679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17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4966A-FC6B-0040-B282-64380103A7F0}"/>
              </a:ext>
            </a:extLst>
          </p:cNvPr>
          <p:cNvSpPr>
            <a:spLocks noGrp="1"/>
          </p:cNvSpPr>
          <p:nvPr>
            <p:ph type="title"/>
          </p:nvPr>
        </p:nvSpPr>
        <p:spPr>
          <a:xfrm>
            <a:off x="1812897" y="518649"/>
            <a:ext cx="9882278" cy="1067634"/>
          </a:xfrm>
        </p:spPr>
        <p:txBody>
          <a:bodyPr vert="horz" lIns="91440" tIns="45720" rIns="91440" bIns="45720" rtlCol="0" anchor="ctr">
            <a:normAutofit/>
          </a:bodyPr>
          <a:lstStyle/>
          <a:p>
            <a:r>
              <a:rPr lang="el-GR" kern="1200" dirty="0">
                <a:solidFill>
                  <a:schemeClr val="tx1"/>
                </a:solidFill>
                <a:latin typeface="+mj-lt"/>
                <a:ea typeface="+mj-ea"/>
                <a:cs typeface="+mj-cs"/>
              </a:rPr>
              <a:t>Εργαλεία - </a:t>
            </a:r>
            <a:r>
              <a:rPr lang="en-US" kern="1200" dirty="0">
                <a:solidFill>
                  <a:schemeClr val="tx1"/>
                </a:solidFill>
                <a:latin typeface="+mj-lt"/>
                <a:ea typeface="+mj-ea"/>
                <a:cs typeface="+mj-cs"/>
              </a:rPr>
              <a:t>Google Search</a:t>
            </a:r>
          </a:p>
        </p:txBody>
      </p:sp>
      <p:grpSp>
        <p:nvGrpSpPr>
          <p:cNvPr id="108" name="Group 10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0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Slide Number Placeholder 4">
            <a:extLst>
              <a:ext uri="{FF2B5EF4-FFF2-40B4-BE49-F238E27FC236}">
                <a16:creationId xmlns:a16="http://schemas.microsoft.com/office/drawing/2014/main" id="{DE7E6052-544B-8E45-85A2-8BAB57DE22A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DFDF98CC-160E-494C-8C3C-8CDC5FA257DE}" type="slidenum">
              <a:rPr lang="en-US">
                <a:solidFill>
                  <a:schemeClr val="bg1"/>
                </a:solidFill>
              </a:rPr>
              <a:pPr algn="ctr">
                <a:spcAft>
                  <a:spcPts val="600"/>
                </a:spcAft>
              </a:pPr>
              <a:t>18</a:t>
            </a:fld>
            <a:endParaRPr lang="en-US">
              <a:solidFill>
                <a:schemeClr val="bg1"/>
              </a:solidFill>
            </a:endParaRPr>
          </a:p>
        </p:txBody>
      </p:sp>
      <p:graphicFrame>
        <p:nvGraphicFramePr>
          <p:cNvPr id="94" name="Content Placeholder 2">
            <a:extLst>
              <a:ext uri="{FF2B5EF4-FFF2-40B4-BE49-F238E27FC236}">
                <a16:creationId xmlns:a16="http://schemas.microsoft.com/office/drawing/2014/main" id="{90B60C59-A26D-6D9C-19BD-D6325E0DC408}"/>
              </a:ext>
            </a:extLst>
          </p:cNvPr>
          <p:cNvGraphicFramePr>
            <a:graphicFrameLocks noGrp="1"/>
          </p:cNvGraphicFramePr>
          <p:nvPr>
            <p:ph sz="half" idx="1"/>
            <p:extLst>
              <p:ext uri="{D42A27DB-BD31-4B8C-83A1-F6EECF244321}">
                <p14:modId xmlns:p14="http://schemas.microsoft.com/office/powerpoint/2010/main" val="1036517080"/>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555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D8A1C-090F-EE4A-9520-D731682D1332}"/>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Εργαλεία - Βιβλιοθήκες </a:t>
            </a:r>
          </a:p>
        </p:txBody>
      </p:sp>
      <p:sp>
        <p:nvSpPr>
          <p:cNvPr id="5" name="Slide Number Placeholder 4">
            <a:extLst>
              <a:ext uri="{FF2B5EF4-FFF2-40B4-BE49-F238E27FC236}">
                <a16:creationId xmlns:a16="http://schemas.microsoft.com/office/drawing/2014/main" id="{38125D09-08BA-7E47-B37C-D0C8CE773B9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pPr>
                <a:spcAft>
                  <a:spcPts val="600"/>
                </a:spcAft>
              </a:pPr>
              <a:t>19</a:t>
            </a:fld>
            <a:endParaRPr lang="en-US"/>
          </a:p>
        </p:txBody>
      </p:sp>
      <p:graphicFrame>
        <p:nvGraphicFramePr>
          <p:cNvPr id="7" name="Content Placeholder 2">
            <a:extLst>
              <a:ext uri="{FF2B5EF4-FFF2-40B4-BE49-F238E27FC236}">
                <a16:creationId xmlns:a16="http://schemas.microsoft.com/office/drawing/2014/main" id="{D46AEE37-BC01-4A6A-9A5D-5C5190B53F84}"/>
              </a:ext>
            </a:extLst>
          </p:cNvPr>
          <p:cNvGraphicFramePr>
            <a:graphicFrameLocks noGrp="1"/>
          </p:cNvGraphicFramePr>
          <p:nvPr>
            <p:ph sz="half" idx="1"/>
            <p:extLst>
              <p:ext uri="{D42A27DB-BD31-4B8C-83A1-F6EECF244321}">
                <p14:modId xmlns:p14="http://schemas.microsoft.com/office/powerpoint/2010/main" val="29519134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4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B82666-D3D7-6C49-8D7A-70620CC9EBDC}"/>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Περίληψη και Αποτελέσματα 1/3</a:t>
            </a:r>
          </a:p>
        </p:txBody>
      </p:sp>
      <p:sp>
        <p:nvSpPr>
          <p:cNvPr id="5" name="Slide Number Placeholder 4">
            <a:extLst>
              <a:ext uri="{FF2B5EF4-FFF2-40B4-BE49-F238E27FC236}">
                <a16:creationId xmlns:a16="http://schemas.microsoft.com/office/drawing/2014/main" id="{EE5F4050-071D-7C4E-9C52-CA524269B1E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CC3C263E-2D57-4C5A-ABC1-EEDB41011D53}"/>
              </a:ext>
            </a:extLst>
          </p:cNvPr>
          <p:cNvGraphicFramePr>
            <a:graphicFrameLocks noGrp="1"/>
          </p:cNvGraphicFramePr>
          <p:nvPr>
            <p:ph sz="half" idx="1"/>
            <p:extLst>
              <p:ext uri="{D42A27DB-BD31-4B8C-83A1-F6EECF244321}">
                <p14:modId xmlns:p14="http://schemas.microsoft.com/office/powerpoint/2010/main" val="34476925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1411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8B2C-86C6-5746-8AA2-0286B496E82F}"/>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kern="1200">
                <a:solidFill>
                  <a:schemeClr val="tx1"/>
                </a:solidFill>
                <a:latin typeface="+mj-lt"/>
                <a:ea typeface="+mj-ea"/>
                <a:cs typeface="+mj-cs"/>
              </a:rPr>
              <a:t>Εργαλεία - Αλγόριθμος Degree of Separation</a:t>
            </a:r>
          </a:p>
        </p:txBody>
      </p:sp>
      <p:sp>
        <p:nvSpPr>
          <p:cNvPr id="5" name="Slide Number Placeholder 4">
            <a:extLst>
              <a:ext uri="{FF2B5EF4-FFF2-40B4-BE49-F238E27FC236}">
                <a16:creationId xmlns:a16="http://schemas.microsoft.com/office/drawing/2014/main" id="{F9B6E064-EA19-ED4A-8C8F-072E32FFD81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20</a:t>
            </a:fld>
            <a:endParaRPr lang="en-US"/>
          </a:p>
        </p:txBody>
      </p:sp>
      <p:graphicFrame>
        <p:nvGraphicFramePr>
          <p:cNvPr id="6" name="Content Placeholder 2">
            <a:extLst>
              <a:ext uri="{FF2B5EF4-FFF2-40B4-BE49-F238E27FC236}">
                <a16:creationId xmlns:a16="http://schemas.microsoft.com/office/drawing/2014/main" id="{DB4E5EFA-3172-9345-8761-CB52361444E5}"/>
              </a:ext>
            </a:extLst>
          </p:cNvPr>
          <p:cNvGraphicFramePr>
            <a:graphicFrameLocks noGrp="1"/>
          </p:cNvGraphicFramePr>
          <p:nvPr>
            <p:ph sz="half" idx="1"/>
            <p:extLst>
              <p:ext uri="{D42A27DB-BD31-4B8C-83A1-F6EECF244321}">
                <p14:modId xmlns:p14="http://schemas.microsoft.com/office/powerpoint/2010/main" val="3395507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03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F3CB3FC-04D5-564F-AF9A-EA0E5B1D8CFB}"/>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Κατηγοριοποίηση Βουλευτών και ξενοδοχείων</a:t>
            </a:r>
          </a:p>
        </p:txBody>
      </p:sp>
      <p:sp>
        <p:nvSpPr>
          <p:cNvPr id="3" name="Text Placeholder 2">
            <a:extLst>
              <a:ext uri="{FF2B5EF4-FFF2-40B4-BE49-F238E27FC236}">
                <a16:creationId xmlns:a16="http://schemas.microsoft.com/office/drawing/2014/main" id="{614994B9-F2D1-3140-9466-A4C0DE725CC6}"/>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l-GR" kern="1200" dirty="0">
                <a:solidFill>
                  <a:schemeClr val="tx1"/>
                </a:solidFill>
                <a:latin typeface="+mn-lt"/>
                <a:ea typeface="+mn-ea"/>
                <a:cs typeface="+mn-cs"/>
              </a:rPr>
              <a:t>Σειρά Πειραμάτων 1</a:t>
            </a:r>
            <a:endParaRPr lang="en-US"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5812C162-1D3D-2947-A926-D775ABED37FA}"/>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976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95F854-AC85-704D-98E9-5E1ED4DAE94E}"/>
              </a:ext>
            </a:extLst>
          </p:cNvPr>
          <p:cNvSpPr>
            <a:spLocks noGrp="1"/>
          </p:cNvSpPr>
          <p:nvPr>
            <p:ph type="title"/>
          </p:nvPr>
        </p:nvSpPr>
        <p:spPr/>
        <p:txBody>
          <a:bodyPr>
            <a:normAutofit/>
          </a:bodyPr>
          <a:lstStyle/>
          <a:p>
            <a:r>
              <a:rPr lang="en-US" b="1" dirty="0"/>
              <a:t>Dataset: </a:t>
            </a:r>
            <a:r>
              <a:rPr lang="el-GR" b="1" dirty="0"/>
              <a:t>Έλληνες βουλευτές (</a:t>
            </a:r>
            <a:r>
              <a:rPr lang="en-US" b="1" dirty="0"/>
              <a:t>DC2)</a:t>
            </a:r>
            <a:br>
              <a:rPr lang="en-GR" b="1" dirty="0"/>
            </a:br>
            <a:endParaRPr lang="en-GR" dirty="0"/>
          </a:p>
        </p:txBody>
      </p:sp>
      <p:sp>
        <p:nvSpPr>
          <p:cNvPr id="6" name="Text Placeholder 5">
            <a:extLst>
              <a:ext uri="{FF2B5EF4-FFF2-40B4-BE49-F238E27FC236}">
                <a16:creationId xmlns:a16="http://schemas.microsoft.com/office/drawing/2014/main" id="{095674D8-BCB1-E843-B041-0F8EA26C9424}"/>
              </a:ext>
            </a:extLst>
          </p:cNvPr>
          <p:cNvSpPr>
            <a:spLocks noGrp="1"/>
          </p:cNvSpPr>
          <p:nvPr>
            <p:ph type="body" idx="1"/>
          </p:nvPr>
        </p:nvSpPr>
        <p:spPr/>
        <p:txBody>
          <a:bodyPr/>
          <a:lstStyle/>
          <a:p>
            <a:r>
              <a:rPr lang="el-GR" dirty="0"/>
              <a:t>400 λογαριασμούς </a:t>
            </a:r>
            <a:r>
              <a:rPr lang="en-US" dirty="0"/>
              <a:t>Twitter</a:t>
            </a:r>
            <a:r>
              <a:rPr lang="en-GR" dirty="0"/>
              <a:t> </a:t>
            </a:r>
          </a:p>
        </p:txBody>
      </p:sp>
      <p:graphicFrame>
        <p:nvGraphicFramePr>
          <p:cNvPr id="11" name="Content Placeholder 6">
            <a:extLst>
              <a:ext uri="{FF2B5EF4-FFF2-40B4-BE49-F238E27FC236}">
                <a16:creationId xmlns:a16="http://schemas.microsoft.com/office/drawing/2014/main" id="{8B8FE913-436F-4A35-BB5C-2777ED952BCA}"/>
              </a:ext>
            </a:extLst>
          </p:cNvPr>
          <p:cNvGraphicFramePr>
            <a:graphicFrameLocks noGrp="1"/>
          </p:cNvGraphicFramePr>
          <p:nvPr>
            <p:ph sz="half" idx="2"/>
            <p:extLst>
              <p:ext uri="{D42A27DB-BD31-4B8C-83A1-F6EECF244321}">
                <p14:modId xmlns:p14="http://schemas.microsoft.com/office/powerpoint/2010/main" val="562539065"/>
              </p:ext>
            </p:extLst>
          </p:nvPr>
        </p:nvGraphicFramePr>
        <p:xfrm>
          <a:off x="839788" y="2726714"/>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a:extLst>
              <a:ext uri="{FF2B5EF4-FFF2-40B4-BE49-F238E27FC236}">
                <a16:creationId xmlns:a16="http://schemas.microsoft.com/office/drawing/2014/main" id="{49B627A6-7CB3-F845-B0E3-2AC7F7E1104D}"/>
              </a:ext>
            </a:extLst>
          </p:cNvPr>
          <p:cNvSpPr>
            <a:spLocks noGrp="1"/>
          </p:cNvSpPr>
          <p:nvPr>
            <p:ph type="body" sz="quarter" idx="3"/>
          </p:nvPr>
        </p:nvSpPr>
        <p:spPr/>
        <p:txBody>
          <a:bodyPr/>
          <a:lstStyle/>
          <a:p>
            <a:r>
              <a:rPr lang="el-GR" dirty="0"/>
              <a:t>Χαρακτηριστικά</a:t>
            </a:r>
          </a:p>
        </p:txBody>
      </p:sp>
      <p:sp>
        <p:nvSpPr>
          <p:cNvPr id="9" name="Content Placeholder 8">
            <a:extLst>
              <a:ext uri="{FF2B5EF4-FFF2-40B4-BE49-F238E27FC236}">
                <a16:creationId xmlns:a16="http://schemas.microsoft.com/office/drawing/2014/main" id="{FAE8B88C-AEC8-7E45-9A86-FC7A2EDB6C7E}"/>
              </a:ext>
            </a:extLst>
          </p:cNvPr>
          <p:cNvSpPr>
            <a:spLocks noGrp="1"/>
          </p:cNvSpPr>
          <p:nvPr>
            <p:ph sz="quarter" idx="4"/>
          </p:nvPr>
        </p:nvSpPr>
        <p:spPr/>
        <p:txBody>
          <a:bodyPr>
            <a:normAutofit fontScale="77500" lnSpcReduction="20000"/>
          </a:bodyPr>
          <a:lstStyle/>
          <a:p>
            <a:pPr lvl="0"/>
            <a:r>
              <a:rPr lang="en-US" dirty="0"/>
              <a:t>Username</a:t>
            </a:r>
            <a:endParaRPr lang="en-GR" dirty="0"/>
          </a:p>
          <a:p>
            <a:pPr lvl="0"/>
            <a:r>
              <a:rPr lang="en-US" dirty="0"/>
              <a:t>Profile name</a:t>
            </a:r>
            <a:endParaRPr lang="en-GR" dirty="0"/>
          </a:p>
          <a:p>
            <a:pPr lvl="0"/>
            <a:r>
              <a:rPr lang="en-US" dirty="0"/>
              <a:t>Profile description</a:t>
            </a:r>
            <a:endParaRPr lang="en-GR" dirty="0"/>
          </a:p>
          <a:p>
            <a:pPr lvl="0"/>
            <a:r>
              <a:rPr lang="el-GR" dirty="0"/>
              <a:t>Πρόσφατο </a:t>
            </a:r>
            <a:r>
              <a:rPr lang="en-US" dirty="0"/>
              <a:t>status</a:t>
            </a:r>
            <a:endParaRPr lang="en-GR" dirty="0"/>
          </a:p>
          <a:p>
            <a:pPr lvl="0"/>
            <a:r>
              <a:rPr lang="el-GR" dirty="0"/>
              <a:t>Πρόσφατα 10 </a:t>
            </a:r>
            <a:r>
              <a:rPr lang="en-US" dirty="0"/>
              <a:t>statuses</a:t>
            </a:r>
            <a:endParaRPr lang="en-GR" dirty="0"/>
          </a:p>
          <a:p>
            <a:pPr lvl="0"/>
            <a:r>
              <a:rPr lang="el-GR" dirty="0"/>
              <a:t>Πρόσφατα 100 </a:t>
            </a:r>
            <a:r>
              <a:rPr lang="en-US" dirty="0"/>
              <a:t>statuses</a:t>
            </a:r>
            <a:endParaRPr lang="en-GR" dirty="0"/>
          </a:p>
          <a:p>
            <a:pPr lvl="0"/>
            <a:r>
              <a:rPr lang="el-GR" dirty="0"/>
              <a:t>Αριθμός </a:t>
            </a:r>
            <a:r>
              <a:rPr lang="en-US" dirty="0"/>
              <a:t>statuses</a:t>
            </a:r>
            <a:endParaRPr lang="en-GR" dirty="0"/>
          </a:p>
          <a:p>
            <a:pPr lvl="0"/>
            <a:r>
              <a:rPr lang="el-GR" dirty="0"/>
              <a:t>Αριθμός φίλων</a:t>
            </a:r>
            <a:endParaRPr lang="en-GR" dirty="0"/>
          </a:p>
          <a:p>
            <a:pPr lvl="0"/>
            <a:r>
              <a:rPr lang="el-GR" dirty="0"/>
              <a:t>Αριθμός ακολούθων</a:t>
            </a:r>
            <a:endParaRPr lang="en-GR" dirty="0"/>
          </a:p>
          <a:p>
            <a:pPr lvl="0"/>
            <a:r>
              <a:rPr lang="el-GR" dirty="0"/>
              <a:t>Κατηγορία</a:t>
            </a:r>
            <a:endParaRPr lang="en-GR" dirty="0"/>
          </a:p>
          <a:p>
            <a:endParaRPr lang="en-GR" dirty="0"/>
          </a:p>
        </p:txBody>
      </p:sp>
      <p:sp>
        <p:nvSpPr>
          <p:cNvPr id="4" name="Slide Number Placeholder 3">
            <a:extLst>
              <a:ext uri="{FF2B5EF4-FFF2-40B4-BE49-F238E27FC236}">
                <a16:creationId xmlns:a16="http://schemas.microsoft.com/office/drawing/2014/main" id="{813F0E73-2230-4949-B0EA-4DB47DA65C06}"/>
              </a:ext>
            </a:extLst>
          </p:cNvPr>
          <p:cNvSpPr>
            <a:spLocks noGrp="1"/>
          </p:cNvSpPr>
          <p:nvPr>
            <p:ph type="sldNum" sz="quarter" idx="12"/>
          </p:nvPr>
        </p:nvSpPr>
        <p:spPr/>
        <p:txBody>
          <a:bodyPr/>
          <a:lstStyle/>
          <a:p>
            <a:fld id="{DFDF98CC-160E-494C-8C3C-8CDC5FA257DE}" type="slidenum">
              <a:rPr lang="en-US" smtClean="0"/>
              <a:t>22</a:t>
            </a:fld>
            <a:endParaRPr lang="en-US"/>
          </a:p>
        </p:txBody>
      </p:sp>
    </p:spTree>
    <p:extLst>
      <p:ext uri="{BB962C8B-B14F-4D97-AF65-F5344CB8AC3E}">
        <p14:creationId xmlns:p14="http://schemas.microsoft.com/office/powerpoint/2010/main" val="190501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7718-E420-6441-BAF6-7F6F6C4BDE8E}"/>
              </a:ext>
            </a:extLst>
          </p:cNvPr>
          <p:cNvSpPr>
            <a:spLocks noGrp="1"/>
          </p:cNvSpPr>
          <p:nvPr>
            <p:ph type="title"/>
          </p:nvPr>
        </p:nvSpPr>
        <p:spPr/>
        <p:txBody>
          <a:bodyPr/>
          <a:lstStyle/>
          <a:p>
            <a:r>
              <a:rPr lang="en-US" b="1" dirty="0"/>
              <a:t>Dataset: </a:t>
            </a:r>
            <a:r>
              <a:rPr lang="el-GR" b="1" dirty="0"/>
              <a:t>Ελληνικά Ξενοδοχεία (</a:t>
            </a:r>
            <a:r>
              <a:rPr lang="en-US" b="1" dirty="0"/>
              <a:t>DC</a:t>
            </a:r>
            <a:r>
              <a:rPr lang="el-GR" b="1" dirty="0"/>
              <a:t>3</a:t>
            </a:r>
            <a:r>
              <a:rPr lang="en-US" b="1" dirty="0"/>
              <a:t>)</a:t>
            </a:r>
            <a:br>
              <a:rPr lang="en-GR" b="1" dirty="0"/>
            </a:br>
            <a:endParaRPr lang="en-GR" dirty="0"/>
          </a:p>
        </p:txBody>
      </p:sp>
      <p:sp>
        <p:nvSpPr>
          <p:cNvPr id="3" name="Text Placeholder 2">
            <a:extLst>
              <a:ext uri="{FF2B5EF4-FFF2-40B4-BE49-F238E27FC236}">
                <a16:creationId xmlns:a16="http://schemas.microsoft.com/office/drawing/2014/main" id="{A5373F36-265F-8F4C-8347-CA4AB498EB2F}"/>
              </a:ext>
            </a:extLst>
          </p:cNvPr>
          <p:cNvSpPr>
            <a:spLocks noGrp="1"/>
          </p:cNvSpPr>
          <p:nvPr>
            <p:ph type="body" idx="1"/>
          </p:nvPr>
        </p:nvSpPr>
        <p:spPr/>
        <p:txBody>
          <a:bodyPr/>
          <a:lstStyle/>
          <a:p>
            <a:r>
              <a:rPr lang="el-GR" dirty="0"/>
              <a:t>250 λογαριασμούς </a:t>
            </a:r>
            <a:r>
              <a:rPr lang="en-US" dirty="0"/>
              <a:t>Twitter</a:t>
            </a:r>
            <a:r>
              <a:rPr lang="en-GR" dirty="0"/>
              <a:t> </a:t>
            </a:r>
          </a:p>
        </p:txBody>
      </p:sp>
      <p:graphicFrame>
        <p:nvGraphicFramePr>
          <p:cNvPr id="9" name="Content Placeholder 3">
            <a:extLst>
              <a:ext uri="{FF2B5EF4-FFF2-40B4-BE49-F238E27FC236}">
                <a16:creationId xmlns:a16="http://schemas.microsoft.com/office/drawing/2014/main" id="{C51586E3-FBE9-45AB-8F74-1021CB59C468}"/>
              </a:ext>
            </a:extLst>
          </p:cNvPr>
          <p:cNvGraphicFramePr>
            <a:graphicFrameLocks noGrp="1"/>
          </p:cNvGraphicFramePr>
          <p:nvPr>
            <p:ph sz="half" idx="2"/>
            <p:extLst>
              <p:ext uri="{D42A27DB-BD31-4B8C-83A1-F6EECF244321}">
                <p14:modId xmlns:p14="http://schemas.microsoft.com/office/powerpoint/2010/main" val="3167856052"/>
              </p:ext>
            </p:extLst>
          </p:nvPr>
        </p:nvGraphicFramePr>
        <p:xfrm>
          <a:off x="836612" y="2804624"/>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DC5792F4-8600-2242-BAB5-0DA7D1464342}"/>
              </a:ext>
            </a:extLst>
          </p:cNvPr>
          <p:cNvSpPr>
            <a:spLocks noGrp="1"/>
          </p:cNvSpPr>
          <p:nvPr>
            <p:ph type="body" sz="quarter" idx="3"/>
          </p:nvPr>
        </p:nvSpPr>
        <p:spPr/>
        <p:txBody>
          <a:bodyPr/>
          <a:lstStyle/>
          <a:p>
            <a:r>
              <a:rPr lang="el-GR" dirty="0"/>
              <a:t>Χαρακτηριστικά</a:t>
            </a:r>
          </a:p>
        </p:txBody>
      </p:sp>
      <p:sp>
        <p:nvSpPr>
          <p:cNvPr id="6" name="Content Placeholder 5">
            <a:extLst>
              <a:ext uri="{FF2B5EF4-FFF2-40B4-BE49-F238E27FC236}">
                <a16:creationId xmlns:a16="http://schemas.microsoft.com/office/drawing/2014/main" id="{08511A17-88C6-D546-ABA0-BCA6BDB302FC}"/>
              </a:ext>
            </a:extLst>
          </p:cNvPr>
          <p:cNvSpPr>
            <a:spLocks noGrp="1"/>
          </p:cNvSpPr>
          <p:nvPr>
            <p:ph sz="quarter" idx="4"/>
          </p:nvPr>
        </p:nvSpPr>
        <p:spPr/>
        <p:txBody>
          <a:bodyPr>
            <a:normAutofit fontScale="77500" lnSpcReduction="20000"/>
          </a:bodyPr>
          <a:lstStyle/>
          <a:p>
            <a:pPr lvl="0"/>
            <a:r>
              <a:rPr lang="en-US" dirty="0"/>
              <a:t>Username</a:t>
            </a:r>
            <a:endParaRPr lang="en-GR" dirty="0"/>
          </a:p>
          <a:p>
            <a:pPr lvl="0"/>
            <a:r>
              <a:rPr lang="en-US" dirty="0"/>
              <a:t>Profile name</a:t>
            </a:r>
            <a:endParaRPr lang="en-GR" dirty="0"/>
          </a:p>
          <a:p>
            <a:pPr lvl="0"/>
            <a:r>
              <a:rPr lang="en-US" dirty="0"/>
              <a:t>Profile description</a:t>
            </a:r>
            <a:endParaRPr lang="en-GR" dirty="0"/>
          </a:p>
          <a:p>
            <a:pPr lvl="0"/>
            <a:r>
              <a:rPr lang="el-GR" dirty="0"/>
              <a:t>Πρόσφατο </a:t>
            </a:r>
            <a:r>
              <a:rPr lang="en-US" dirty="0"/>
              <a:t>status</a:t>
            </a:r>
            <a:endParaRPr lang="en-GR" dirty="0"/>
          </a:p>
          <a:p>
            <a:pPr lvl="0"/>
            <a:r>
              <a:rPr lang="el-GR" dirty="0"/>
              <a:t>Πρόσφατα 10 </a:t>
            </a:r>
            <a:r>
              <a:rPr lang="en-US" dirty="0"/>
              <a:t>statuses</a:t>
            </a:r>
            <a:endParaRPr lang="en-GR" dirty="0"/>
          </a:p>
          <a:p>
            <a:pPr lvl="0"/>
            <a:r>
              <a:rPr lang="el-GR" dirty="0"/>
              <a:t>Πρόσφατα 100 </a:t>
            </a:r>
            <a:r>
              <a:rPr lang="en-US" dirty="0"/>
              <a:t>statuses</a:t>
            </a:r>
            <a:endParaRPr lang="en-GR" dirty="0"/>
          </a:p>
          <a:p>
            <a:pPr lvl="0"/>
            <a:r>
              <a:rPr lang="el-GR" dirty="0"/>
              <a:t>Αριθμός </a:t>
            </a:r>
            <a:r>
              <a:rPr lang="en-US" dirty="0"/>
              <a:t>statuses</a:t>
            </a:r>
            <a:endParaRPr lang="en-GR" dirty="0"/>
          </a:p>
          <a:p>
            <a:pPr lvl="0"/>
            <a:r>
              <a:rPr lang="el-GR" dirty="0"/>
              <a:t>Αριθμός φίλων</a:t>
            </a:r>
            <a:endParaRPr lang="en-GR" dirty="0"/>
          </a:p>
          <a:p>
            <a:pPr lvl="0"/>
            <a:r>
              <a:rPr lang="el-GR" dirty="0"/>
              <a:t>Αριθμός ακολούθων</a:t>
            </a:r>
            <a:endParaRPr lang="en-GR" dirty="0"/>
          </a:p>
          <a:p>
            <a:pPr lvl="0"/>
            <a:r>
              <a:rPr lang="el-GR" dirty="0"/>
              <a:t>Κατηγορία</a:t>
            </a:r>
            <a:endParaRPr lang="en-GR" dirty="0"/>
          </a:p>
          <a:p>
            <a:endParaRPr lang="en-GR" dirty="0"/>
          </a:p>
        </p:txBody>
      </p:sp>
      <p:sp>
        <p:nvSpPr>
          <p:cNvPr id="7" name="Slide Number Placeholder 6">
            <a:extLst>
              <a:ext uri="{FF2B5EF4-FFF2-40B4-BE49-F238E27FC236}">
                <a16:creationId xmlns:a16="http://schemas.microsoft.com/office/drawing/2014/main" id="{0C45EACC-7EDC-4D4E-A736-FF20AC9F3B62}"/>
              </a:ext>
            </a:extLst>
          </p:cNvPr>
          <p:cNvSpPr>
            <a:spLocks noGrp="1"/>
          </p:cNvSpPr>
          <p:nvPr>
            <p:ph type="sldNum" sz="quarter" idx="12"/>
          </p:nvPr>
        </p:nvSpPr>
        <p:spPr/>
        <p:txBody>
          <a:bodyPr/>
          <a:lstStyle/>
          <a:p>
            <a:fld id="{DFDF98CC-160E-494C-8C3C-8CDC5FA257DE}" type="slidenum">
              <a:rPr lang="en-US" smtClean="0"/>
              <a:pPr/>
              <a:t>23</a:t>
            </a:fld>
            <a:endParaRPr lang="en-US" dirty="0"/>
          </a:p>
        </p:txBody>
      </p:sp>
    </p:spTree>
    <p:extLst>
      <p:ext uri="{BB962C8B-B14F-4D97-AF65-F5344CB8AC3E}">
        <p14:creationId xmlns:p14="http://schemas.microsoft.com/office/powerpoint/2010/main" val="4149527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EBE413-C537-5347-99D2-118144B2C0CE}"/>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Πηγές πληροφορίας κόμβου</a:t>
            </a:r>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screenshot of a cat&#10;&#10;Description automatically generated with medium confidence">
            <a:extLst>
              <a:ext uri="{FF2B5EF4-FFF2-40B4-BE49-F238E27FC236}">
                <a16:creationId xmlns:a16="http://schemas.microsoft.com/office/drawing/2014/main" id="{8478E782-B790-F941-B5C8-3FEE9A151D11}"/>
              </a:ext>
            </a:extLst>
          </p:cNvPr>
          <p:cNvPicPr>
            <a:picLocks noGrp="1" noChangeAspect="1"/>
          </p:cNvPicPr>
          <p:nvPr>
            <p:ph sz="half" idx="2"/>
          </p:nvPr>
        </p:nvPicPr>
        <p:blipFill rotWithShape="1">
          <a:blip r:embed="rId3"/>
          <a:srcRect r="1" b="8597"/>
          <a:stretch/>
        </p:blipFill>
        <p:spPr>
          <a:xfrm>
            <a:off x="6101102" y="807593"/>
            <a:ext cx="4628850" cy="5239568"/>
          </a:xfrm>
          <a:prstGeom prst="rect">
            <a:avLst/>
          </a:prstGeom>
          <a:effectLst/>
        </p:spPr>
      </p:pic>
      <p:sp>
        <p:nvSpPr>
          <p:cNvPr id="5" name="Slide Number Placeholder 4">
            <a:extLst>
              <a:ext uri="{FF2B5EF4-FFF2-40B4-BE49-F238E27FC236}">
                <a16:creationId xmlns:a16="http://schemas.microsoft.com/office/drawing/2014/main" id="{A4D2ECDB-CCA8-E045-9572-FB3E8C09AC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solidFill>
                  <a:srgbClr val="303030"/>
                </a:solidFill>
              </a:rPr>
              <a:pPr>
                <a:spcAft>
                  <a:spcPts val="600"/>
                </a:spcAft>
              </a:pPr>
              <a:t>24</a:t>
            </a:fld>
            <a:endParaRPr lang="en-US">
              <a:solidFill>
                <a:srgbClr val="303030"/>
              </a:solidFill>
            </a:endParaRPr>
          </a:p>
        </p:txBody>
      </p:sp>
      <p:graphicFrame>
        <p:nvGraphicFramePr>
          <p:cNvPr id="11" name="Content Placeholder 2">
            <a:extLst>
              <a:ext uri="{FF2B5EF4-FFF2-40B4-BE49-F238E27FC236}">
                <a16:creationId xmlns:a16="http://schemas.microsoft.com/office/drawing/2014/main" id="{D3486872-2637-C644-82AA-BAF28192B8D9}"/>
              </a:ext>
            </a:extLst>
          </p:cNvPr>
          <p:cNvGraphicFramePr>
            <a:graphicFrameLocks noGrp="1"/>
          </p:cNvGraphicFramePr>
          <p:nvPr>
            <p:ph sz="half" idx="1"/>
            <p:extLst>
              <p:ext uri="{D42A27DB-BD31-4B8C-83A1-F6EECF244321}">
                <p14:modId xmlns:p14="http://schemas.microsoft.com/office/powerpoint/2010/main" val="1164462871"/>
              </p:ext>
            </p:extLst>
          </p:nvPr>
        </p:nvGraphicFramePr>
        <p:xfrm>
          <a:off x="648931" y="2438400"/>
          <a:ext cx="3505494"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6" name="Straight Arrow Connector 15">
            <a:extLst>
              <a:ext uri="{FF2B5EF4-FFF2-40B4-BE49-F238E27FC236}">
                <a16:creationId xmlns:a16="http://schemas.microsoft.com/office/drawing/2014/main" id="{6252B4ED-4E1B-8848-9C02-696060841F5D}"/>
              </a:ext>
            </a:extLst>
          </p:cNvPr>
          <p:cNvCxnSpPr>
            <a:cxnSpLocks/>
          </p:cNvCxnSpPr>
          <p:nvPr/>
        </p:nvCxnSpPr>
        <p:spPr>
          <a:xfrm>
            <a:off x="4154424" y="2818151"/>
            <a:ext cx="1462464" cy="71952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DC4AB16-4D17-544A-996D-CAE09456AE77}"/>
              </a:ext>
            </a:extLst>
          </p:cNvPr>
          <p:cNvCxnSpPr>
            <a:cxnSpLocks/>
          </p:cNvCxnSpPr>
          <p:nvPr/>
        </p:nvCxnSpPr>
        <p:spPr>
          <a:xfrm>
            <a:off x="4149322" y="3810000"/>
            <a:ext cx="2386389" cy="133162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709FFEB-42D1-2F48-B436-CC485D863C1C}"/>
              </a:ext>
            </a:extLst>
          </p:cNvPr>
          <p:cNvCxnSpPr>
            <a:cxnSpLocks/>
          </p:cNvCxnSpPr>
          <p:nvPr/>
        </p:nvCxnSpPr>
        <p:spPr>
          <a:xfrm flipV="1">
            <a:off x="4149322" y="4542020"/>
            <a:ext cx="2071596" cy="23984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1FE78092-F57A-F249-A216-C28A1F872AAD}"/>
              </a:ext>
            </a:extLst>
          </p:cNvPr>
          <p:cNvCxnSpPr>
            <a:cxnSpLocks/>
          </p:cNvCxnSpPr>
          <p:nvPr/>
        </p:nvCxnSpPr>
        <p:spPr>
          <a:xfrm flipV="1">
            <a:off x="4149322" y="4571085"/>
            <a:ext cx="2870603" cy="11646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24580261-55F9-644A-AD34-25AB17EB121B}"/>
              </a:ext>
            </a:extLst>
          </p:cNvPr>
          <p:cNvCxnSpPr>
            <a:cxnSpLocks/>
          </p:cNvCxnSpPr>
          <p:nvPr/>
        </p:nvCxnSpPr>
        <p:spPr>
          <a:xfrm flipV="1">
            <a:off x="5616888" y="3429000"/>
            <a:ext cx="604030" cy="10867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18BB46A-3041-8547-A483-DAA6AF3A143B}"/>
              </a:ext>
            </a:extLst>
          </p:cNvPr>
          <p:cNvCxnSpPr>
            <a:cxnSpLocks/>
          </p:cNvCxnSpPr>
          <p:nvPr/>
        </p:nvCxnSpPr>
        <p:spPr>
          <a:xfrm>
            <a:off x="5616888" y="3537679"/>
            <a:ext cx="604030" cy="27232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9404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3ED9EB-9E76-A543-BD72-22138E22340E}"/>
              </a:ext>
            </a:extLst>
          </p:cNvPr>
          <p:cNvSpPr>
            <a:spLocks noGrp="1"/>
          </p:cNvSpPr>
          <p:nvPr>
            <p:ph type="title"/>
          </p:nvPr>
        </p:nvSpPr>
        <p:spPr>
          <a:xfrm>
            <a:off x="648929" y="175731"/>
            <a:ext cx="4944152" cy="764105"/>
          </a:xfrm>
        </p:spPr>
        <p:txBody>
          <a:bodyPr vert="horz" lIns="91440" tIns="45720" rIns="91440" bIns="45720" rtlCol="0" anchor="ctr">
            <a:normAutofit/>
          </a:bodyPr>
          <a:lstStyle/>
          <a:p>
            <a:r>
              <a:rPr lang="en-US" sz="2400" kern="1200">
                <a:solidFill>
                  <a:schemeClr val="tx1"/>
                </a:solidFill>
                <a:latin typeface="+mj-lt"/>
                <a:ea typeface="+mj-ea"/>
                <a:cs typeface="+mj-cs"/>
              </a:rPr>
              <a:t>Αξιοποίηση </a:t>
            </a:r>
            <a:r>
              <a:rPr lang="el-GR" sz="2400" kern="1200">
                <a:solidFill>
                  <a:schemeClr val="tx1"/>
                </a:solidFill>
                <a:latin typeface="+mj-lt"/>
                <a:ea typeface="+mj-ea"/>
                <a:cs typeface="+mj-cs"/>
              </a:rPr>
              <a:t>Γλωσσολογικών Χαρακτηριστικών</a:t>
            </a:r>
            <a:endParaRPr lang="en-US" sz="2400" kern="1200" dirty="0">
              <a:solidFill>
                <a:schemeClr val="tx1"/>
              </a:solidFill>
              <a:latin typeface="+mj-lt"/>
              <a:ea typeface="+mj-ea"/>
              <a:cs typeface="+mj-cs"/>
            </a:endParaRPr>
          </a:p>
        </p:txBody>
      </p:sp>
      <p:sp>
        <p:nvSpPr>
          <p:cNvPr id="25" name="Rectangle 2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descr="Diagram&#10;&#10;Description automatically generated">
            <a:extLst>
              <a:ext uri="{FF2B5EF4-FFF2-40B4-BE49-F238E27FC236}">
                <a16:creationId xmlns:a16="http://schemas.microsoft.com/office/drawing/2014/main" id="{FAA1E6BF-C521-874E-8407-A34ADABD62D7}"/>
              </a:ext>
            </a:extLst>
          </p:cNvPr>
          <p:cNvPicPr>
            <a:picLocks noGrp="1" noChangeAspect="1"/>
          </p:cNvPicPr>
          <p:nvPr>
            <p:ph sz="half" idx="2"/>
          </p:nvPr>
        </p:nvPicPr>
        <p:blipFill>
          <a:blip r:embed="rId3"/>
          <a:stretch>
            <a:fillRect/>
          </a:stretch>
        </p:blipFill>
        <p:spPr>
          <a:xfrm>
            <a:off x="6820785" y="2754086"/>
            <a:ext cx="4559455" cy="1322242"/>
          </a:xfrm>
          <a:prstGeom prst="rect">
            <a:avLst/>
          </a:prstGeom>
          <a:effectLst/>
        </p:spPr>
      </p:pic>
      <p:sp>
        <p:nvSpPr>
          <p:cNvPr id="4" name="Slide Number Placeholder 3">
            <a:extLst>
              <a:ext uri="{FF2B5EF4-FFF2-40B4-BE49-F238E27FC236}">
                <a16:creationId xmlns:a16="http://schemas.microsoft.com/office/drawing/2014/main" id="{87597CE1-FFDA-EB4C-A336-C6A0A0F0DEE4}"/>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DFDF98CC-160E-494C-8C3C-8CDC5FA257DE}" type="slidenum">
              <a:rPr lang="en-US" smtClean="0">
                <a:solidFill>
                  <a:srgbClr val="404040"/>
                </a:solidFill>
              </a:rPr>
              <a:pPr>
                <a:spcAft>
                  <a:spcPts val="600"/>
                </a:spcAft>
              </a:pPr>
              <a:t>25</a:t>
            </a:fld>
            <a:endParaRPr lang="en-US">
              <a:solidFill>
                <a:srgbClr val="404040"/>
              </a:solidFill>
            </a:endParaRPr>
          </a:p>
        </p:txBody>
      </p:sp>
      <p:graphicFrame>
        <p:nvGraphicFramePr>
          <p:cNvPr id="8" name="Content Placeholder 2">
            <a:extLst>
              <a:ext uri="{FF2B5EF4-FFF2-40B4-BE49-F238E27FC236}">
                <a16:creationId xmlns:a16="http://schemas.microsoft.com/office/drawing/2014/main" id="{5C6295C6-DBF7-8640-B1F3-785E9B13E4F1}"/>
              </a:ext>
            </a:extLst>
          </p:cNvPr>
          <p:cNvGraphicFramePr>
            <a:graphicFrameLocks noGrp="1"/>
          </p:cNvGraphicFramePr>
          <p:nvPr>
            <p:ph sz="half" idx="1"/>
            <p:extLst>
              <p:ext uri="{D42A27DB-BD31-4B8C-83A1-F6EECF244321}">
                <p14:modId xmlns:p14="http://schemas.microsoft.com/office/powerpoint/2010/main" val="2651280413"/>
              </p:ext>
            </p:extLst>
          </p:nvPr>
        </p:nvGraphicFramePr>
        <p:xfrm>
          <a:off x="648930" y="939837"/>
          <a:ext cx="4944151" cy="5781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4241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136525"/>
            <a:ext cx="10436750" cy="756009"/>
          </a:xfrm>
        </p:spPr>
        <p:txBody>
          <a:bodyPr>
            <a:normAutofit/>
          </a:bodyPr>
          <a:lstStyle/>
          <a:p>
            <a:r>
              <a:rPr lang="en-US" sz="3200" dirty="0" err="1"/>
              <a:t>Αξιο</a:t>
            </a:r>
            <a:r>
              <a:rPr lang="en-US" sz="3200" dirty="0"/>
              <a:t>π</a:t>
            </a:r>
            <a:r>
              <a:rPr lang="en-US" sz="3200" dirty="0" err="1"/>
              <a:t>οίηση</a:t>
            </a:r>
            <a:r>
              <a:rPr lang="en-US" sz="3200" dirty="0"/>
              <a:t> Name-Description</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3819303354"/>
              </p:ext>
            </p:extLst>
          </p:nvPr>
        </p:nvGraphicFramePr>
        <p:xfrm>
          <a:off x="5033811" y="4191783"/>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0.86</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n-GR" dirty="0"/>
                        <a:t>1.00</a:t>
                      </a:r>
                    </a:p>
                  </a:txBody>
                  <a:tcPr/>
                </a:tc>
                <a:tc>
                  <a:txBody>
                    <a:bodyPr/>
                    <a:lstStyle/>
                    <a:p>
                      <a:pPr algn="ctr"/>
                      <a:r>
                        <a:rPr lang="en-GR" dirty="0"/>
                        <a:t>0.84</a:t>
                      </a:r>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0.92</a:t>
                      </a:r>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1646306004"/>
              </p:ext>
            </p:extLst>
          </p:nvPr>
        </p:nvGraphicFramePr>
        <p:xfrm>
          <a:off x="5026550" y="1188571"/>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n-GR" dirty="0"/>
                        <a:t>0.86</a:t>
                      </a:r>
                    </a:p>
                  </a:txBody>
                  <a:tcPr/>
                </a:tc>
                <a:tc>
                  <a:txBody>
                    <a:bodyPr/>
                    <a:lstStyle/>
                    <a:p>
                      <a:pPr algn="ctr"/>
                      <a:r>
                        <a:rPr lang="en-GR" dirty="0"/>
                        <a:t>0.98</a:t>
                      </a:r>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0.98</a:t>
                      </a:r>
                    </a:p>
                  </a:txBody>
                  <a:tcPr/>
                </a:tc>
                <a:tc>
                  <a:txBody>
                    <a:bodyPr/>
                    <a:lstStyle/>
                    <a:p>
                      <a:pPr algn="ctr"/>
                      <a:r>
                        <a:rPr lang="en-GR" dirty="0"/>
                        <a:t>0.84</a:t>
                      </a:r>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0.91</a:t>
                      </a:r>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26</a:t>
            </a:fld>
            <a:endParaRPr lang="en-US" dirty="0"/>
          </a:p>
        </p:txBody>
      </p:sp>
      <p:pic>
        <p:nvPicPr>
          <p:cNvPr id="2" name="Picture 1">
            <a:extLst>
              <a:ext uri="{FF2B5EF4-FFF2-40B4-BE49-F238E27FC236}">
                <a16:creationId xmlns:a16="http://schemas.microsoft.com/office/drawing/2014/main" id="{DA521172-224E-5340-AFAE-DDE87F91C667}"/>
              </a:ext>
            </a:extLst>
          </p:cNvPr>
          <p:cNvPicPr>
            <a:picLocks noChangeAspect="1"/>
          </p:cNvPicPr>
          <p:nvPr/>
        </p:nvPicPr>
        <p:blipFill>
          <a:blip r:embed="rId3"/>
          <a:stretch>
            <a:fillRect/>
          </a:stretch>
        </p:blipFill>
        <p:spPr>
          <a:xfrm>
            <a:off x="660983" y="948211"/>
            <a:ext cx="3532503" cy="2900193"/>
          </a:xfrm>
          <a:prstGeom prst="rect">
            <a:avLst/>
          </a:prstGeom>
        </p:spPr>
      </p:pic>
      <p:pic>
        <p:nvPicPr>
          <p:cNvPr id="3" name="Picture 2">
            <a:extLst>
              <a:ext uri="{FF2B5EF4-FFF2-40B4-BE49-F238E27FC236}">
                <a16:creationId xmlns:a16="http://schemas.microsoft.com/office/drawing/2014/main" id="{63001A37-606D-9348-A8E8-B363AB77655D}"/>
              </a:ext>
            </a:extLst>
          </p:cNvPr>
          <p:cNvPicPr>
            <a:picLocks noChangeAspect="1"/>
          </p:cNvPicPr>
          <p:nvPr/>
        </p:nvPicPr>
        <p:blipFill>
          <a:blip r:embed="rId4"/>
          <a:stretch>
            <a:fillRect/>
          </a:stretch>
        </p:blipFill>
        <p:spPr>
          <a:xfrm>
            <a:off x="1168869" y="4009030"/>
            <a:ext cx="3024617" cy="2588793"/>
          </a:xfrm>
          <a:prstGeom prst="rect">
            <a:avLst/>
          </a:prstGeom>
        </p:spPr>
      </p:pic>
    </p:spTree>
    <p:extLst>
      <p:ext uri="{BB962C8B-B14F-4D97-AF65-F5344CB8AC3E}">
        <p14:creationId xmlns:p14="http://schemas.microsoft.com/office/powerpoint/2010/main" val="1010855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186867"/>
            <a:ext cx="10436750" cy="756009"/>
          </a:xfrm>
        </p:spPr>
        <p:txBody>
          <a:bodyPr>
            <a:normAutofit/>
          </a:bodyPr>
          <a:lstStyle/>
          <a:p>
            <a:r>
              <a:rPr lang="en-US" sz="3200" dirty="0" err="1"/>
              <a:t>Αξιο</a:t>
            </a:r>
            <a:r>
              <a:rPr lang="en-US" sz="3200" dirty="0"/>
              <a:t>π</a:t>
            </a:r>
            <a:r>
              <a:rPr lang="en-US" sz="3200" dirty="0" err="1"/>
              <a:t>οίηση</a:t>
            </a:r>
            <a:r>
              <a:rPr lang="en-US" sz="3200" dirty="0"/>
              <a:t> Statuses</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774095321"/>
              </p:ext>
            </p:extLst>
          </p:nvPr>
        </p:nvGraphicFramePr>
        <p:xfrm>
          <a:off x="5026550" y="4037731"/>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0.96</a:t>
                      </a:r>
                    </a:p>
                  </a:txBody>
                  <a:tcPr/>
                </a:tc>
                <a:tc>
                  <a:txBody>
                    <a:bodyPr/>
                    <a:lstStyle/>
                    <a:p>
                      <a:pPr algn="ctr"/>
                      <a:r>
                        <a:rPr lang="en-GR" dirty="0"/>
                        <a:t>0.96</a:t>
                      </a:r>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n-GR" dirty="0"/>
                        <a:t>0.96</a:t>
                      </a:r>
                    </a:p>
                  </a:txBody>
                  <a:tcPr/>
                </a:tc>
                <a:tc>
                  <a:txBody>
                    <a:bodyPr/>
                    <a:lstStyle/>
                    <a:p>
                      <a:pPr algn="ctr"/>
                      <a:r>
                        <a:rPr lang="en-GR" dirty="0"/>
                        <a:t>0.96</a:t>
                      </a:r>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0.96</a:t>
                      </a:r>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2350738617"/>
              </p:ext>
            </p:extLst>
          </p:nvPr>
        </p:nvGraphicFramePr>
        <p:xfrm>
          <a:off x="4940190" y="1161364"/>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n-GR" dirty="0"/>
                        <a:t>0.96</a:t>
                      </a:r>
                    </a:p>
                  </a:txBody>
                  <a:tcPr/>
                </a:tc>
                <a:tc>
                  <a:txBody>
                    <a:bodyPr/>
                    <a:lstStyle/>
                    <a:p>
                      <a:pPr algn="ctr"/>
                      <a:r>
                        <a:rPr lang="en-GR" dirty="0"/>
                        <a:t>0.86</a:t>
                      </a:r>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0.87</a:t>
                      </a:r>
                    </a:p>
                  </a:txBody>
                  <a:tcPr/>
                </a:tc>
                <a:tc>
                  <a:txBody>
                    <a:bodyPr/>
                    <a:lstStyle/>
                    <a:p>
                      <a:pPr algn="ctr"/>
                      <a:r>
                        <a:rPr lang="en-GR" dirty="0"/>
                        <a:t>0.96</a:t>
                      </a:r>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0.91</a:t>
                      </a:r>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27</a:t>
            </a:fld>
            <a:endParaRPr lang="en-US" dirty="0"/>
          </a:p>
        </p:txBody>
      </p:sp>
      <p:pic>
        <p:nvPicPr>
          <p:cNvPr id="2" name="Picture 1">
            <a:extLst>
              <a:ext uri="{FF2B5EF4-FFF2-40B4-BE49-F238E27FC236}">
                <a16:creationId xmlns:a16="http://schemas.microsoft.com/office/drawing/2014/main" id="{A1FD5321-C773-6446-A5F7-E5DDCDA93BB4}"/>
              </a:ext>
            </a:extLst>
          </p:cNvPr>
          <p:cNvPicPr>
            <a:picLocks noChangeAspect="1"/>
          </p:cNvPicPr>
          <p:nvPr/>
        </p:nvPicPr>
        <p:blipFill>
          <a:blip r:embed="rId3"/>
          <a:stretch>
            <a:fillRect/>
          </a:stretch>
        </p:blipFill>
        <p:spPr>
          <a:xfrm>
            <a:off x="465385" y="942876"/>
            <a:ext cx="3640079" cy="2988514"/>
          </a:xfrm>
          <a:prstGeom prst="rect">
            <a:avLst/>
          </a:prstGeom>
        </p:spPr>
      </p:pic>
      <p:pic>
        <p:nvPicPr>
          <p:cNvPr id="4" name="Picture 3">
            <a:extLst>
              <a:ext uri="{FF2B5EF4-FFF2-40B4-BE49-F238E27FC236}">
                <a16:creationId xmlns:a16="http://schemas.microsoft.com/office/drawing/2014/main" id="{9A651E28-7928-5D45-BA6C-A9CB97E8F168}"/>
              </a:ext>
            </a:extLst>
          </p:cNvPr>
          <p:cNvPicPr>
            <a:picLocks noChangeAspect="1"/>
          </p:cNvPicPr>
          <p:nvPr/>
        </p:nvPicPr>
        <p:blipFill>
          <a:blip r:embed="rId4"/>
          <a:stretch>
            <a:fillRect/>
          </a:stretch>
        </p:blipFill>
        <p:spPr>
          <a:xfrm>
            <a:off x="934770" y="4009030"/>
            <a:ext cx="3170694" cy="2677272"/>
          </a:xfrm>
          <a:prstGeom prst="rect">
            <a:avLst/>
          </a:prstGeom>
        </p:spPr>
      </p:pic>
    </p:spTree>
    <p:extLst>
      <p:ext uri="{BB962C8B-B14F-4D97-AF65-F5344CB8AC3E}">
        <p14:creationId xmlns:p14="http://schemas.microsoft.com/office/powerpoint/2010/main" val="3361847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87112-038D-A544-B892-F841402B1409}"/>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 Αξιοποίηση φίλων και ακολούθων</a:t>
            </a:r>
          </a:p>
        </p:txBody>
      </p:sp>
      <p:sp>
        <p:nvSpPr>
          <p:cNvPr id="5" name="Slide Number Placeholder 4">
            <a:extLst>
              <a:ext uri="{FF2B5EF4-FFF2-40B4-BE49-F238E27FC236}">
                <a16:creationId xmlns:a16="http://schemas.microsoft.com/office/drawing/2014/main" id="{57296D94-4692-1F4C-8C59-92C541ED67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pPr>
                <a:spcAft>
                  <a:spcPts val="600"/>
                </a:spcAft>
              </a:pPr>
              <a:t>28</a:t>
            </a:fld>
            <a:endParaRPr lang="en-US"/>
          </a:p>
        </p:txBody>
      </p:sp>
      <p:graphicFrame>
        <p:nvGraphicFramePr>
          <p:cNvPr id="26" name="Content Placeholder 7">
            <a:extLst>
              <a:ext uri="{FF2B5EF4-FFF2-40B4-BE49-F238E27FC236}">
                <a16:creationId xmlns:a16="http://schemas.microsoft.com/office/drawing/2014/main" id="{A0CBE2C0-5732-405A-B593-98909C497FC3}"/>
              </a:ext>
            </a:extLst>
          </p:cNvPr>
          <p:cNvGraphicFramePr>
            <a:graphicFrameLocks noGrp="1"/>
          </p:cNvGraphicFramePr>
          <p:nvPr>
            <p:ph sz="half" idx="1"/>
            <p:extLst>
              <p:ext uri="{D42A27DB-BD31-4B8C-83A1-F6EECF244321}">
                <p14:modId xmlns:p14="http://schemas.microsoft.com/office/powerpoint/2010/main" val="16547353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46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209514"/>
            <a:ext cx="10436750" cy="756009"/>
          </a:xfrm>
        </p:spPr>
        <p:txBody>
          <a:bodyPr>
            <a:normAutofit/>
          </a:bodyPr>
          <a:lstStyle/>
          <a:p>
            <a:r>
              <a:rPr lang="en-US" sz="3200" dirty="0" err="1"/>
              <a:t>Αξιο</a:t>
            </a:r>
            <a:r>
              <a:rPr lang="en-US" sz="3200" dirty="0"/>
              <a:t>π</a:t>
            </a:r>
            <a:r>
              <a:rPr lang="en-US" sz="3200" dirty="0" err="1"/>
              <a:t>οίηση</a:t>
            </a:r>
            <a:r>
              <a:rPr lang="en-US" sz="3200" dirty="0"/>
              <a:t> Friends</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2648293163"/>
              </p:ext>
            </p:extLst>
          </p:nvPr>
        </p:nvGraphicFramePr>
        <p:xfrm>
          <a:off x="4940190" y="4016217"/>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a:t>
                      </a:r>
                      <a:r>
                        <a:rPr lang="el-GR" dirty="0"/>
                        <a:t>57</a:t>
                      </a:r>
                      <a:endParaRPr lang="en-GR" dirty="0"/>
                    </a:p>
                  </a:txBody>
                  <a:tcPr/>
                </a:tc>
                <a:tc>
                  <a:txBody>
                    <a:bodyPr/>
                    <a:lstStyle/>
                    <a:p>
                      <a:pPr algn="ctr"/>
                      <a:r>
                        <a:rPr lang="en-GR" dirty="0"/>
                        <a:t>0.</a:t>
                      </a:r>
                      <a:r>
                        <a:rPr lang="el-GR" dirty="0"/>
                        <a:t>68</a:t>
                      </a:r>
                      <a:endParaRPr lang="en-GR" dirty="0"/>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n-GR" dirty="0"/>
                        <a:t>0.</a:t>
                      </a:r>
                      <a:r>
                        <a:rPr lang="el-GR" dirty="0"/>
                        <a:t>60</a:t>
                      </a:r>
                      <a:endParaRPr lang="en-GR" dirty="0"/>
                    </a:p>
                  </a:txBody>
                  <a:tcPr/>
                </a:tc>
                <a:tc>
                  <a:txBody>
                    <a:bodyPr/>
                    <a:lstStyle/>
                    <a:p>
                      <a:pPr algn="ctr"/>
                      <a:r>
                        <a:rPr lang="en-GR" dirty="0"/>
                        <a:t>0.</a:t>
                      </a:r>
                      <a:r>
                        <a:rPr lang="el-GR" dirty="0"/>
                        <a:t>48</a:t>
                      </a:r>
                      <a:endParaRPr lang="en-GR" dirty="0"/>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a:t>
                      </a:r>
                      <a:r>
                        <a:rPr lang="el-GR" dirty="0"/>
                        <a:t>58</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367799123"/>
              </p:ext>
            </p:extLst>
          </p:nvPr>
        </p:nvGraphicFramePr>
        <p:xfrm>
          <a:off x="4940190" y="994770"/>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n-GR" dirty="0"/>
                        <a:t>0.</a:t>
                      </a:r>
                      <a:r>
                        <a:rPr lang="el-GR" dirty="0"/>
                        <a:t>83</a:t>
                      </a:r>
                      <a:endParaRPr lang="en-GR" dirty="0"/>
                    </a:p>
                  </a:txBody>
                  <a:tcPr/>
                </a:tc>
                <a:tc>
                  <a:txBody>
                    <a:bodyPr/>
                    <a:lstStyle/>
                    <a:p>
                      <a:pPr algn="ctr"/>
                      <a:r>
                        <a:rPr lang="en-GR" dirty="0"/>
                        <a:t>0.8</a:t>
                      </a:r>
                      <a:r>
                        <a:rPr lang="el-GR" dirty="0"/>
                        <a:t>0</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0.8</a:t>
                      </a:r>
                      <a:r>
                        <a:rPr lang="el-GR" dirty="0"/>
                        <a:t>1</a:t>
                      </a:r>
                    </a:p>
                  </a:txBody>
                  <a:tcPr/>
                </a:tc>
                <a:tc>
                  <a:txBody>
                    <a:bodyPr/>
                    <a:lstStyle/>
                    <a:p>
                      <a:pPr algn="ctr"/>
                      <a:r>
                        <a:rPr lang="en-GR" dirty="0"/>
                        <a:t>0.</a:t>
                      </a:r>
                      <a:r>
                        <a:rPr lang="el-GR" dirty="0"/>
                        <a:t>84</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82</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29</a:t>
            </a:fld>
            <a:endParaRPr lang="en-US" dirty="0"/>
          </a:p>
        </p:txBody>
      </p:sp>
      <p:pic>
        <p:nvPicPr>
          <p:cNvPr id="3" name="Picture 2">
            <a:extLst>
              <a:ext uri="{FF2B5EF4-FFF2-40B4-BE49-F238E27FC236}">
                <a16:creationId xmlns:a16="http://schemas.microsoft.com/office/drawing/2014/main" id="{42B73806-0E1F-0D45-A456-D68344829B29}"/>
              </a:ext>
            </a:extLst>
          </p:cNvPr>
          <p:cNvPicPr>
            <a:picLocks noChangeAspect="1"/>
          </p:cNvPicPr>
          <p:nvPr/>
        </p:nvPicPr>
        <p:blipFill>
          <a:blip r:embed="rId3"/>
          <a:stretch>
            <a:fillRect/>
          </a:stretch>
        </p:blipFill>
        <p:spPr>
          <a:xfrm>
            <a:off x="607347" y="923817"/>
            <a:ext cx="3511807" cy="2883202"/>
          </a:xfrm>
          <a:prstGeom prst="rect">
            <a:avLst/>
          </a:prstGeom>
        </p:spPr>
      </p:pic>
      <p:pic>
        <p:nvPicPr>
          <p:cNvPr id="5" name="Picture 4">
            <a:extLst>
              <a:ext uri="{FF2B5EF4-FFF2-40B4-BE49-F238E27FC236}">
                <a16:creationId xmlns:a16="http://schemas.microsoft.com/office/drawing/2014/main" id="{85539A5F-71D0-2244-8EF0-111334A258D0}"/>
              </a:ext>
            </a:extLst>
          </p:cNvPr>
          <p:cNvPicPr>
            <a:picLocks noChangeAspect="1"/>
          </p:cNvPicPr>
          <p:nvPr/>
        </p:nvPicPr>
        <p:blipFill>
          <a:blip r:embed="rId4"/>
          <a:stretch>
            <a:fillRect/>
          </a:stretch>
        </p:blipFill>
        <p:spPr>
          <a:xfrm>
            <a:off x="998974" y="3868326"/>
            <a:ext cx="3120180" cy="2670586"/>
          </a:xfrm>
          <a:prstGeom prst="rect">
            <a:avLst/>
          </a:prstGeom>
        </p:spPr>
      </p:pic>
    </p:spTree>
    <p:extLst>
      <p:ext uri="{BB962C8B-B14F-4D97-AF65-F5344CB8AC3E}">
        <p14:creationId xmlns:p14="http://schemas.microsoft.com/office/powerpoint/2010/main" val="52982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206062-FA2A-0E4F-AA4A-A994EA6ADC13}"/>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Περίληψη και Αποτελέσματα 2/3</a:t>
            </a:r>
            <a:endParaRPr lang="en-US" sz="40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54576D07-0E5A-6047-A9F9-BE8F3E2692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73" name="Content Placeholder 2">
            <a:extLst>
              <a:ext uri="{FF2B5EF4-FFF2-40B4-BE49-F238E27FC236}">
                <a16:creationId xmlns:a16="http://schemas.microsoft.com/office/drawing/2014/main" id="{4C40F730-0E0A-495A-8B4C-D94F5120D990}"/>
              </a:ext>
            </a:extLst>
          </p:cNvPr>
          <p:cNvGraphicFramePr>
            <a:graphicFrameLocks noGrp="1"/>
          </p:cNvGraphicFramePr>
          <p:nvPr>
            <p:ph sz="half" idx="1"/>
            <p:extLst>
              <p:ext uri="{D42A27DB-BD31-4B8C-83A1-F6EECF244321}">
                <p14:modId xmlns:p14="http://schemas.microsoft.com/office/powerpoint/2010/main" val="299834558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227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769616" y="136525"/>
            <a:ext cx="10436750" cy="756009"/>
          </a:xfrm>
        </p:spPr>
        <p:txBody>
          <a:bodyPr>
            <a:normAutofit/>
          </a:bodyPr>
          <a:lstStyle/>
          <a:p>
            <a:r>
              <a:rPr lang="en-US" sz="3200" dirty="0" err="1"/>
              <a:t>Αξιο</a:t>
            </a:r>
            <a:r>
              <a:rPr lang="en-US" sz="3200" dirty="0"/>
              <a:t>π</a:t>
            </a:r>
            <a:r>
              <a:rPr lang="en-US" sz="3200" dirty="0" err="1"/>
              <a:t>οίηση</a:t>
            </a:r>
            <a:r>
              <a:rPr lang="en-US" sz="3200" dirty="0"/>
              <a:t> Followers</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372437280"/>
              </p:ext>
            </p:extLst>
          </p:nvPr>
        </p:nvGraphicFramePr>
        <p:xfrm>
          <a:off x="4800938" y="3904680"/>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a:t>
                      </a:r>
                      <a:r>
                        <a:rPr lang="el-GR" dirty="0"/>
                        <a:t>55</a:t>
                      </a:r>
                      <a:endParaRPr lang="en-GR" dirty="0"/>
                    </a:p>
                  </a:txBody>
                  <a:tcPr/>
                </a:tc>
                <a:tc>
                  <a:txBody>
                    <a:bodyPr/>
                    <a:lstStyle/>
                    <a:p>
                      <a:pPr algn="ctr"/>
                      <a:r>
                        <a:rPr lang="en-GR" dirty="0"/>
                        <a:t>0.</a:t>
                      </a:r>
                      <a:r>
                        <a:rPr lang="el-GR" dirty="0"/>
                        <a:t>84</a:t>
                      </a:r>
                      <a:endParaRPr lang="en-GR" dirty="0"/>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n-GR" dirty="0"/>
                        <a:t>0.</a:t>
                      </a:r>
                      <a:r>
                        <a:rPr lang="el-GR" dirty="0"/>
                        <a:t>67</a:t>
                      </a:r>
                      <a:endParaRPr lang="en-GR" dirty="0"/>
                    </a:p>
                  </a:txBody>
                  <a:tcPr/>
                </a:tc>
                <a:tc>
                  <a:txBody>
                    <a:bodyPr/>
                    <a:lstStyle/>
                    <a:p>
                      <a:pPr algn="ctr"/>
                      <a:r>
                        <a:rPr lang="en-GR" dirty="0"/>
                        <a:t>0.</a:t>
                      </a:r>
                      <a:r>
                        <a:rPr lang="el-GR" dirty="0"/>
                        <a:t>32</a:t>
                      </a:r>
                      <a:endParaRPr lang="en-GR" dirty="0"/>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a:t>
                      </a:r>
                      <a:r>
                        <a:rPr lang="el-GR" dirty="0"/>
                        <a:t>58</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787369698"/>
              </p:ext>
            </p:extLst>
          </p:nvPr>
        </p:nvGraphicFramePr>
        <p:xfrm>
          <a:off x="4800938" y="1023954"/>
          <a:ext cx="6162040" cy="1957145"/>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473785">
                <a:tc>
                  <a:txBody>
                    <a:bodyPr/>
                    <a:lstStyle/>
                    <a:p>
                      <a:r>
                        <a:rPr lang="en-GR" dirty="0"/>
                        <a:t>Not-Parliament Member</a:t>
                      </a:r>
                    </a:p>
                  </a:txBody>
                  <a:tcPr/>
                </a:tc>
                <a:tc>
                  <a:txBody>
                    <a:bodyPr/>
                    <a:lstStyle/>
                    <a:p>
                      <a:pPr algn="ctr"/>
                      <a:r>
                        <a:rPr lang="en-GR" dirty="0"/>
                        <a:t>0.</a:t>
                      </a:r>
                      <a:r>
                        <a:rPr lang="el-GR" dirty="0"/>
                        <a:t>76</a:t>
                      </a:r>
                      <a:endParaRPr lang="en-GR" dirty="0"/>
                    </a:p>
                  </a:txBody>
                  <a:tcPr/>
                </a:tc>
                <a:tc>
                  <a:txBody>
                    <a:bodyPr/>
                    <a:lstStyle/>
                    <a:p>
                      <a:pPr algn="ctr"/>
                      <a:r>
                        <a:rPr lang="en-GR" dirty="0"/>
                        <a:t>0.</a:t>
                      </a:r>
                      <a:r>
                        <a:rPr lang="el-GR" dirty="0"/>
                        <a:t>74</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75</a:t>
                      </a:r>
                    </a:p>
                  </a:txBody>
                  <a:tcPr/>
                </a:tc>
                <a:tc>
                  <a:txBody>
                    <a:bodyPr/>
                    <a:lstStyle/>
                    <a:p>
                      <a:pPr algn="ctr"/>
                      <a:r>
                        <a:rPr lang="en-GR" dirty="0"/>
                        <a:t>0.</a:t>
                      </a:r>
                      <a:r>
                        <a:rPr lang="el-GR" dirty="0"/>
                        <a:t>76</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75</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30</a:t>
            </a:fld>
            <a:endParaRPr lang="en-US" dirty="0"/>
          </a:p>
        </p:txBody>
      </p:sp>
      <p:pic>
        <p:nvPicPr>
          <p:cNvPr id="2" name="Picture 1">
            <a:extLst>
              <a:ext uri="{FF2B5EF4-FFF2-40B4-BE49-F238E27FC236}">
                <a16:creationId xmlns:a16="http://schemas.microsoft.com/office/drawing/2014/main" id="{08392E47-5F0E-4541-9266-EB1F9D9E115F}"/>
              </a:ext>
            </a:extLst>
          </p:cNvPr>
          <p:cNvPicPr>
            <a:picLocks noChangeAspect="1"/>
          </p:cNvPicPr>
          <p:nvPr/>
        </p:nvPicPr>
        <p:blipFill>
          <a:blip r:embed="rId3"/>
          <a:stretch>
            <a:fillRect/>
          </a:stretch>
        </p:blipFill>
        <p:spPr>
          <a:xfrm>
            <a:off x="380178" y="1023954"/>
            <a:ext cx="3621666" cy="2973396"/>
          </a:xfrm>
          <a:prstGeom prst="rect">
            <a:avLst/>
          </a:prstGeom>
        </p:spPr>
      </p:pic>
      <p:pic>
        <p:nvPicPr>
          <p:cNvPr id="4" name="Picture 3">
            <a:extLst>
              <a:ext uri="{FF2B5EF4-FFF2-40B4-BE49-F238E27FC236}">
                <a16:creationId xmlns:a16="http://schemas.microsoft.com/office/drawing/2014/main" id="{456C3F92-84CA-DD46-9C4D-265577617D6D}"/>
              </a:ext>
            </a:extLst>
          </p:cNvPr>
          <p:cNvPicPr>
            <a:picLocks noChangeAspect="1"/>
          </p:cNvPicPr>
          <p:nvPr/>
        </p:nvPicPr>
        <p:blipFill>
          <a:blip r:embed="rId4"/>
          <a:stretch>
            <a:fillRect/>
          </a:stretch>
        </p:blipFill>
        <p:spPr>
          <a:xfrm>
            <a:off x="909465" y="4009030"/>
            <a:ext cx="3092379" cy="2611144"/>
          </a:xfrm>
          <a:prstGeom prst="rect">
            <a:avLst/>
          </a:prstGeom>
        </p:spPr>
      </p:pic>
    </p:spTree>
    <p:extLst>
      <p:ext uri="{BB962C8B-B14F-4D97-AF65-F5344CB8AC3E}">
        <p14:creationId xmlns:p14="http://schemas.microsoft.com/office/powerpoint/2010/main" val="3130259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208364"/>
            <a:ext cx="10436750" cy="756009"/>
          </a:xfrm>
        </p:spPr>
        <p:txBody>
          <a:bodyPr>
            <a:normAutofit/>
          </a:bodyPr>
          <a:lstStyle/>
          <a:p>
            <a:r>
              <a:rPr lang="en-US" sz="3200" dirty="0" err="1"/>
              <a:t>Αξιο</a:t>
            </a:r>
            <a:r>
              <a:rPr lang="en-US" sz="3200" dirty="0"/>
              <a:t>π</a:t>
            </a:r>
            <a:r>
              <a:rPr lang="en-US" sz="3200" dirty="0" err="1"/>
              <a:t>οίηση</a:t>
            </a:r>
            <a:r>
              <a:rPr lang="en-US" sz="3200" dirty="0"/>
              <a:t> Mentions</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3414631911"/>
              </p:ext>
            </p:extLst>
          </p:nvPr>
        </p:nvGraphicFramePr>
        <p:xfrm>
          <a:off x="4585785" y="4113850"/>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a:t>
                      </a:r>
                      <a:r>
                        <a:rPr lang="el-GR" dirty="0"/>
                        <a:t>50</a:t>
                      </a:r>
                      <a:endParaRPr lang="en-GR" dirty="0"/>
                    </a:p>
                  </a:txBody>
                  <a:tcPr/>
                </a:tc>
                <a:tc>
                  <a:txBody>
                    <a:bodyPr/>
                    <a:lstStyle/>
                    <a:p>
                      <a:pPr algn="ctr"/>
                      <a:r>
                        <a:rPr lang="en-GR" dirty="0"/>
                        <a:t>0.</a:t>
                      </a:r>
                      <a:r>
                        <a:rPr lang="el-GR" dirty="0"/>
                        <a:t>76</a:t>
                      </a:r>
                      <a:endParaRPr lang="en-GR" dirty="0"/>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n-GR" dirty="0"/>
                        <a:t>0.</a:t>
                      </a:r>
                      <a:r>
                        <a:rPr lang="el-GR" dirty="0"/>
                        <a:t>50</a:t>
                      </a:r>
                      <a:endParaRPr lang="en-GR" dirty="0"/>
                    </a:p>
                  </a:txBody>
                  <a:tcPr/>
                </a:tc>
                <a:tc>
                  <a:txBody>
                    <a:bodyPr/>
                    <a:lstStyle/>
                    <a:p>
                      <a:pPr algn="ctr"/>
                      <a:r>
                        <a:rPr lang="en-GR" dirty="0"/>
                        <a:t>0.</a:t>
                      </a:r>
                      <a:r>
                        <a:rPr lang="el-GR" dirty="0"/>
                        <a:t>24</a:t>
                      </a:r>
                      <a:endParaRPr lang="en-GR" dirty="0"/>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a:t>
                      </a:r>
                      <a:r>
                        <a:rPr lang="el-GR" dirty="0"/>
                        <a:t>50</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1289664381"/>
              </p:ext>
            </p:extLst>
          </p:nvPr>
        </p:nvGraphicFramePr>
        <p:xfrm>
          <a:off x="4585785" y="1012902"/>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n-GR" dirty="0"/>
                        <a:t>0.</a:t>
                      </a:r>
                      <a:r>
                        <a:rPr lang="el-GR" dirty="0"/>
                        <a:t>75</a:t>
                      </a:r>
                      <a:endParaRPr lang="en-GR" dirty="0"/>
                    </a:p>
                  </a:txBody>
                  <a:tcPr/>
                </a:tc>
                <a:tc>
                  <a:txBody>
                    <a:bodyPr/>
                    <a:lstStyle/>
                    <a:p>
                      <a:pPr algn="ctr"/>
                      <a:r>
                        <a:rPr lang="en-GR" dirty="0"/>
                        <a:t>0.</a:t>
                      </a:r>
                      <a:r>
                        <a:rPr lang="el-GR" dirty="0"/>
                        <a:t>82</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80</a:t>
                      </a:r>
                    </a:p>
                  </a:txBody>
                  <a:tcPr/>
                </a:tc>
                <a:tc>
                  <a:txBody>
                    <a:bodyPr/>
                    <a:lstStyle/>
                    <a:p>
                      <a:pPr algn="ctr"/>
                      <a:r>
                        <a:rPr lang="en-GR" dirty="0"/>
                        <a:t>0.</a:t>
                      </a:r>
                      <a:r>
                        <a:rPr lang="el-GR" dirty="0"/>
                        <a:t>72</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77</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31</a:t>
            </a:fld>
            <a:endParaRPr lang="en-US" dirty="0"/>
          </a:p>
        </p:txBody>
      </p:sp>
      <p:pic>
        <p:nvPicPr>
          <p:cNvPr id="2" name="Picture 1">
            <a:extLst>
              <a:ext uri="{FF2B5EF4-FFF2-40B4-BE49-F238E27FC236}">
                <a16:creationId xmlns:a16="http://schemas.microsoft.com/office/drawing/2014/main" id="{7618CFF7-DC3A-F442-9F1F-54DC736C1BEB}"/>
              </a:ext>
            </a:extLst>
          </p:cNvPr>
          <p:cNvPicPr>
            <a:picLocks noChangeAspect="1"/>
          </p:cNvPicPr>
          <p:nvPr/>
        </p:nvPicPr>
        <p:blipFill>
          <a:blip r:embed="rId3"/>
          <a:stretch>
            <a:fillRect/>
          </a:stretch>
        </p:blipFill>
        <p:spPr>
          <a:xfrm>
            <a:off x="423210" y="964373"/>
            <a:ext cx="3438786" cy="2823252"/>
          </a:xfrm>
          <a:prstGeom prst="rect">
            <a:avLst/>
          </a:prstGeom>
        </p:spPr>
      </p:pic>
      <p:pic>
        <p:nvPicPr>
          <p:cNvPr id="3" name="Picture 2">
            <a:extLst>
              <a:ext uri="{FF2B5EF4-FFF2-40B4-BE49-F238E27FC236}">
                <a16:creationId xmlns:a16="http://schemas.microsoft.com/office/drawing/2014/main" id="{2A10A21C-EA97-DF4A-B7FE-E9220A2E5A88}"/>
              </a:ext>
            </a:extLst>
          </p:cNvPr>
          <p:cNvPicPr>
            <a:picLocks noChangeAspect="1"/>
          </p:cNvPicPr>
          <p:nvPr/>
        </p:nvPicPr>
        <p:blipFill>
          <a:blip r:embed="rId4"/>
          <a:stretch>
            <a:fillRect/>
          </a:stretch>
        </p:blipFill>
        <p:spPr>
          <a:xfrm>
            <a:off x="989704" y="4103280"/>
            <a:ext cx="2894704" cy="2444232"/>
          </a:xfrm>
          <a:prstGeom prst="rect">
            <a:avLst/>
          </a:prstGeom>
        </p:spPr>
      </p:pic>
    </p:spTree>
    <p:extLst>
      <p:ext uri="{BB962C8B-B14F-4D97-AF65-F5344CB8AC3E}">
        <p14:creationId xmlns:p14="http://schemas.microsoft.com/office/powerpoint/2010/main" val="4086456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5B6C7-2B6B-3245-9FFC-38E1F53BB6B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4800" kern="1200" dirty="0" err="1">
                <a:solidFill>
                  <a:schemeClr val="tx1"/>
                </a:solidFill>
                <a:latin typeface="+mj-lt"/>
                <a:ea typeface="+mj-ea"/>
                <a:cs typeface="+mj-cs"/>
              </a:rPr>
              <a:t>Αξιο</a:t>
            </a:r>
            <a:r>
              <a:rPr lang="en-US" sz="4800" kern="1200" dirty="0">
                <a:solidFill>
                  <a:schemeClr val="tx1"/>
                </a:solidFill>
                <a:latin typeface="+mj-lt"/>
                <a:ea typeface="+mj-ea"/>
                <a:cs typeface="+mj-cs"/>
              </a:rPr>
              <a:t>π</a:t>
            </a:r>
            <a:r>
              <a:rPr lang="en-US" sz="4800" kern="1200" dirty="0" err="1">
                <a:solidFill>
                  <a:schemeClr val="tx1"/>
                </a:solidFill>
                <a:latin typeface="+mj-lt"/>
                <a:ea typeface="+mj-ea"/>
                <a:cs typeface="+mj-cs"/>
              </a:rPr>
              <a:t>οίηση</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όλων</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των</a:t>
            </a:r>
            <a:r>
              <a:rPr lang="en-US" sz="4800" kern="1200" dirty="0">
                <a:solidFill>
                  <a:schemeClr val="tx1"/>
                </a:solidFill>
                <a:latin typeface="+mj-lt"/>
                <a:ea typeface="+mj-ea"/>
                <a:cs typeface="+mj-cs"/>
              </a:rPr>
              <a:t> π</a:t>
            </a:r>
            <a:r>
              <a:rPr lang="en-US" sz="4800" kern="1200" dirty="0" err="1">
                <a:solidFill>
                  <a:schemeClr val="tx1"/>
                </a:solidFill>
                <a:latin typeface="+mj-lt"/>
                <a:ea typeface="+mj-ea"/>
                <a:cs typeface="+mj-cs"/>
              </a:rPr>
              <a:t>ηγών</a:t>
            </a:r>
            <a:r>
              <a:rPr lang="en-US" sz="4800" kern="1200" dirty="0">
                <a:solidFill>
                  <a:schemeClr val="tx1"/>
                </a:solidFill>
                <a:latin typeface="+mj-lt"/>
                <a:ea typeface="+mj-ea"/>
                <a:cs typeface="+mj-cs"/>
              </a:rPr>
              <a:t> π</a:t>
            </a:r>
            <a:r>
              <a:rPr lang="en-US" sz="4800" kern="1200" dirty="0" err="1">
                <a:solidFill>
                  <a:schemeClr val="tx1"/>
                </a:solidFill>
                <a:latin typeface="+mj-lt"/>
                <a:ea typeface="+mj-ea"/>
                <a:cs typeface="+mj-cs"/>
              </a:rPr>
              <a:t>ληροφορί</a:t>
            </a:r>
            <a:r>
              <a:rPr lang="en-US" sz="4800" kern="1200" dirty="0">
                <a:solidFill>
                  <a:schemeClr val="tx1"/>
                </a:solidFill>
                <a:latin typeface="+mj-lt"/>
                <a:ea typeface="+mj-ea"/>
                <a:cs typeface="+mj-cs"/>
              </a:rPr>
              <a:t>α</a:t>
            </a:r>
            <a:r>
              <a:rPr lang="en-US" sz="4800" kern="1200" dirty="0" err="1">
                <a:solidFill>
                  <a:schemeClr val="tx1"/>
                </a:solidFill>
                <a:latin typeface="+mj-lt"/>
                <a:ea typeface="+mj-ea"/>
                <a:cs typeface="+mj-cs"/>
              </a:rPr>
              <a:t>ς</a:t>
            </a:r>
            <a:endParaRPr lang="en-US" sz="4800" kern="1200" dirty="0">
              <a:solidFill>
                <a:schemeClr val="tx1"/>
              </a:solidFill>
              <a:latin typeface="+mj-lt"/>
              <a:ea typeface="+mj-ea"/>
              <a:cs typeface="+mj-cs"/>
            </a:endParaRPr>
          </a:p>
        </p:txBody>
      </p:sp>
      <p:pic>
        <p:nvPicPr>
          <p:cNvPr id="9" name="Picture 8" descr="Diagram&#10;&#10;Description automatically generated">
            <a:extLst>
              <a:ext uri="{FF2B5EF4-FFF2-40B4-BE49-F238E27FC236}">
                <a16:creationId xmlns:a16="http://schemas.microsoft.com/office/drawing/2014/main" id="{C6497DF7-70E5-324D-9200-75F7054DB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928646"/>
            <a:ext cx="10512547" cy="4283862"/>
          </a:xfrm>
          <a:prstGeom prst="rect">
            <a:avLst/>
          </a:prstGeom>
        </p:spPr>
      </p:pic>
      <p:sp>
        <p:nvSpPr>
          <p:cNvPr id="7" name="Slide Number Placeholder 6">
            <a:extLst>
              <a:ext uri="{FF2B5EF4-FFF2-40B4-BE49-F238E27FC236}">
                <a16:creationId xmlns:a16="http://schemas.microsoft.com/office/drawing/2014/main" id="{5167B81C-8670-CC4B-8A3D-3254BFE999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pPr>
                <a:spcAft>
                  <a:spcPts val="600"/>
                </a:spcAft>
              </a:pPr>
              <a:t>32</a:t>
            </a:fld>
            <a:endParaRPr lang="en-US"/>
          </a:p>
        </p:txBody>
      </p:sp>
    </p:spTree>
    <p:extLst>
      <p:ext uri="{BB962C8B-B14F-4D97-AF65-F5344CB8AC3E}">
        <p14:creationId xmlns:p14="http://schemas.microsoft.com/office/powerpoint/2010/main" val="424129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6134F1-E49F-E548-A7EF-211BC2BFE590}"/>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a:solidFill>
                  <a:schemeClr val="bg1"/>
                </a:solidFill>
              </a:rPr>
              <a:t>Αξιο</a:t>
            </a:r>
            <a:r>
              <a:rPr lang="en-US" sz="3000" dirty="0">
                <a:solidFill>
                  <a:schemeClr val="bg1"/>
                </a:solidFill>
              </a:rPr>
              <a:t>π</a:t>
            </a:r>
            <a:r>
              <a:rPr lang="en-US" sz="3000">
                <a:solidFill>
                  <a:schemeClr val="bg1"/>
                </a:solidFill>
              </a:rPr>
              <a:t>οίηση</a:t>
            </a:r>
            <a:r>
              <a:rPr lang="en-US" sz="3000" dirty="0">
                <a:solidFill>
                  <a:schemeClr val="bg1"/>
                </a:solidFill>
              </a:rPr>
              <a:t> </a:t>
            </a:r>
            <a:r>
              <a:rPr lang="en-US" sz="3000">
                <a:solidFill>
                  <a:schemeClr val="bg1"/>
                </a:solidFill>
              </a:rPr>
              <a:t>όλων</a:t>
            </a:r>
            <a:r>
              <a:rPr lang="en-US" sz="3000" dirty="0">
                <a:solidFill>
                  <a:schemeClr val="bg1"/>
                </a:solidFill>
              </a:rPr>
              <a:t> </a:t>
            </a:r>
            <a:r>
              <a:rPr lang="en-US" sz="3000">
                <a:solidFill>
                  <a:schemeClr val="bg1"/>
                </a:solidFill>
              </a:rPr>
              <a:t>των</a:t>
            </a:r>
            <a:r>
              <a:rPr lang="en-US" sz="3000" dirty="0">
                <a:solidFill>
                  <a:schemeClr val="bg1"/>
                </a:solidFill>
              </a:rPr>
              <a:t> π</a:t>
            </a:r>
            <a:r>
              <a:rPr lang="en-US" sz="3000">
                <a:solidFill>
                  <a:schemeClr val="bg1"/>
                </a:solidFill>
              </a:rPr>
              <a:t>ηγών</a:t>
            </a:r>
            <a:r>
              <a:rPr lang="en-US" sz="3000" dirty="0">
                <a:solidFill>
                  <a:schemeClr val="bg1"/>
                </a:solidFill>
              </a:rPr>
              <a:t> π</a:t>
            </a:r>
            <a:r>
              <a:rPr lang="en-US" sz="3000">
                <a:solidFill>
                  <a:schemeClr val="bg1"/>
                </a:solidFill>
              </a:rPr>
              <a:t>ληροφορί</a:t>
            </a:r>
            <a:r>
              <a:rPr lang="en-US" sz="3000" dirty="0">
                <a:solidFill>
                  <a:schemeClr val="bg1"/>
                </a:solidFill>
              </a:rPr>
              <a:t>α</a:t>
            </a:r>
            <a:r>
              <a:rPr lang="en-US" sz="3000">
                <a:solidFill>
                  <a:schemeClr val="bg1"/>
                </a:solidFill>
              </a:rPr>
              <a:t>ς</a:t>
            </a:r>
            <a:endParaRPr lang="en-US" sz="3000" dirty="0">
              <a:solidFill>
                <a:schemeClr val="bg1"/>
              </a:solidFill>
            </a:endParaRPr>
          </a:p>
        </p:txBody>
      </p:sp>
      <p:cxnSp>
        <p:nvCxnSpPr>
          <p:cNvPr id="35" name="Straight Connector 3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12">
            <a:extLst>
              <a:ext uri="{FF2B5EF4-FFF2-40B4-BE49-F238E27FC236}">
                <a16:creationId xmlns:a16="http://schemas.microsoft.com/office/drawing/2014/main" id="{0585D6A6-354B-4494-8DC7-4DF63A42CCED}"/>
              </a:ext>
            </a:extLst>
          </p:cNvPr>
          <p:cNvSpPr>
            <a:spLocks noGrp="1"/>
          </p:cNvSpPr>
          <p:nvPr>
            <p:ph sz="half" idx="2"/>
          </p:nvPr>
        </p:nvSpPr>
        <p:spPr>
          <a:xfrm>
            <a:off x="4945336" y="506727"/>
            <a:ext cx="6609921" cy="1526741"/>
          </a:xfrm>
        </p:spPr>
        <p:txBody>
          <a:bodyPr vert="horz" lIns="91440" tIns="45720" rIns="91440" bIns="45720" rtlCol="0" anchor="ctr">
            <a:normAutofit/>
          </a:bodyPr>
          <a:lstStyle/>
          <a:p>
            <a:r>
              <a:rPr lang="en-US" sz="2200" dirty="0" err="1">
                <a:solidFill>
                  <a:schemeClr val="bg1"/>
                </a:solidFill>
              </a:rPr>
              <a:t>Λύνει</a:t>
            </a:r>
            <a:r>
              <a:rPr lang="en-US" sz="2200" dirty="0">
                <a:solidFill>
                  <a:schemeClr val="bg1"/>
                </a:solidFill>
              </a:rPr>
              <a:t> </a:t>
            </a:r>
            <a:r>
              <a:rPr lang="en-US" sz="2200" dirty="0" err="1">
                <a:solidFill>
                  <a:schemeClr val="bg1"/>
                </a:solidFill>
              </a:rPr>
              <a:t>το</a:t>
            </a:r>
            <a:r>
              <a:rPr lang="en-US" sz="2200" dirty="0">
                <a:solidFill>
                  <a:schemeClr val="bg1"/>
                </a:solidFill>
              </a:rPr>
              <a:t> π</a:t>
            </a:r>
            <a:r>
              <a:rPr lang="en-US" sz="2200" dirty="0" err="1">
                <a:solidFill>
                  <a:schemeClr val="bg1"/>
                </a:solidFill>
              </a:rPr>
              <a:t>ρό</a:t>
            </a:r>
            <a:r>
              <a:rPr lang="en-US" sz="2200" dirty="0">
                <a:solidFill>
                  <a:schemeClr val="bg1"/>
                </a:solidFill>
              </a:rPr>
              <a:t>β</a:t>
            </a:r>
            <a:r>
              <a:rPr lang="en-US" sz="2200" dirty="0" err="1">
                <a:solidFill>
                  <a:schemeClr val="bg1"/>
                </a:solidFill>
              </a:rPr>
              <a:t>λημ</a:t>
            </a:r>
            <a:r>
              <a:rPr lang="en-US" sz="2200" dirty="0">
                <a:solidFill>
                  <a:schemeClr val="bg1"/>
                </a:solidFill>
              </a:rPr>
              <a:t>α </a:t>
            </a:r>
            <a:r>
              <a:rPr lang="el-GR" sz="2200" dirty="0">
                <a:solidFill>
                  <a:schemeClr val="bg1"/>
                </a:solidFill>
              </a:rPr>
              <a:t>ελλιπούς </a:t>
            </a:r>
            <a:r>
              <a:rPr lang="en-US" sz="2200" dirty="0">
                <a:solidFill>
                  <a:schemeClr val="bg1"/>
                </a:solidFill>
              </a:rPr>
              <a:t>π</a:t>
            </a:r>
            <a:r>
              <a:rPr lang="en-US" sz="2200" dirty="0" err="1">
                <a:solidFill>
                  <a:schemeClr val="bg1"/>
                </a:solidFill>
              </a:rPr>
              <a:t>ληροφορί</a:t>
            </a:r>
            <a:r>
              <a:rPr lang="en-US" sz="2200" dirty="0">
                <a:solidFill>
                  <a:schemeClr val="bg1"/>
                </a:solidFill>
              </a:rPr>
              <a:t>α</a:t>
            </a:r>
            <a:r>
              <a:rPr lang="en-US" sz="2200" dirty="0" err="1">
                <a:solidFill>
                  <a:schemeClr val="bg1"/>
                </a:solidFill>
              </a:rPr>
              <a:t>ς</a:t>
            </a:r>
            <a:endParaRPr lang="en-US" sz="2200" dirty="0">
              <a:solidFill>
                <a:schemeClr val="bg1"/>
              </a:solidFill>
            </a:endParaRPr>
          </a:p>
          <a:p>
            <a:r>
              <a:rPr lang="en-US" sz="2200" dirty="0" err="1">
                <a:solidFill>
                  <a:schemeClr val="bg1"/>
                </a:solidFill>
              </a:rPr>
              <a:t>Εισάγοντ</a:t>
            </a:r>
            <a:r>
              <a:rPr lang="en-US" sz="2200" dirty="0">
                <a:solidFill>
                  <a:schemeClr val="bg1"/>
                </a:solidFill>
              </a:rPr>
              <a:t>α</a:t>
            </a:r>
            <a:r>
              <a:rPr lang="en-US" sz="2200" dirty="0" err="1">
                <a:solidFill>
                  <a:schemeClr val="bg1"/>
                </a:solidFill>
              </a:rPr>
              <a:t>ι</a:t>
            </a:r>
            <a:r>
              <a:rPr lang="en-US" sz="2200" dirty="0">
                <a:solidFill>
                  <a:schemeClr val="bg1"/>
                </a:solidFill>
              </a:rPr>
              <a:t> </a:t>
            </a:r>
            <a:r>
              <a:rPr lang="en-US" sz="2200" dirty="0" err="1">
                <a:solidFill>
                  <a:schemeClr val="bg1"/>
                </a:solidFill>
              </a:rPr>
              <a:t>νέ</a:t>
            </a:r>
            <a:r>
              <a:rPr lang="en-US" sz="2200" dirty="0">
                <a:solidFill>
                  <a:schemeClr val="bg1"/>
                </a:solidFill>
              </a:rPr>
              <a:t>α </a:t>
            </a:r>
            <a:r>
              <a:rPr lang="en-US" sz="2200" dirty="0" err="1">
                <a:solidFill>
                  <a:schemeClr val="bg1"/>
                </a:solidFill>
              </a:rPr>
              <a:t>λάθη</a:t>
            </a:r>
            <a:r>
              <a:rPr lang="en-US" sz="2200" dirty="0">
                <a:solidFill>
                  <a:schemeClr val="bg1"/>
                </a:solidFill>
              </a:rPr>
              <a:t> </a:t>
            </a:r>
          </a:p>
        </p:txBody>
      </p:sp>
      <p:pic>
        <p:nvPicPr>
          <p:cNvPr id="8" name="Graphic 153">
            <a:extLst>
              <a:ext uri="{FF2B5EF4-FFF2-40B4-BE49-F238E27FC236}">
                <a16:creationId xmlns:a16="http://schemas.microsoft.com/office/drawing/2014/main" id="{53A750C9-2369-6542-BB00-815A99CD5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308" y="2575655"/>
            <a:ext cx="5559480" cy="3645560"/>
          </a:xfrm>
          <a:prstGeom prst="rect">
            <a:avLst/>
          </a:prstGeom>
        </p:spPr>
      </p:pic>
      <p:pic>
        <p:nvPicPr>
          <p:cNvPr id="9" name="Graphic 154">
            <a:extLst>
              <a:ext uri="{FF2B5EF4-FFF2-40B4-BE49-F238E27FC236}">
                <a16:creationId xmlns:a16="http://schemas.microsoft.com/office/drawing/2014/main" id="{816B6584-AA7B-8F4A-B0E1-ECB2C984F58D}"/>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1736" y="2581891"/>
            <a:ext cx="5546955" cy="3641252"/>
          </a:xfrm>
          <a:prstGeom prst="rect">
            <a:avLst/>
          </a:prstGeom>
        </p:spPr>
      </p:pic>
      <p:sp>
        <p:nvSpPr>
          <p:cNvPr id="7" name="Slide Number Placeholder 6">
            <a:extLst>
              <a:ext uri="{FF2B5EF4-FFF2-40B4-BE49-F238E27FC236}">
                <a16:creationId xmlns:a16="http://schemas.microsoft.com/office/drawing/2014/main" id="{F371F973-33FF-2945-B2AE-28BDD3779F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33</a:t>
            </a:fld>
            <a:endParaRPr lang="en-US"/>
          </a:p>
        </p:txBody>
      </p:sp>
      <p:sp>
        <p:nvSpPr>
          <p:cNvPr id="10" name="TextBox 9">
            <a:extLst>
              <a:ext uri="{FF2B5EF4-FFF2-40B4-BE49-F238E27FC236}">
                <a16:creationId xmlns:a16="http://schemas.microsoft.com/office/drawing/2014/main" id="{555D84C7-E7EE-914D-9C1E-0A40810B74B7}"/>
              </a:ext>
            </a:extLst>
          </p:cNvPr>
          <p:cNvSpPr txBox="1"/>
          <p:nvPr/>
        </p:nvSpPr>
        <p:spPr>
          <a:xfrm>
            <a:off x="4843463" y="7629525"/>
            <a:ext cx="184731" cy="369332"/>
          </a:xfrm>
          <a:prstGeom prst="rect">
            <a:avLst/>
          </a:prstGeom>
          <a:noFill/>
        </p:spPr>
        <p:txBody>
          <a:bodyPr wrap="none" rtlCol="0">
            <a:spAutoFit/>
          </a:bodyPr>
          <a:lstStyle/>
          <a:p>
            <a:endParaRPr lang="en-GR" dirty="0"/>
          </a:p>
        </p:txBody>
      </p:sp>
    </p:spTree>
    <p:extLst>
      <p:ext uri="{BB962C8B-B14F-4D97-AF65-F5344CB8AC3E}">
        <p14:creationId xmlns:p14="http://schemas.microsoft.com/office/powerpoint/2010/main" val="4034419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12AA05-F580-A744-BD8D-8583024C777B}"/>
              </a:ext>
            </a:extLst>
          </p:cNvPr>
          <p:cNvSpPr>
            <a:spLocks noGrp="1"/>
          </p:cNvSpPr>
          <p:nvPr>
            <p:ph type="title"/>
          </p:nvPr>
        </p:nvSpPr>
        <p:spPr>
          <a:xfrm>
            <a:off x="649270" y="506727"/>
            <a:ext cx="3885141" cy="1526741"/>
          </a:xfrm>
          <a:prstGeom prst="ellipse">
            <a:avLst/>
          </a:prstGeom>
        </p:spPr>
        <p:txBody>
          <a:bodyPr vert="horz" lIns="91440" tIns="45720" rIns="91440" bIns="45720" rtlCol="0" anchor="ctr">
            <a:normAutofit/>
          </a:bodyPr>
          <a:lstStyle/>
          <a:p>
            <a:pPr algn="r"/>
            <a:r>
              <a:rPr lang="en-US" sz="3000" dirty="0">
                <a:solidFill>
                  <a:schemeClr val="bg1"/>
                </a:solidFill>
              </a:rPr>
              <a:t>Soft Voting</a:t>
            </a:r>
          </a:p>
        </p:txBody>
      </p:sp>
      <p:cxnSp>
        <p:nvCxnSpPr>
          <p:cNvPr id="52" name="Straight Connector 5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Content Placeholder 19">
                <a:extLst>
                  <a:ext uri="{FF2B5EF4-FFF2-40B4-BE49-F238E27FC236}">
                    <a16:creationId xmlns:a16="http://schemas.microsoft.com/office/drawing/2014/main" id="{9D176101-10FF-4669-AB55-ED0AC0C7C959}"/>
                  </a:ext>
                </a:extLst>
              </p:cNvPr>
              <p:cNvSpPr>
                <a:spLocks noGrp="1"/>
              </p:cNvSpPr>
              <p:nvPr>
                <p:ph sz="half" idx="2"/>
              </p:nvPr>
            </p:nvSpPr>
            <p:spPr>
              <a:xfrm>
                <a:off x="4945336" y="506727"/>
                <a:ext cx="6609921" cy="1526741"/>
              </a:xfrm>
            </p:spPr>
            <p:txBody>
              <a:bodyPr vert="horz" lIns="91440" tIns="45720" rIns="91440" bIns="45720" rtlCol="0" anchor="ctr">
                <a:normAutofit/>
              </a:bodyPr>
              <a:lstStyle/>
              <a:p>
                <a:r>
                  <a:rPr lang="en-US" sz="2000" dirty="0">
                    <a:solidFill>
                      <a:schemeClr val="bg1"/>
                    </a:solidFill>
                  </a:rPr>
                  <a:t>Μοντέλο </a:t>
                </a:r>
                <a:r>
                  <a:rPr lang="en-US" sz="2000" dirty="0" err="1">
                    <a:solidFill>
                      <a:schemeClr val="bg1"/>
                    </a:solidFill>
                  </a:rPr>
                  <a:t>γι</a:t>
                </a:r>
                <a:r>
                  <a:rPr lang="en-US" sz="2000" dirty="0">
                    <a:solidFill>
                      <a:schemeClr val="bg1"/>
                    </a:solidFill>
                  </a:rPr>
                  <a:t>α </a:t>
                </a:r>
                <a:r>
                  <a:rPr lang="en-US" sz="2000" dirty="0" err="1">
                    <a:solidFill>
                      <a:schemeClr val="bg1"/>
                    </a:solidFill>
                  </a:rPr>
                  <a:t>κάθε</a:t>
                </a:r>
                <a:r>
                  <a:rPr lang="en-US" sz="2000" dirty="0">
                    <a:solidFill>
                      <a:schemeClr val="bg1"/>
                    </a:solidFill>
                  </a:rPr>
                  <a:t> π</a:t>
                </a:r>
                <a:r>
                  <a:rPr lang="en-US" sz="2000" dirty="0" err="1">
                    <a:solidFill>
                      <a:schemeClr val="bg1"/>
                    </a:solidFill>
                  </a:rPr>
                  <a:t>ηγή</a:t>
                </a:r>
                <a:r>
                  <a:rPr lang="en-US" sz="2000" dirty="0">
                    <a:solidFill>
                      <a:schemeClr val="bg1"/>
                    </a:solidFill>
                  </a:rPr>
                  <a:t> π</a:t>
                </a:r>
                <a:r>
                  <a:rPr lang="en-US" sz="2000" dirty="0" err="1">
                    <a:solidFill>
                      <a:schemeClr val="bg1"/>
                    </a:solidFill>
                  </a:rPr>
                  <a:t>ληροφορί</a:t>
                </a:r>
                <a:r>
                  <a:rPr lang="en-US" sz="2000" dirty="0">
                    <a:solidFill>
                      <a:schemeClr val="bg1"/>
                    </a:solidFill>
                  </a:rPr>
                  <a:t>α</a:t>
                </a:r>
                <a:r>
                  <a:rPr lang="en-US" sz="2000" dirty="0" err="1">
                    <a:solidFill>
                      <a:schemeClr val="bg1"/>
                    </a:solidFill>
                  </a:rPr>
                  <a:t>ς</a:t>
                </a:r>
                <a:endParaRPr lang="en-US" sz="2000" dirty="0">
                  <a:solidFill>
                    <a:schemeClr val="bg1"/>
                  </a:solidFill>
                </a:endParaRPr>
              </a:p>
              <a:p>
                <a:r>
                  <a:rPr lang="en-US" sz="2000" dirty="0" err="1">
                    <a:solidFill>
                      <a:schemeClr val="bg1"/>
                    </a:solidFill>
                  </a:rPr>
                  <a:t>Συνδυ</a:t>
                </a:r>
                <a:r>
                  <a:rPr lang="en-US" sz="2000" dirty="0">
                    <a:solidFill>
                      <a:schemeClr val="bg1"/>
                    </a:solidFill>
                  </a:rPr>
                  <a:t>α</a:t>
                </a:r>
                <a:r>
                  <a:rPr lang="en-US" sz="2000" dirty="0" err="1">
                    <a:solidFill>
                      <a:schemeClr val="bg1"/>
                    </a:solidFill>
                  </a:rPr>
                  <a:t>σμός</a:t>
                </a:r>
                <a:r>
                  <a:rPr lang="en-US" sz="2000" dirty="0">
                    <a:solidFill>
                      <a:schemeClr val="bg1"/>
                    </a:solidFill>
                  </a:rPr>
                  <a:t> π</a:t>
                </a:r>
                <a:r>
                  <a:rPr lang="en-US" sz="2000" dirty="0" err="1">
                    <a:solidFill>
                      <a:schemeClr val="bg1"/>
                    </a:solidFill>
                  </a:rPr>
                  <a:t>ρο</a:t>
                </a:r>
                <a:r>
                  <a:rPr lang="en-US" sz="2000" dirty="0">
                    <a:solidFill>
                      <a:schemeClr val="bg1"/>
                    </a:solidFill>
                  </a:rPr>
                  <a:t>β</a:t>
                </a:r>
                <a:r>
                  <a:rPr lang="en-US" sz="2000" dirty="0" err="1">
                    <a:solidFill>
                      <a:schemeClr val="bg1"/>
                    </a:solidFill>
                  </a:rPr>
                  <a:t>λέψεων</a:t>
                </a:r>
                <a:r>
                  <a:rPr lang="en-US" sz="2000" dirty="0">
                    <a:solidFill>
                      <a:schemeClr val="bg1"/>
                    </a:solidFill>
                  </a:rPr>
                  <a:t> </a:t>
                </a:r>
                <a:r>
                  <a:rPr lang="en-US" sz="2000" dirty="0" err="1">
                    <a:solidFill>
                      <a:schemeClr val="bg1"/>
                    </a:solidFill>
                  </a:rPr>
                  <a:t>μεμονωμένων</a:t>
                </a:r>
                <a:r>
                  <a:rPr lang="en-US" sz="2000" dirty="0">
                    <a:solidFill>
                      <a:schemeClr val="bg1"/>
                    </a:solidFill>
                  </a:rPr>
                  <a:t> </a:t>
                </a:r>
                <a:r>
                  <a:rPr lang="en-US" sz="2000" dirty="0" err="1">
                    <a:solidFill>
                      <a:schemeClr val="bg1"/>
                    </a:solidFill>
                  </a:rPr>
                  <a:t>μοντέλων</a:t>
                </a:r>
                <a:br>
                  <a:rPr lang="en-US" sz="2000" dirty="0">
                    <a:solidFill>
                      <a:schemeClr val="bg1"/>
                    </a:solidFill>
                  </a:rPr>
                </a:br>
                <a:br>
                  <a:rPr lang="en-US" sz="2000" dirty="0">
                    <a:solidFill>
                      <a:schemeClr val="bg1"/>
                    </a:solidFill>
                  </a:rPr>
                </a:br>
                <a:r>
                  <a:rPr lang="en-US" sz="2000" dirty="0">
                    <a:solidFill>
                      <a:schemeClr val="bg1"/>
                    </a:solidFill>
                  </a:rPr>
                  <a:t>		</a:t>
                </a:r>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𝑡𝑜𝑡</m:t>
                        </m:r>
                      </m:sub>
                    </m:sSub>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𝑎</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𝑃</m:t>
                            </m:r>
                          </m:e>
                          <m:sub>
                            <m:r>
                              <a:rPr lang="en-US" sz="2000" i="1">
                                <a:solidFill>
                                  <a:schemeClr val="bg1"/>
                                </a:solidFill>
                                <a:latin typeface="Cambria Math" panose="02040503050406030204" pitchFamily="18" charset="0"/>
                              </a:rPr>
                              <m:t>𝑁𝐷</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𝑏</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𝑃</m:t>
                            </m:r>
                          </m:e>
                          <m:sub>
                            <m:r>
                              <a:rPr lang="en-US" sz="2000" i="1">
                                <a:solidFill>
                                  <a:schemeClr val="bg1"/>
                                </a:solidFill>
                                <a:latin typeface="Cambria Math" panose="02040503050406030204" pitchFamily="18" charset="0"/>
                              </a:rPr>
                              <m:t>𝑆</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𝑃</m:t>
                            </m:r>
                          </m:e>
                          <m:sub>
                            <m:r>
                              <a:rPr lang="en-US" sz="2000" i="1">
                                <a:solidFill>
                                  <a:schemeClr val="bg1"/>
                                </a:solidFill>
                                <a:latin typeface="Cambria Math" panose="02040503050406030204" pitchFamily="18" charset="0"/>
                              </a:rPr>
                              <m:t>𝐹𝑟</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𝑑</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𝑃</m:t>
                            </m:r>
                          </m:e>
                          <m:sub>
                            <m:r>
                              <a:rPr lang="en-US" sz="2000" i="1">
                                <a:solidFill>
                                  <a:schemeClr val="bg1"/>
                                </a:solidFill>
                                <a:latin typeface="Cambria Math" panose="02040503050406030204" pitchFamily="18" charset="0"/>
                              </a:rPr>
                              <m:t>𝐹𝑜</m:t>
                            </m:r>
                          </m:sub>
                        </m:sSub>
                      </m:num>
                      <m:den>
                        <m:r>
                          <a:rPr lang="en-US" sz="2000" i="1">
                            <a:solidFill>
                              <a:schemeClr val="bg1"/>
                            </a:solidFill>
                            <a:latin typeface="Cambria Math" panose="02040503050406030204" pitchFamily="18" charset="0"/>
                          </a:rPr>
                          <m:t>𝑎</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𝑏</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𝑑</m:t>
                        </m:r>
                      </m:den>
                    </m:f>
                  </m:oMath>
                </a14:m>
                <a:r>
                  <a:rPr lang="en-US" sz="2000" dirty="0">
                    <a:solidFill>
                      <a:schemeClr val="bg1"/>
                    </a:solidFill>
                    <a:effectLst/>
                  </a:rPr>
                  <a:t> </a:t>
                </a:r>
                <a:endParaRPr lang="en-US" sz="2000" dirty="0">
                  <a:solidFill>
                    <a:schemeClr val="bg1"/>
                  </a:solidFill>
                </a:endParaRPr>
              </a:p>
            </p:txBody>
          </p:sp>
        </mc:Choice>
        <mc:Fallback>
          <p:sp>
            <p:nvSpPr>
              <p:cNvPr id="20" name="Content Placeholder 19">
                <a:extLst>
                  <a:ext uri="{FF2B5EF4-FFF2-40B4-BE49-F238E27FC236}">
                    <a16:creationId xmlns:a16="http://schemas.microsoft.com/office/drawing/2014/main" id="{9D176101-10FF-4669-AB55-ED0AC0C7C959}"/>
                  </a:ext>
                </a:extLst>
              </p:cNvPr>
              <p:cNvSpPr>
                <a:spLocks noGrp="1" noRot="1" noChangeAspect="1" noMove="1" noResize="1" noEditPoints="1" noAdjustHandles="1" noChangeArrowheads="1" noChangeShapeType="1" noTextEdit="1"/>
              </p:cNvSpPr>
              <p:nvPr>
                <p:ph sz="half" idx="2"/>
              </p:nvPr>
            </p:nvSpPr>
            <p:spPr>
              <a:xfrm>
                <a:off x="4945336" y="506727"/>
                <a:ext cx="6609921" cy="1526741"/>
              </a:xfrm>
              <a:blipFill>
                <a:blip r:embed="rId3"/>
                <a:stretch>
                  <a:fillRect l="-766" t="-820"/>
                </a:stretch>
              </a:blipFill>
            </p:spPr>
            <p:txBody>
              <a:bodyPr/>
              <a:lstStyle/>
              <a:p>
                <a:r>
                  <a:rPr lang="en-GR">
                    <a:noFill/>
                  </a:rPr>
                  <a:t> </a:t>
                </a:r>
              </a:p>
            </p:txBody>
          </p:sp>
        </mc:Fallback>
      </mc:AlternateContent>
      <p:sp>
        <p:nvSpPr>
          <p:cNvPr id="7" name="Slide Number Placeholder 6">
            <a:extLst>
              <a:ext uri="{FF2B5EF4-FFF2-40B4-BE49-F238E27FC236}">
                <a16:creationId xmlns:a16="http://schemas.microsoft.com/office/drawing/2014/main" id="{6E6C8F14-E177-D045-9A40-057B7869FC6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34</a:t>
            </a:fld>
            <a:endParaRPr lang="en-US"/>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250B0C50-18D2-1245-BBB8-4739CCF90E10}"/>
                  </a:ext>
                </a:extLst>
              </p:cNvPr>
              <p:cNvGraphicFramePr>
                <a:graphicFrameLocks noGrp="1"/>
              </p:cNvGraphicFramePr>
              <p:nvPr>
                <p:ph sz="quarter" idx="4"/>
                <p:extLst>
                  <p:ext uri="{D42A27DB-BD31-4B8C-83A1-F6EECF244321}">
                    <p14:modId xmlns:p14="http://schemas.microsoft.com/office/powerpoint/2010/main" val="1949999998"/>
                  </p:ext>
                </p:extLst>
              </p:nvPr>
            </p:nvGraphicFramePr>
            <p:xfrm>
              <a:off x="3427412" y="2592449"/>
              <a:ext cx="5183188" cy="3684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Content Placeholder 4">
                <a:extLst>
                  <a:ext uri="{FF2B5EF4-FFF2-40B4-BE49-F238E27FC236}">
                    <a16:creationId xmlns:a16="http://schemas.microsoft.com/office/drawing/2014/main" id="{250B0C50-18D2-1245-BBB8-4739CCF90E10}"/>
                  </a:ext>
                </a:extLst>
              </p:cNvPr>
              <p:cNvGraphicFramePr>
                <a:graphicFrameLocks noGrp="1"/>
              </p:cNvGraphicFramePr>
              <p:nvPr>
                <p:ph sz="quarter" idx="4"/>
                <p:extLst>
                  <p:ext uri="{D42A27DB-BD31-4B8C-83A1-F6EECF244321}">
                    <p14:modId xmlns:p14="http://schemas.microsoft.com/office/powerpoint/2010/main" val="1949999998"/>
                  </p:ext>
                </p:extLst>
              </p:nvPr>
            </p:nvGraphicFramePr>
            <p:xfrm>
              <a:off x="3427412" y="2592449"/>
              <a:ext cx="5183188" cy="3684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324825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180401"/>
            <a:ext cx="10436750" cy="756009"/>
          </a:xfrm>
        </p:spPr>
        <p:txBody>
          <a:bodyPr>
            <a:normAutofit/>
          </a:bodyPr>
          <a:lstStyle/>
          <a:p>
            <a:pPr algn="ctr"/>
            <a:r>
              <a:rPr lang="en-US" sz="3200" dirty="0"/>
              <a:t> </a:t>
            </a:r>
            <a:r>
              <a:rPr lang="el-GR" sz="3200" dirty="0" err="1"/>
              <a:t>Αποτελ</a:t>
            </a:r>
            <a:r>
              <a:rPr lang="en-US" sz="3200" dirty="0" err="1"/>
              <a:t>έ</a:t>
            </a:r>
            <a:r>
              <a:rPr lang="el-GR" sz="3200" dirty="0" err="1"/>
              <a:t>σματα</a:t>
            </a:r>
            <a:r>
              <a:rPr lang="el-GR" sz="3200" dirty="0"/>
              <a:t> </a:t>
            </a:r>
            <a:r>
              <a:rPr lang="en-US" sz="3200" dirty="0"/>
              <a:t>Soft Voting</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463693647"/>
              </p:ext>
            </p:extLst>
          </p:nvPr>
        </p:nvGraphicFramePr>
        <p:xfrm>
          <a:off x="4833211" y="4170395"/>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a:t>
                      </a:r>
                      <a:r>
                        <a:rPr lang="el-GR" dirty="0"/>
                        <a:t>93</a:t>
                      </a:r>
                      <a:endParaRPr lang="en-GR" dirty="0"/>
                    </a:p>
                  </a:txBody>
                  <a:tcPr/>
                </a:tc>
                <a:tc>
                  <a:txBody>
                    <a:bodyPr/>
                    <a:lstStyle/>
                    <a:p>
                      <a:pPr algn="ctr"/>
                      <a:r>
                        <a:rPr lang="el-GR" dirty="0"/>
                        <a:t>1.00</a:t>
                      </a:r>
                      <a:endParaRPr lang="en-GR" dirty="0"/>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l-GR" dirty="0"/>
                        <a:t>1.00</a:t>
                      </a:r>
                      <a:endParaRPr lang="en-GR" dirty="0"/>
                    </a:p>
                  </a:txBody>
                  <a:tcPr/>
                </a:tc>
                <a:tc>
                  <a:txBody>
                    <a:bodyPr/>
                    <a:lstStyle/>
                    <a:p>
                      <a:pPr algn="ctr"/>
                      <a:r>
                        <a:rPr lang="el-GR" dirty="0"/>
                        <a:t>0.92</a:t>
                      </a:r>
                      <a:endParaRPr lang="en-GR" dirty="0"/>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a:t>
                      </a:r>
                      <a:r>
                        <a:rPr lang="el-GR" dirty="0"/>
                        <a:t>96</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907171677"/>
              </p:ext>
            </p:extLst>
          </p:nvPr>
        </p:nvGraphicFramePr>
        <p:xfrm>
          <a:off x="4833211" y="1088625"/>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l-GR" dirty="0"/>
                        <a:t>0.96</a:t>
                      </a:r>
                      <a:endParaRPr lang="en-GR" dirty="0"/>
                    </a:p>
                  </a:txBody>
                  <a:tcPr/>
                </a:tc>
                <a:tc>
                  <a:txBody>
                    <a:bodyPr/>
                    <a:lstStyle/>
                    <a:p>
                      <a:pPr algn="ctr"/>
                      <a:r>
                        <a:rPr lang="en-GR" dirty="0"/>
                        <a:t>0.</a:t>
                      </a:r>
                      <a:r>
                        <a:rPr lang="el-GR" dirty="0"/>
                        <a:t>98</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98</a:t>
                      </a:r>
                    </a:p>
                  </a:txBody>
                  <a:tcPr/>
                </a:tc>
                <a:tc>
                  <a:txBody>
                    <a:bodyPr/>
                    <a:lstStyle/>
                    <a:p>
                      <a:pPr algn="ctr"/>
                      <a:r>
                        <a:rPr lang="en-GR" dirty="0"/>
                        <a:t>0.</a:t>
                      </a:r>
                      <a:r>
                        <a:rPr lang="el-GR" dirty="0"/>
                        <a:t>96</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97</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35</a:t>
            </a:fld>
            <a:endParaRPr lang="en-US" dirty="0"/>
          </a:p>
        </p:txBody>
      </p:sp>
      <p:pic>
        <p:nvPicPr>
          <p:cNvPr id="2" name="Picture 1">
            <a:extLst>
              <a:ext uri="{FF2B5EF4-FFF2-40B4-BE49-F238E27FC236}">
                <a16:creationId xmlns:a16="http://schemas.microsoft.com/office/drawing/2014/main" id="{87FDA396-4DD0-F44B-8813-A73B37C3DD59}"/>
              </a:ext>
            </a:extLst>
          </p:cNvPr>
          <p:cNvPicPr>
            <a:picLocks noChangeAspect="1"/>
          </p:cNvPicPr>
          <p:nvPr/>
        </p:nvPicPr>
        <p:blipFill>
          <a:blip r:embed="rId3"/>
          <a:stretch>
            <a:fillRect/>
          </a:stretch>
        </p:blipFill>
        <p:spPr>
          <a:xfrm>
            <a:off x="401694" y="1088625"/>
            <a:ext cx="3557121" cy="2920405"/>
          </a:xfrm>
          <a:prstGeom prst="rect">
            <a:avLst/>
          </a:prstGeom>
        </p:spPr>
      </p:pic>
      <p:pic>
        <p:nvPicPr>
          <p:cNvPr id="4" name="Picture 3">
            <a:extLst>
              <a:ext uri="{FF2B5EF4-FFF2-40B4-BE49-F238E27FC236}">
                <a16:creationId xmlns:a16="http://schemas.microsoft.com/office/drawing/2014/main" id="{4928E940-1B41-0A4F-BDD1-50FDC18F32E5}"/>
              </a:ext>
            </a:extLst>
          </p:cNvPr>
          <p:cNvPicPr>
            <a:picLocks noChangeAspect="1"/>
          </p:cNvPicPr>
          <p:nvPr/>
        </p:nvPicPr>
        <p:blipFill>
          <a:blip r:embed="rId4"/>
          <a:stretch>
            <a:fillRect/>
          </a:stretch>
        </p:blipFill>
        <p:spPr>
          <a:xfrm>
            <a:off x="840992" y="4052906"/>
            <a:ext cx="3117823" cy="2668569"/>
          </a:xfrm>
          <a:prstGeom prst="rect">
            <a:avLst/>
          </a:prstGeom>
        </p:spPr>
      </p:pic>
    </p:spTree>
    <p:extLst>
      <p:ext uri="{BB962C8B-B14F-4D97-AF65-F5344CB8AC3E}">
        <p14:creationId xmlns:p14="http://schemas.microsoft.com/office/powerpoint/2010/main" val="35757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9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9CE05-5EAB-E243-B345-9377F51F6DB0}"/>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soft voting με μεταβλητά βάρη</a:t>
            </a:r>
          </a:p>
        </p:txBody>
      </p:sp>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229F837A-EA2C-4F8B-89E6-F322DB378048}"/>
                  </a:ext>
                </a:extLst>
              </p:cNvPr>
              <p:cNvSpPr>
                <a:spLocks noGrp="1"/>
              </p:cNvSpPr>
              <p:nvPr>
                <p:ph sz="half" idx="2"/>
              </p:nvPr>
            </p:nvSpPr>
            <p:spPr>
              <a:xfrm>
                <a:off x="1371599" y="2318197"/>
                <a:ext cx="9724031" cy="3683358"/>
              </a:xfrm>
            </p:spPr>
            <p:txBody>
              <a:bodyPr vert="horz" lIns="91440" tIns="45720" rIns="91440" bIns="45720" rtlCol="0" anchor="ctr">
                <a:normAutofit/>
              </a:bodyPr>
              <a:lstStyle/>
              <a:p>
                <a:pPr marL="0"/>
                <a14:m>
                  <m:oMath xmlns:m="http://schemas.openxmlformats.org/officeDocument/2006/math">
                    <m:r>
                      <a:rPr lang="en-US" sz="2000" i="1" smtClean="0">
                        <a:latin typeface="Cambria Math" panose="02040503050406030204" pitchFamily="18" charset="0"/>
                      </a:rPr>
                      <m:t>𝑎</m:t>
                    </m:r>
                    <m:r>
                      <a:rPr lang="en-US" sz="2000" i="1" smtClean="0">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0</m:t>
                                </m:r>
                              </m:sub>
                            </m:sSub>
                            <m:r>
                              <a:rPr lang="en-US" sz="2000" i="1">
                                <a:latin typeface="Cambria Math" panose="02040503050406030204" pitchFamily="18" charset="0"/>
                              </a:rPr>
                              <m:t>,</m:t>
                            </m:r>
                            <m:r>
                              <m:rPr>
                                <m:nor/>
                              </m:rPr>
                              <a:rPr lang="en-US" sz="2000"/>
                              <m:t> </m:t>
                            </m:r>
                            <m:r>
                              <m:rPr>
                                <m:nor/>
                              </m:rPr>
                              <a:rPr lang="en-US" sz="2000"/>
                              <m:t>αν</m:t>
                            </m:r>
                            <m:r>
                              <m:rPr>
                                <m:nor/>
                              </m:rPr>
                              <a:rPr lang="en-US" sz="2000"/>
                              <m:t> </m:t>
                            </m:r>
                            <m:r>
                              <m:rPr>
                                <m:nor/>
                              </m:rPr>
                              <a:rPr lang="en-US" sz="2000"/>
                              <m:t>ο</m:t>
                            </m:r>
                            <m:r>
                              <m:rPr>
                                <m:nor/>
                              </m:rPr>
                              <a:rPr lang="en-US" sz="2000"/>
                              <m:t> </m:t>
                            </m:r>
                            <m:r>
                              <m:rPr>
                                <m:nor/>
                              </m:rPr>
                              <a:rPr lang="en-US" sz="2000"/>
                              <m:t>κόμβος</m:t>
                            </m:r>
                            <m:r>
                              <m:rPr>
                                <m:nor/>
                              </m:rPr>
                              <a:rPr lang="en-US" sz="2000"/>
                              <m:t> </m:t>
                            </m:r>
                            <m:r>
                              <m:rPr>
                                <m:nor/>
                              </m:rPr>
                              <a:rPr lang="en-US" sz="2000"/>
                              <m:t>διαθέτει</m:t>
                            </m:r>
                            <m:r>
                              <m:rPr>
                                <m:nor/>
                              </m:rPr>
                              <a:rPr lang="en-US" sz="2000"/>
                              <m:t> </m:t>
                            </m:r>
                            <m:r>
                              <m:rPr>
                                <m:nor/>
                              </m:rPr>
                              <a:rPr lang="en-US" sz="2000"/>
                              <m:t>περιγραφή</m:t>
                            </m:r>
                            <m:r>
                              <m:rPr>
                                <m:nor/>
                              </m:rPr>
                              <a:rPr lang="en-US" sz="2000"/>
                              <m:t> </m:t>
                            </m:r>
                            <m:r>
                              <m:rPr>
                                <m:nor/>
                              </m:rPr>
                              <a:rPr lang="en-US" sz="2000"/>
                              <m:t>προφίλ</m:t>
                            </m:r>
                          </m:e>
                          <m:e>
                            <m:r>
                              <a:rPr lang="en-US" sz="2000" i="1">
                                <a:latin typeface="Cambria Math" panose="02040503050406030204" pitchFamily="18" charset="0"/>
                              </a:rPr>
                              <m:t>0.5, </m:t>
                            </m:r>
                            <m:r>
                              <m:rPr>
                                <m:nor/>
                              </m:rPr>
                              <a:rPr lang="en-US" sz="2000"/>
                              <m:t>διαφορετικά</m:t>
                            </m:r>
                          </m:e>
                        </m:eqArr>
                      </m:e>
                    </m:d>
                  </m:oMath>
                </a14:m>
                <a:endParaRPr lang="en-US" sz="2000"/>
              </a:p>
              <a:p>
                <a:pPr marL="0"/>
                <a14:m>
                  <m:oMath xmlns:m="http://schemas.openxmlformats.org/officeDocument/2006/math">
                    <m:r>
                      <a:rPr lang="en-US" sz="2000" i="1" smtClean="0">
                        <a:latin typeface="Cambria Math" panose="02040503050406030204" pitchFamily="18" charset="0"/>
                      </a:rPr>
                      <m:t>𝑏</m:t>
                    </m:r>
                    <m:r>
                      <a:rPr lang="en-US" sz="2000" i="1" smtClean="0">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m:rPr>
                                <m:nor/>
                              </m:rPr>
                              <a:rPr lang="en-US" sz="2000"/>
                              <m:t> </m:t>
                            </m:r>
                            <m:r>
                              <m:rPr>
                                <m:nor/>
                              </m:rPr>
                              <a:rPr lang="en-US" sz="2000"/>
                              <m:t>αν</m:t>
                            </m:r>
                            <m:r>
                              <m:rPr>
                                <m:nor/>
                              </m:rPr>
                              <a:rPr lang="en-US" sz="2000"/>
                              <m:t> </m:t>
                            </m:r>
                            <m:r>
                              <m:rPr>
                                <m:nor/>
                              </m:rPr>
                              <a:rPr lang="en-US" sz="2000"/>
                              <m:t>ο</m:t>
                            </m:r>
                            <m:r>
                              <m:rPr>
                                <m:nor/>
                              </m:rPr>
                              <a:rPr lang="en-US" sz="2000"/>
                              <m:t> </m:t>
                            </m:r>
                            <m:r>
                              <m:rPr>
                                <m:nor/>
                              </m:rPr>
                              <a:rPr lang="en-US" sz="2000"/>
                              <m:t>κόμβος</m:t>
                            </m:r>
                            <m:r>
                              <m:rPr>
                                <m:nor/>
                              </m:rPr>
                              <a:rPr lang="en-US" sz="2000"/>
                              <m:t> </m:t>
                            </m:r>
                            <m:r>
                              <m:rPr>
                                <m:nor/>
                              </m:rPr>
                              <a:rPr lang="en-US" sz="2000"/>
                              <m:t>διαθέτει</m:t>
                            </m:r>
                            <m:r>
                              <m:rPr>
                                <m:nor/>
                              </m:rPr>
                              <a:rPr lang="en-US" sz="2000"/>
                              <m:t> </m:t>
                            </m:r>
                            <m:r>
                              <m:rPr>
                                <m:nor/>
                              </m:rPr>
                              <a:rPr lang="en-US" sz="2000"/>
                              <m:t>statuses</m:t>
                            </m:r>
                          </m:e>
                          <m:e>
                            <m:r>
                              <a:rPr lang="en-US" sz="2000" i="1">
                                <a:latin typeface="Cambria Math" panose="02040503050406030204" pitchFamily="18" charset="0"/>
                              </a:rPr>
                              <m:t>0, </m:t>
                            </m:r>
                            <m:r>
                              <a:rPr lang="en-US" sz="2000" b="0" i="1">
                                <a:latin typeface="Cambria Math" panose="02040503050406030204" pitchFamily="18" charset="0"/>
                              </a:rPr>
                              <m:t>𝛿𝜄𝛼𝜑𝜊𝜌𝜀𝜏𝜄𝜅</m:t>
                            </m:r>
                            <m:r>
                              <m:rPr>
                                <m:sty m:val="p"/>
                              </m:rPr>
                              <a:rPr lang="en-US" sz="2000" i="1">
                                <a:latin typeface="Cambria Math" panose="02040503050406030204" pitchFamily="18" charset="0"/>
                              </a:rPr>
                              <m:t>ά</m:t>
                            </m:r>
                          </m:e>
                        </m:eqArr>
                      </m:e>
                    </m:d>
                  </m:oMath>
                </a14:m>
                <a:endParaRPr lang="en-US" sz="2000"/>
              </a:p>
              <a:p>
                <a:pPr marL="0"/>
                <a14:m>
                  <m:oMath xmlns:m="http://schemas.openxmlformats.org/officeDocument/2006/math">
                    <m:r>
                      <a:rPr lang="en-US" sz="2000" i="1" smtClean="0">
                        <a:latin typeface="Cambria Math" panose="02040503050406030204" pitchFamily="18" charset="0"/>
                      </a:rPr>
                      <m:t>𝑐</m:t>
                    </m:r>
                    <m:r>
                      <a:rPr lang="en-US" sz="2000" i="1" smtClean="0">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0</m:t>
                                </m:r>
                              </m:sub>
                            </m:sSub>
                            <m:r>
                              <a:rPr lang="en-US" sz="2000" i="1">
                                <a:latin typeface="Cambria Math" panose="02040503050406030204" pitchFamily="18" charset="0"/>
                              </a:rPr>
                              <m:t>, </m:t>
                            </m:r>
                            <m:r>
                              <a:rPr lang="en-US" sz="2000" i="1">
                                <a:latin typeface="Cambria Math" panose="02040503050406030204" pitchFamily="18" charset="0"/>
                              </a:rPr>
                              <m:t>𝛼𝜈</m:t>
                            </m:r>
                            <m:r>
                              <a:rPr lang="en-US" sz="2000" i="1">
                                <a:latin typeface="Cambria Math" panose="02040503050406030204" pitchFamily="18" charset="0"/>
                              </a:rPr>
                              <m:t> </m:t>
                            </m:r>
                            <m:r>
                              <a:rPr lang="en-US" sz="2000" i="1">
                                <a:latin typeface="Cambria Math" panose="02040503050406030204" pitchFamily="18" charset="0"/>
                              </a:rPr>
                              <m:t>𝜅</m:t>
                            </m:r>
                            <m:r>
                              <m:rPr>
                                <m:sty m:val="p"/>
                              </m:rPr>
                              <a:rPr lang="en-US" sz="2000" i="1">
                                <a:latin typeface="Cambria Math" panose="02040503050406030204" pitchFamily="18" charset="0"/>
                              </a:rPr>
                              <m:t>ό</m:t>
                            </m:r>
                            <m:r>
                              <a:rPr lang="en-US" sz="2000" i="1">
                                <a:latin typeface="Cambria Math" panose="02040503050406030204" pitchFamily="18" charset="0"/>
                              </a:rPr>
                              <m:t>𝜇𝛽𝜊𝜍</m:t>
                            </m:r>
                            <m:r>
                              <a:rPr lang="en-US" sz="2000" i="1">
                                <a:latin typeface="Cambria Math" panose="02040503050406030204" pitchFamily="18" charset="0"/>
                              </a:rPr>
                              <m:t> </m:t>
                            </m:r>
                            <m:r>
                              <a:rPr lang="en-US" sz="2000" i="1">
                                <a:latin typeface="Cambria Math" panose="02040503050406030204" pitchFamily="18" charset="0"/>
                              </a:rPr>
                              <m:t>𝛿𝜄𝛼𝜃</m:t>
                            </m:r>
                            <m:r>
                              <m:rPr>
                                <m:sty m:val="p"/>
                              </m:rPr>
                              <a:rPr lang="en-US" sz="2000" i="1">
                                <a:latin typeface="Cambria Math" panose="02040503050406030204" pitchFamily="18" charset="0"/>
                              </a:rPr>
                              <m:t>έ</m:t>
                            </m:r>
                            <m:r>
                              <a:rPr lang="en-US" sz="2000" i="1">
                                <a:latin typeface="Cambria Math" panose="02040503050406030204" pitchFamily="18" charset="0"/>
                              </a:rPr>
                              <m:t>𝜏𝜀𝜄</m:t>
                            </m:r>
                            <m:r>
                              <a:rPr lang="en-US" sz="2000" i="1">
                                <a:latin typeface="Cambria Math" panose="02040503050406030204" pitchFamily="18" charset="0"/>
                              </a:rPr>
                              <m:t> </m:t>
                            </m:r>
                            <m:r>
                              <a:rPr lang="en-US" sz="2000" i="1">
                                <a:latin typeface="Cambria Math" panose="02040503050406030204" pitchFamily="18" charset="0"/>
                              </a:rPr>
                              <m:t>𝜑</m:t>
                            </m:r>
                            <m:r>
                              <m:rPr>
                                <m:sty m:val="p"/>
                              </m:rPr>
                              <a:rPr lang="en-US" sz="2000" i="1">
                                <a:latin typeface="Cambria Math" panose="02040503050406030204" pitchFamily="18" charset="0"/>
                              </a:rPr>
                              <m:t>ί</m:t>
                            </m:r>
                            <m:r>
                              <a:rPr lang="en-US" sz="2000" i="1">
                                <a:latin typeface="Cambria Math" panose="02040503050406030204" pitchFamily="18" charset="0"/>
                              </a:rPr>
                              <m:t>𝜆𝜊𝜐𝜍</m:t>
                            </m:r>
                          </m:e>
                          <m:e>
                            <m:r>
                              <a:rPr lang="en-US" sz="2000" i="1">
                                <a:latin typeface="Cambria Math" panose="02040503050406030204" pitchFamily="18" charset="0"/>
                              </a:rPr>
                              <m:t>0, </m:t>
                            </m:r>
                            <m:r>
                              <a:rPr lang="en-US" sz="2000" b="0" i="1">
                                <a:latin typeface="Cambria Math" panose="02040503050406030204" pitchFamily="18" charset="0"/>
                              </a:rPr>
                              <m:t>𝛿𝜄𝛼𝜑𝜊𝜌𝜀𝜏𝜄𝜅</m:t>
                            </m:r>
                            <m:r>
                              <m:rPr>
                                <m:sty m:val="p"/>
                              </m:rPr>
                              <a:rPr lang="en-US" sz="2000" i="1">
                                <a:latin typeface="Cambria Math" panose="02040503050406030204" pitchFamily="18" charset="0"/>
                              </a:rPr>
                              <m:t>ά</m:t>
                            </m:r>
                          </m:e>
                        </m:eqArr>
                      </m:e>
                    </m:d>
                  </m:oMath>
                </a14:m>
                <a:endParaRPr lang="en-US" sz="2000"/>
              </a:p>
              <a:p>
                <a:pPr marL="0"/>
                <a14:m>
                  <m:oMath xmlns:m="http://schemas.openxmlformats.org/officeDocument/2006/math">
                    <m:r>
                      <a:rPr lang="en-US" sz="2000" i="1" smtClean="0">
                        <a:latin typeface="Cambria Math" panose="02040503050406030204" pitchFamily="18" charset="0"/>
                      </a:rPr>
                      <m:t>𝑑</m:t>
                    </m:r>
                    <m:r>
                      <a:rPr lang="en-US" sz="2000" i="1" smtClean="0">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0</m:t>
                                </m:r>
                              </m:sub>
                            </m:sSub>
                            <m:r>
                              <a:rPr lang="en-US" sz="2000" i="1">
                                <a:latin typeface="Cambria Math" panose="02040503050406030204" pitchFamily="18" charset="0"/>
                              </a:rPr>
                              <m:t>, </m:t>
                            </m:r>
                            <m:r>
                              <m:rPr>
                                <m:nor/>
                              </m:rPr>
                              <a:rPr lang="en-US" sz="2000"/>
                              <m:t>αν</m:t>
                            </m:r>
                            <m:r>
                              <m:rPr>
                                <m:nor/>
                              </m:rPr>
                              <a:rPr lang="en-US" sz="2000"/>
                              <m:t> </m:t>
                            </m:r>
                            <m:r>
                              <m:rPr>
                                <m:nor/>
                              </m:rPr>
                              <a:rPr lang="en-US" sz="2000"/>
                              <m:t>ο</m:t>
                            </m:r>
                            <m:r>
                              <m:rPr>
                                <m:nor/>
                              </m:rPr>
                              <a:rPr lang="en-US" sz="2000"/>
                              <m:t> </m:t>
                            </m:r>
                            <m:r>
                              <m:rPr>
                                <m:nor/>
                              </m:rPr>
                              <a:rPr lang="en-US" sz="2000"/>
                              <m:t>κόμβος</m:t>
                            </m:r>
                            <m:r>
                              <m:rPr>
                                <m:nor/>
                              </m:rPr>
                              <a:rPr lang="en-US" sz="2000"/>
                              <m:t> </m:t>
                            </m:r>
                            <m:r>
                              <m:rPr>
                                <m:nor/>
                              </m:rPr>
                              <a:rPr lang="en-US" sz="2000"/>
                              <m:t>διαθέτει</m:t>
                            </m:r>
                            <m:r>
                              <m:rPr>
                                <m:nor/>
                              </m:rPr>
                              <a:rPr lang="en-US" sz="2000"/>
                              <m:t> </m:t>
                            </m:r>
                            <m:r>
                              <m:rPr>
                                <m:nor/>
                              </m:rPr>
                              <a:rPr lang="en-US" sz="2000"/>
                              <m:t>ακολούθους</m:t>
                            </m:r>
                          </m:e>
                          <m:e>
                            <m:r>
                              <a:rPr lang="en-US" sz="2000" i="1">
                                <a:latin typeface="Cambria Math" panose="02040503050406030204" pitchFamily="18" charset="0"/>
                              </a:rPr>
                              <m:t>0,</m:t>
                            </m:r>
                            <m:r>
                              <m:rPr>
                                <m:nor/>
                              </m:rPr>
                              <a:rPr lang="en-US" sz="2000"/>
                              <m:t> </m:t>
                            </m:r>
                            <m:r>
                              <a:rPr lang="en-US" sz="2000" b="0" i="1">
                                <a:latin typeface="Cambria Math" panose="02040503050406030204" pitchFamily="18" charset="0"/>
                              </a:rPr>
                              <m:t>𝛿𝜄𝛼𝜑𝜊𝜌𝜀𝜏𝜄𝜅</m:t>
                            </m:r>
                            <m:r>
                              <m:rPr>
                                <m:sty m:val="p"/>
                              </m:rPr>
                              <a:rPr lang="en-US" sz="2000" i="1">
                                <a:latin typeface="Cambria Math" panose="02040503050406030204" pitchFamily="18" charset="0"/>
                              </a:rPr>
                              <m:t>ά</m:t>
                            </m:r>
                          </m:e>
                        </m:eqArr>
                      </m:e>
                    </m:d>
                  </m:oMath>
                </a14:m>
                <a:endParaRPr lang="en-US" sz="2000"/>
              </a:p>
              <a:p>
                <a:endParaRPr lang="en-US" sz="2000" dirty="0"/>
              </a:p>
            </p:txBody>
          </p:sp>
        </mc:Choice>
        <mc:Fallback xmlns="">
          <p:sp>
            <p:nvSpPr>
              <p:cNvPr id="29" name="Content Placeholder 28">
                <a:extLst>
                  <a:ext uri="{FF2B5EF4-FFF2-40B4-BE49-F238E27FC236}">
                    <a16:creationId xmlns:a16="http://schemas.microsoft.com/office/drawing/2014/main" id="{229F837A-EA2C-4F8B-89E6-F322DB378048}"/>
                  </a:ext>
                </a:extLst>
              </p:cNvPr>
              <p:cNvSpPr>
                <a:spLocks noGrp="1" noRot="1" noChangeAspect="1" noMove="1" noResize="1" noEditPoints="1" noAdjustHandles="1" noChangeArrowheads="1" noChangeShapeType="1" noTextEdit="1"/>
              </p:cNvSpPr>
              <p:nvPr>
                <p:ph sz="half" idx="2"/>
              </p:nvPr>
            </p:nvSpPr>
            <p:spPr>
              <a:xfrm>
                <a:off x="1371599" y="2318197"/>
                <a:ext cx="9724031" cy="3683358"/>
              </a:xfrm>
              <a:blipFill>
                <a:blip r:embed="rId3"/>
                <a:stretch>
                  <a:fillRect l="-5483" t="-37801" b="-45017"/>
                </a:stretch>
              </a:blipFill>
            </p:spPr>
            <p:txBody>
              <a:bodyPr/>
              <a:lstStyle/>
              <a:p>
                <a:r>
                  <a:rPr lang="en-GR">
                    <a:noFill/>
                  </a:rPr>
                  <a:t> </a:t>
                </a:r>
              </a:p>
            </p:txBody>
          </p:sp>
        </mc:Fallback>
      </mc:AlternateContent>
      <p:sp>
        <p:nvSpPr>
          <p:cNvPr id="7" name="Slide Number Placeholder 6">
            <a:extLst>
              <a:ext uri="{FF2B5EF4-FFF2-40B4-BE49-F238E27FC236}">
                <a16:creationId xmlns:a16="http://schemas.microsoft.com/office/drawing/2014/main" id="{8836BC26-E830-884D-841B-BA84A0636FB7}"/>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36</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74245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43E2EF-4228-6948-B17C-8847F5352DBE}"/>
              </a:ext>
            </a:extLst>
          </p:cNvPr>
          <p:cNvSpPr>
            <a:spLocks noGrp="1"/>
          </p:cNvSpPr>
          <p:nvPr>
            <p:ph type="title"/>
          </p:nvPr>
        </p:nvSpPr>
        <p:spPr>
          <a:xfrm>
            <a:off x="838200" y="365125"/>
            <a:ext cx="10436750" cy="756009"/>
          </a:xfrm>
        </p:spPr>
        <p:txBody>
          <a:bodyPr>
            <a:normAutofit/>
          </a:bodyPr>
          <a:lstStyle/>
          <a:p>
            <a:r>
              <a:rPr lang="en-US" sz="3200" dirty="0"/>
              <a:t> </a:t>
            </a:r>
            <a:r>
              <a:rPr lang="el-GR" sz="3200" dirty="0" err="1"/>
              <a:t>Αποτελ</a:t>
            </a:r>
            <a:r>
              <a:rPr lang="en-US" sz="3200" dirty="0" err="1"/>
              <a:t>έ</a:t>
            </a:r>
            <a:r>
              <a:rPr lang="el-GR" sz="3200" dirty="0" err="1"/>
              <a:t>σματα</a:t>
            </a:r>
            <a:r>
              <a:rPr lang="el-GR" sz="3200" dirty="0"/>
              <a:t> </a:t>
            </a:r>
            <a:r>
              <a:rPr lang="en-US" sz="3200" dirty="0"/>
              <a:t>Soft Voting </a:t>
            </a:r>
            <a:r>
              <a:rPr lang="el-GR" sz="3200" dirty="0"/>
              <a:t>με μεταβλητά βάρη</a:t>
            </a:r>
            <a:endParaRPr lang="en-GR" sz="3200" dirty="0"/>
          </a:p>
        </p:txBody>
      </p:sp>
      <p:graphicFrame>
        <p:nvGraphicFramePr>
          <p:cNvPr id="11" name="Table 11">
            <a:extLst>
              <a:ext uri="{FF2B5EF4-FFF2-40B4-BE49-F238E27FC236}">
                <a16:creationId xmlns:a16="http://schemas.microsoft.com/office/drawing/2014/main" id="{C076CF82-6E45-F145-8238-7ADEF5FBE6C2}"/>
              </a:ext>
            </a:extLst>
          </p:cNvPr>
          <p:cNvGraphicFramePr>
            <a:graphicFrameLocks noGrp="1"/>
          </p:cNvGraphicFramePr>
          <p:nvPr>
            <p:ph sz="half" idx="1"/>
            <p:extLst>
              <p:ext uri="{D42A27DB-BD31-4B8C-83A1-F6EECF244321}">
                <p14:modId xmlns:p14="http://schemas.microsoft.com/office/powerpoint/2010/main" val="456864837"/>
              </p:ext>
            </p:extLst>
          </p:nvPr>
        </p:nvGraphicFramePr>
        <p:xfrm>
          <a:off x="4876242" y="4048488"/>
          <a:ext cx="598932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3128175291"/>
                    </a:ext>
                  </a:extLst>
                </a:gridCol>
                <a:gridCol w="1275080">
                  <a:extLst>
                    <a:ext uri="{9D8B030D-6E8A-4147-A177-3AD203B41FA5}">
                      <a16:colId xmlns:a16="http://schemas.microsoft.com/office/drawing/2014/main" val="1938181249"/>
                    </a:ext>
                  </a:extLst>
                </a:gridCol>
                <a:gridCol w="919480">
                  <a:extLst>
                    <a:ext uri="{9D8B030D-6E8A-4147-A177-3AD203B41FA5}">
                      <a16:colId xmlns:a16="http://schemas.microsoft.com/office/drawing/2014/main" val="1006234719"/>
                    </a:ext>
                  </a:extLst>
                </a:gridCol>
                <a:gridCol w="1122680">
                  <a:extLst>
                    <a:ext uri="{9D8B030D-6E8A-4147-A177-3AD203B41FA5}">
                      <a16:colId xmlns:a16="http://schemas.microsoft.com/office/drawing/2014/main" val="1891356164"/>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733986219"/>
                  </a:ext>
                </a:extLst>
              </a:tr>
              <a:tr h="370840">
                <a:tc>
                  <a:txBody>
                    <a:bodyPr/>
                    <a:lstStyle/>
                    <a:p>
                      <a:r>
                        <a:rPr lang="en-GR" dirty="0"/>
                        <a:t>Not-Hotel</a:t>
                      </a:r>
                    </a:p>
                  </a:txBody>
                  <a:tcPr/>
                </a:tc>
                <a:tc>
                  <a:txBody>
                    <a:bodyPr/>
                    <a:lstStyle/>
                    <a:p>
                      <a:pPr algn="ctr"/>
                      <a:r>
                        <a:rPr lang="en-GR" dirty="0"/>
                        <a:t>0.</a:t>
                      </a:r>
                      <a:r>
                        <a:rPr lang="el-GR" dirty="0"/>
                        <a:t>93</a:t>
                      </a:r>
                      <a:endParaRPr lang="en-GR" dirty="0"/>
                    </a:p>
                  </a:txBody>
                  <a:tcPr/>
                </a:tc>
                <a:tc>
                  <a:txBody>
                    <a:bodyPr/>
                    <a:lstStyle/>
                    <a:p>
                      <a:pPr algn="ctr"/>
                      <a:r>
                        <a:rPr lang="el-GR" dirty="0"/>
                        <a:t>1.00</a:t>
                      </a:r>
                      <a:endParaRPr lang="en-GR" dirty="0"/>
                    </a:p>
                  </a:txBody>
                  <a:tcPr/>
                </a:tc>
                <a:tc>
                  <a:txBody>
                    <a:bodyPr/>
                    <a:lstStyle/>
                    <a:p>
                      <a:pPr algn="ctr"/>
                      <a:r>
                        <a:rPr lang="en-GR" dirty="0"/>
                        <a:t>25</a:t>
                      </a:r>
                    </a:p>
                  </a:txBody>
                  <a:tcPr/>
                </a:tc>
                <a:extLst>
                  <a:ext uri="{0D108BD9-81ED-4DB2-BD59-A6C34878D82A}">
                    <a16:rowId xmlns:a16="http://schemas.microsoft.com/office/drawing/2014/main" val="1030602726"/>
                  </a:ext>
                </a:extLst>
              </a:tr>
              <a:tr h="370840">
                <a:tc>
                  <a:txBody>
                    <a:bodyPr/>
                    <a:lstStyle/>
                    <a:p>
                      <a:r>
                        <a:rPr lang="en-GR" dirty="0"/>
                        <a:t>Hotel</a:t>
                      </a:r>
                    </a:p>
                  </a:txBody>
                  <a:tcPr/>
                </a:tc>
                <a:tc>
                  <a:txBody>
                    <a:bodyPr/>
                    <a:lstStyle/>
                    <a:p>
                      <a:pPr algn="ctr"/>
                      <a:r>
                        <a:rPr lang="el-GR" dirty="0"/>
                        <a:t>1.00</a:t>
                      </a:r>
                      <a:endParaRPr lang="en-GR" dirty="0"/>
                    </a:p>
                  </a:txBody>
                  <a:tcPr/>
                </a:tc>
                <a:tc>
                  <a:txBody>
                    <a:bodyPr/>
                    <a:lstStyle/>
                    <a:p>
                      <a:pPr algn="ctr"/>
                      <a:r>
                        <a:rPr lang="el-GR" dirty="0"/>
                        <a:t>0.92</a:t>
                      </a:r>
                      <a:endParaRPr lang="en-GR" dirty="0"/>
                    </a:p>
                  </a:txBody>
                  <a:tcPr/>
                </a:tc>
                <a:tc>
                  <a:txBody>
                    <a:bodyPr/>
                    <a:lstStyle/>
                    <a:p>
                      <a:pPr algn="ctr"/>
                      <a:r>
                        <a:rPr lang="en-GR" dirty="0"/>
                        <a:t>25</a:t>
                      </a:r>
                    </a:p>
                  </a:txBody>
                  <a:tcPr/>
                </a:tc>
                <a:extLst>
                  <a:ext uri="{0D108BD9-81ED-4DB2-BD59-A6C34878D82A}">
                    <a16:rowId xmlns:a16="http://schemas.microsoft.com/office/drawing/2014/main" val="1597344527"/>
                  </a:ext>
                </a:extLst>
              </a:tr>
              <a:tr h="370840">
                <a:tc>
                  <a:txBody>
                    <a:bodyPr/>
                    <a:lstStyle/>
                    <a:p>
                      <a:endParaRPr lang="en-GR"/>
                    </a:p>
                  </a:txBody>
                  <a:tcPr/>
                </a:tc>
                <a:tc>
                  <a:txBody>
                    <a:bodyPr/>
                    <a:lstStyle/>
                    <a:p>
                      <a:pPr algn="ctr"/>
                      <a:endParaRPr lang="en-GR"/>
                    </a:p>
                  </a:txBody>
                  <a:tcPr/>
                </a:tc>
                <a:tc>
                  <a:txBody>
                    <a:bodyPr/>
                    <a:lstStyle/>
                    <a:p>
                      <a:pPr algn="ctr"/>
                      <a:endParaRPr lang="en-GR"/>
                    </a:p>
                  </a:txBody>
                  <a:tcPr/>
                </a:tc>
                <a:tc>
                  <a:txBody>
                    <a:bodyPr/>
                    <a:lstStyle/>
                    <a:p>
                      <a:pPr algn="ctr"/>
                      <a:endParaRPr lang="en-GR"/>
                    </a:p>
                  </a:txBody>
                  <a:tcPr/>
                </a:tc>
                <a:extLst>
                  <a:ext uri="{0D108BD9-81ED-4DB2-BD59-A6C34878D82A}">
                    <a16:rowId xmlns:a16="http://schemas.microsoft.com/office/drawing/2014/main" val="2167347514"/>
                  </a:ext>
                </a:extLst>
              </a:tr>
              <a:tr h="370840">
                <a:tc>
                  <a:txBody>
                    <a:bodyPr/>
                    <a:lstStyle/>
                    <a:p>
                      <a:r>
                        <a:rPr lang="en-GR" dirty="0"/>
                        <a:t>Accuracy</a:t>
                      </a:r>
                    </a:p>
                  </a:txBody>
                  <a:tcPr/>
                </a:tc>
                <a:tc gridSpan="3">
                  <a:txBody>
                    <a:bodyPr/>
                    <a:lstStyle/>
                    <a:p>
                      <a:pPr algn="ctr"/>
                      <a:r>
                        <a:rPr lang="en-GR" dirty="0"/>
                        <a:t>0.</a:t>
                      </a:r>
                      <a:r>
                        <a:rPr lang="el-GR" dirty="0"/>
                        <a:t>96</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1915167116"/>
                  </a:ext>
                </a:extLst>
              </a:tr>
            </a:tbl>
          </a:graphicData>
        </a:graphic>
      </p:graphicFrame>
      <p:graphicFrame>
        <p:nvGraphicFramePr>
          <p:cNvPr id="12" name="Table 12">
            <a:extLst>
              <a:ext uri="{FF2B5EF4-FFF2-40B4-BE49-F238E27FC236}">
                <a16:creationId xmlns:a16="http://schemas.microsoft.com/office/drawing/2014/main" id="{67BC8305-5BA3-454A-82CF-A39DC851CBAA}"/>
              </a:ext>
            </a:extLst>
          </p:cNvPr>
          <p:cNvGraphicFramePr>
            <a:graphicFrameLocks noGrp="1"/>
          </p:cNvGraphicFramePr>
          <p:nvPr>
            <p:ph sz="half" idx="2"/>
            <p:extLst>
              <p:ext uri="{D42A27DB-BD31-4B8C-83A1-F6EECF244321}">
                <p14:modId xmlns:p14="http://schemas.microsoft.com/office/powerpoint/2010/main" val="406017474"/>
              </p:ext>
            </p:extLst>
          </p:nvPr>
        </p:nvGraphicFramePr>
        <p:xfrm>
          <a:off x="4876242" y="1276251"/>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endParaRPr lang="en-GR" dirty="0"/>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l-GR" dirty="0"/>
                        <a:t>0.98</a:t>
                      </a:r>
                      <a:endParaRPr lang="en-GR" dirty="0"/>
                    </a:p>
                  </a:txBody>
                  <a:tcPr/>
                </a:tc>
                <a:tc>
                  <a:txBody>
                    <a:bodyPr/>
                    <a:lstStyle/>
                    <a:p>
                      <a:pPr algn="ctr"/>
                      <a:r>
                        <a:rPr lang="en-GR" dirty="0"/>
                        <a:t>0.</a:t>
                      </a:r>
                      <a:r>
                        <a:rPr lang="el-GR" dirty="0"/>
                        <a:t>98</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98</a:t>
                      </a:r>
                    </a:p>
                  </a:txBody>
                  <a:tcPr/>
                </a:tc>
                <a:tc>
                  <a:txBody>
                    <a:bodyPr/>
                    <a:lstStyle/>
                    <a:p>
                      <a:pPr algn="ctr"/>
                      <a:r>
                        <a:rPr lang="en-GR" dirty="0"/>
                        <a:t>0.</a:t>
                      </a:r>
                      <a:r>
                        <a:rPr lang="el-GR" dirty="0"/>
                        <a:t>98</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98</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sp>
        <p:nvSpPr>
          <p:cNvPr id="7" name="Slide Number Placeholder 6">
            <a:extLst>
              <a:ext uri="{FF2B5EF4-FFF2-40B4-BE49-F238E27FC236}">
                <a16:creationId xmlns:a16="http://schemas.microsoft.com/office/drawing/2014/main" id="{7FB1DE65-5E34-D544-9EA7-6E0C396DD945}"/>
              </a:ext>
            </a:extLst>
          </p:cNvPr>
          <p:cNvSpPr>
            <a:spLocks noGrp="1"/>
          </p:cNvSpPr>
          <p:nvPr>
            <p:ph type="sldNum" sz="quarter" idx="12"/>
          </p:nvPr>
        </p:nvSpPr>
        <p:spPr/>
        <p:txBody>
          <a:bodyPr/>
          <a:lstStyle/>
          <a:p>
            <a:fld id="{DFDF98CC-160E-494C-8C3C-8CDC5FA257DE}" type="slidenum">
              <a:rPr lang="en-US" smtClean="0"/>
              <a:pPr/>
              <a:t>37</a:t>
            </a:fld>
            <a:endParaRPr lang="en-US" dirty="0"/>
          </a:p>
        </p:txBody>
      </p:sp>
      <p:pic>
        <p:nvPicPr>
          <p:cNvPr id="2" name="Picture 1">
            <a:extLst>
              <a:ext uri="{FF2B5EF4-FFF2-40B4-BE49-F238E27FC236}">
                <a16:creationId xmlns:a16="http://schemas.microsoft.com/office/drawing/2014/main" id="{ABC5B7EB-2922-0B43-9120-CFDF29681FCE}"/>
              </a:ext>
            </a:extLst>
          </p:cNvPr>
          <p:cNvPicPr>
            <a:picLocks noChangeAspect="1"/>
          </p:cNvPicPr>
          <p:nvPr/>
        </p:nvPicPr>
        <p:blipFill>
          <a:blip r:embed="rId3"/>
          <a:stretch>
            <a:fillRect/>
          </a:stretch>
        </p:blipFill>
        <p:spPr>
          <a:xfrm>
            <a:off x="314621" y="1276251"/>
            <a:ext cx="3563695" cy="2577662"/>
          </a:xfrm>
          <a:prstGeom prst="rect">
            <a:avLst/>
          </a:prstGeom>
        </p:spPr>
      </p:pic>
      <p:pic>
        <p:nvPicPr>
          <p:cNvPr id="3" name="Picture 2">
            <a:extLst>
              <a:ext uri="{FF2B5EF4-FFF2-40B4-BE49-F238E27FC236}">
                <a16:creationId xmlns:a16="http://schemas.microsoft.com/office/drawing/2014/main" id="{9B7F1BE4-C33D-A041-BB16-6F589B0F84B5}"/>
              </a:ext>
            </a:extLst>
          </p:cNvPr>
          <p:cNvPicPr>
            <a:picLocks noChangeAspect="1"/>
          </p:cNvPicPr>
          <p:nvPr/>
        </p:nvPicPr>
        <p:blipFill>
          <a:blip r:embed="rId4"/>
          <a:stretch>
            <a:fillRect/>
          </a:stretch>
        </p:blipFill>
        <p:spPr>
          <a:xfrm>
            <a:off x="1089770" y="4009030"/>
            <a:ext cx="2890910" cy="2347320"/>
          </a:xfrm>
          <a:prstGeom prst="rect">
            <a:avLst/>
          </a:prstGeom>
        </p:spPr>
      </p:pic>
    </p:spTree>
    <p:extLst>
      <p:ext uri="{BB962C8B-B14F-4D97-AF65-F5344CB8AC3E}">
        <p14:creationId xmlns:p14="http://schemas.microsoft.com/office/powerpoint/2010/main" val="927988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F3CB3FC-04D5-564F-AF9A-EA0E5B1D8CFB}"/>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a:solidFill>
                  <a:srgbClr val="FFFFFF"/>
                </a:solidFill>
                <a:latin typeface="+mj-lt"/>
                <a:ea typeface="+mj-ea"/>
                <a:cs typeface="+mj-cs"/>
              </a:rPr>
              <a:t>τηγοριο</a:t>
            </a:r>
            <a:r>
              <a:rPr lang="en-US" sz="4800" kern="1200" dirty="0">
                <a:solidFill>
                  <a:srgbClr val="FFFFFF"/>
                </a:solidFill>
                <a:latin typeface="+mj-lt"/>
                <a:ea typeface="+mj-ea"/>
                <a:cs typeface="+mj-cs"/>
              </a:rPr>
              <a:t>π</a:t>
            </a:r>
            <a:r>
              <a:rPr lang="en-US" sz="4800" kern="1200">
                <a:solidFill>
                  <a:srgbClr val="FFFFFF"/>
                </a:solidFill>
                <a:latin typeface="+mj-lt"/>
                <a:ea typeface="+mj-ea"/>
                <a:cs typeface="+mj-cs"/>
              </a:rPr>
              <a:t>οίηση</a:t>
            </a:r>
            <a:r>
              <a:rPr lang="en-US" sz="4800" kern="1200" dirty="0">
                <a:solidFill>
                  <a:srgbClr val="FFFFFF"/>
                </a:solidFill>
                <a:latin typeface="+mj-lt"/>
                <a:ea typeface="+mj-ea"/>
                <a:cs typeface="+mj-cs"/>
              </a:rPr>
              <a:t> </a:t>
            </a:r>
            <a:r>
              <a:rPr lang="en-US" sz="4800" kern="1200">
                <a:solidFill>
                  <a:srgbClr val="FFFFFF"/>
                </a:solidFill>
                <a:latin typeface="+mj-lt"/>
                <a:ea typeface="+mj-ea"/>
                <a:cs typeface="+mj-cs"/>
              </a:rPr>
              <a:t>Βουλευτών</a:t>
            </a:r>
            <a:r>
              <a:rPr lang="en-US" sz="4800" kern="1200" dirty="0">
                <a:solidFill>
                  <a:srgbClr val="FFFFFF"/>
                </a:solidFill>
                <a:latin typeface="+mj-lt"/>
                <a:ea typeface="+mj-ea"/>
                <a:cs typeface="+mj-cs"/>
              </a:rPr>
              <a:t> </a:t>
            </a:r>
            <a:r>
              <a:rPr lang="en-US" sz="4800" kern="1200">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a:solidFill>
                  <a:srgbClr val="FFFFFF"/>
                </a:solidFill>
                <a:latin typeface="+mj-lt"/>
                <a:ea typeface="+mj-ea"/>
                <a:cs typeface="+mj-cs"/>
              </a:rPr>
              <a:t>ι</a:t>
            </a:r>
            <a:r>
              <a:rPr lang="en-US" sz="4800" kern="1200" dirty="0">
                <a:solidFill>
                  <a:srgbClr val="FFFFFF"/>
                </a:solidFill>
                <a:latin typeface="+mj-lt"/>
                <a:ea typeface="+mj-ea"/>
                <a:cs typeface="+mj-cs"/>
              </a:rPr>
              <a:t> </a:t>
            </a:r>
            <a:r>
              <a:rPr lang="en-US" sz="4800" kern="1200">
                <a:solidFill>
                  <a:srgbClr val="FFFFFF"/>
                </a:solidFill>
                <a:latin typeface="+mj-lt"/>
                <a:ea typeface="+mj-ea"/>
                <a:cs typeface="+mj-cs"/>
              </a:rPr>
              <a:t>Ξενοδοχείων</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14994B9-F2D1-3140-9466-A4C0DE725CC6}"/>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Σειρά</a:t>
            </a:r>
            <a:r>
              <a:rPr lang="en-US" kern="1200" dirty="0">
                <a:solidFill>
                  <a:schemeClr val="tx1"/>
                </a:solidFill>
                <a:latin typeface="+mn-lt"/>
                <a:ea typeface="+mn-ea"/>
                <a:cs typeface="+mn-cs"/>
              </a:rPr>
              <a:t> </a:t>
            </a:r>
            <a:r>
              <a:rPr lang="en-US" kern="1200" dirty="0" err="1">
                <a:solidFill>
                  <a:schemeClr val="tx1"/>
                </a:solidFill>
                <a:latin typeface="+mn-lt"/>
                <a:ea typeface="+mn-ea"/>
                <a:cs typeface="+mn-cs"/>
              </a:rPr>
              <a:t>Πειρ</a:t>
            </a:r>
            <a:r>
              <a:rPr lang="en-US" kern="1200" dirty="0">
                <a:solidFill>
                  <a:schemeClr val="tx1"/>
                </a:solidFill>
                <a:latin typeface="+mn-lt"/>
                <a:ea typeface="+mn-ea"/>
                <a:cs typeface="+mn-cs"/>
              </a:rPr>
              <a:t>α</a:t>
            </a:r>
            <a:r>
              <a:rPr lang="en-US" kern="1200" dirty="0" err="1">
                <a:solidFill>
                  <a:schemeClr val="tx1"/>
                </a:solidFill>
                <a:latin typeface="+mn-lt"/>
                <a:ea typeface="+mn-ea"/>
                <a:cs typeface="+mn-cs"/>
              </a:rPr>
              <a:t>μάτων</a:t>
            </a:r>
            <a:r>
              <a:rPr lang="en-US" kern="1200" dirty="0">
                <a:solidFill>
                  <a:schemeClr val="tx1"/>
                </a:solidFill>
                <a:latin typeface="+mn-lt"/>
                <a:ea typeface="+mn-ea"/>
                <a:cs typeface="+mn-cs"/>
              </a:rPr>
              <a:t> 2</a:t>
            </a:r>
          </a:p>
        </p:txBody>
      </p:sp>
      <p:sp>
        <p:nvSpPr>
          <p:cNvPr id="4" name="Slide Number Placeholder 3">
            <a:extLst>
              <a:ext uri="{FF2B5EF4-FFF2-40B4-BE49-F238E27FC236}">
                <a16:creationId xmlns:a16="http://schemas.microsoft.com/office/drawing/2014/main" id="{5812C162-1D3D-2947-A926-D775ABED37FA}"/>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FDF98CC-160E-494C-8C3C-8CDC5FA257DE}" type="slidenum">
              <a:rPr kumimoji="0" lang="en-US" sz="1100" b="0" i="0" u="none" strike="noStrike" cap="none" spc="0" normalizeH="0" baseline="0" noProof="0">
                <a:ln>
                  <a:noFill/>
                </a:ln>
                <a:solidFill>
                  <a:schemeClr val="tx1">
                    <a:lumMod val="50000"/>
                    <a:lumOff val="50000"/>
                  </a:schemeClr>
                </a:solidFill>
                <a:effectLst/>
                <a:uLnTx/>
                <a:uFillTx/>
              </a:rPr>
              <a:pPr marR="0" lvl="0" indent="0" fontAlgn="auto">
                <a:spcBef>
                  <a:spcPts val="0"/>
                </a:spcBef>
                <a:spcAft>
                  <a:spcPts val="600"/>
                </a:spcAft>
                <a:buClrTx/>
                <a:buSzTx/>
                <a:buFontTx/>
                <a:buNone/>
                <a:tabLst/>
                <a:defRPr/>
              </a:pPr>
              <a:t>38</a:t>
            </a:fld>
            <a:endParaRPr kumimoji="0" lang="en-US" sz="1100" b="0" i="0" u="none" strike="noStrike" cap="none" spc="0" normalizeH="0" baseline="0" noProof="0">
              <a:ln>
                <a:noFill/>
              </a:ln>
              <a:solidFill>
                <a:schemeClr val="tx1">
                  <a:lumMod val="50000"/>
                  <a:lumOff val="50000"/>
                </a:schemeClr>
              </a:solidFill>
              <a:effectLst/>
              <a:uLnTx/>
              <a:uFillTx/>
            </a:endParaRPr>
          </a:p>
        </p:txBody>
      </p:sp>
    </p:spTree>
    <p:extLst>
      <p:ext uri="{BB962C8B-B14F-4D97-AF65-F5344CB8AC3E}">
        <p14:creationId xmlns:p14="http://schemas.microsoft.com/office/powerpoint/2010/main" val="73025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Rectangle 5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E4EEB45-7C0A-CF40-B87F-56E9853EEA90}"/>
              </a:ext>
            </a:extLst>
          </p:cNvPr>
          <p:cNvSpPr>
            <a:spLocks noGrp="1"/>
          </p:cNvSpPr>
          <p:nvPr>
            <p:ph type="title"/>
          </p:nvPr>
        </p:nvSpPr>
        <p:spPr>
          <a:xfrm>
            <a:off x="586478" y="1683756"/>
            <a:ext cx="3115265" cy="2396359"/>
          </a:xfrm>
        </p:spPr>
        <p:txBody>
          <a:bodyPr anchor="b">
            <a:normAutofit/>
          </a:bodyPr>
          <a:lstStyle/>
          <a:p>
            <a:pPr algn="r"/>
            <a:r>
              <a:rPr lang="el-GR" sz="4000">
                <a:solidFill>
                  <a:srgbClr val="FFFFFF"/>
                </a:solidFill>
              </a:rPr>
              <a:t>Αυτοσχ</a:t>
            </a:r>
            <a:r>
              <a:rPr lang="en-GR" sz="4000">
                <a:solidFill>
                  <a:srgbClr val="FFFFFF"/>
                </a:solidFill>
              </a:rPr>
              <a:t>έ</a:t>
            </a:r>
            <a:r>
              <a:rPr lang="el-GR" sz="4000">
                <a:solidFill>
                  <a:srgbClr val="FFFFFF"/>
                </a:solidFill>
              </a:rPr>
              <a:t>διο </a:t>
            </a:r>
            <a:r>
              <a:rPr lang="en-US" sz="4000">
                <a:solidFill>
                  <a:srgbClr val="FFFFFF"/>
                </a:solidFill>
              </a:rPr>
              <a:t>graph embedding</a:t>
            </a:r>
            <a:endParaRPr lang="en-GR" sz="4000">
              <a:solidFill>
                <a:srgbClr val="FFFFFF"/>
              </a:solidFill>
            </a:endParaRPr>
          </a:p>
        </p:txBody>
      </p:sp>
      <p:sp>
        <p:nvSpPr>
          <p:cNvPr id="4" name="Slide Number Placeholder 3">
            <a:extLst>
              <a:ext uri="{FF2B5EF4-FFF2-40B4-BE49-F238E27FC236}">
                <a16:creationId xmlns:a16="http://schemas.microsoft.com/office/drawing/2014/main" id="{239765A9-9415-4B45-8499-64C9D8921D07}"/>
              </a:ext>
            </a:extLst>
          </p:cNvPr>
          <p:cNvSpPr>
            <a:spLocks noGrp="1"/>
          </p:cNvSpPr>
          <p:nvPr>
            <p:ph type="sldNum" sz="quarter" idx="12"/>
          </p:nvPr>
        </p:nvSpPr>
        <p:spPr>
          <a:xfrm>
            <a:off x="11704320" y="6455664"/>
            <a:ext cx="448056" cy="365125"/>
          </a:xfrm>
        </p:spPr>
        <p:txBody>
          <a:bodyP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39</a:t>
            </a:fld>
            <a:endParaRPr lang="en-US" sz="1100">
              <a:solidFill>
                <a:schemeClr val="tx1">
                  <a:lumMod val="50000"/>
                  <a:lumOff val="50000"/>
                </a:schemeClr>
              </a:solidFill>
            </a:endParaRPr>
          </a:p>
        </p:txBody>
      </p:sp>
      <p:graphicFrame>
        <p:nvGraphicFramePr>
          <p:cNvPr id="46" name="Content Placeholder 5">
            <a:extLst>
              <a:ext uri="{FF2B5EF4-FFF2-40B4-BE49-F238E27FC236}">
                <a16:creationId xmlns:a16="http://schemas.microsoft.com/office/drawing/2014/main" id="{B052380B-D857-4DEB-88D4-1EBEFC4D105F}"/>
              </a:ext>
            </a:extLst>
          </p:cNvPr>
          <p:cNvGraphicFramePr>
            <a:graphicFrameLocks noGrp="1"/>
          </p:cNvGraphicFramePr>
          <p:nvPr>
            <p:ph idx="1"/>
            <p:extLst>
              <p:ext uri="{D42A27DB-BD31-4B8C-83A1-F6EECF244321}">
                <p14:modId xmlns:p14="http://schemas.microsoft.com/office/powerpoint/2010/main" val="9597575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8222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48B39-E997-A148-BE84-657A3D7F9C4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dirty="0" err="1">
                <a:solidFill>
                  <a:srgbClr val="FFFFFF"/>
                </a:solidFill>
              </a:rPr>
              <a:t>Περίληψη</a:t>
            </a:r>
            <a:r>
              <a:rPr lang="el-GR" sz="4000" dirty="0">
                <a:solidFill>
                  <a:srgbClr val="FFFFFF"/>
                </a:solidFill>
              </a:rPr>
              <a:t> και Αποτελέσματα 3/3</a:t>
            </a:r>
            <a:endParaRPr lang="en-US" sz="40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AAE0013E-4416-7843-846B-A6034B0130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graphicFrame>
        <p:nvGraphicFramePr>
          <p:cNvPr id="17" name="Content Placeholder 3">
            <a:extLst>
              <a:ext uri="{FF2B5EF4-FFF2-40B4-BE49-F238E27FC236}">
                <a16:creationId xmlns:a16="http://schemas.microsoft.com/office/drawing/2014/main" id="{7A454CCE-CF6D-4017-B617-D90767A0490F}"/>
              </a:ext>
            </a:extLst>
          </p:cNvPr>
          <p:cNvGraphicFramePr>
            <a:graphicFrameLocks noGrp="1"/>
          </p:cNvGraphicFramePr>
          <p:nvPr>
            <p:ph sz="half" idx="1"/>
            <p:extLst>
              <p:ext uri="{D42A27DB-BD31-4B8C-83A1-F6EECF244321}">
                <p14:modId xmlns:p14="http://schemas.microsoft.com/office/powerpoint/2010/main" val="7011631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888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46753-66A9-CD4C-8962-24BA0D1F2872}"/>
              </a:ext>
            </a:extLst>
          </p:cNvPr>
          <p:cNvSpPr>
            <a:spLocks noGrp="1"/>
          </p:cNvSpPr>
          <p:nvPr>
            <p:ph type="title"/>
          </p:nvPr>
        </p:nvSpPr>
        <p:spPr>
          <a:xfrm>
            <a:off x="268889" y="381462"/>
            <a:ext cx="5959209" cy="594606"/>
          </a:xfrm>
        </p:spPr>
        <p:txBody>
          <a:bodyPr vert="horz" lIns="91440" tIns="45720" rIns="91440" bIns="45720" rtlCol="0" anchor="b">
            <a:normAutofit/>
          </a:bodyPr>
          <a:lstStyle/>
          <a:p>
            <a:pPr algn="ctr"/>
            <a:r>
              <a:rPr lang="en-US" sz="3200" dirty="0" err="1"/>
              <a:t>Α</a:t>
            </a:r>
            <a:r>
              <a:rPr lang="en-US" sz="3200" dirty="0"/>
              <a:t>π</a:t>
            </a:r>
            <a:r>
              <a:rPr lang="en-US" sz="3200" dirty="0" err="1"/>
              <a:t>οτελέσμ</a:t>
            </a:r>
            <a:r>
              <a:rPr lang="en-US" sz="3200" dirty="0"/>
              <a:t>α</a:t>
            </a:r>
            <a:r>
              <a:rPr lang="en-US" sz="3200" dirty="0" err="1"/>
              <a:t>τ</a:t>
            </a:r>
            <a:r>
              <a:rPr lang="en-US" sz="3200" dirty="0"/>
              <a:t>α – Validation Set</a:t>
            </a:r>
          </a:p>
        </p:txBody>
      </p:sp>
      <p:grpSp>
        <p:nvGrpSpPr>
          <p:cNvPr id="127" name="Group 126">
            <a:extLst>
              <a:ext uri="{FF2B5EF4-FFF2-40B4-BE49-F238E27FC236}">
                <a16:creationId xmlns:a16="http://schemas.microsoft.com/office/drawing/2014/main" id="{765AF320-4C4F-49A8-9DE8-C78DF12D3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128" name="Rectangle 64">
              <a:extLst>
                <a:ext uri="{FF2B5EF4-FFF2-40B4-BE49-F238E27FC236}">
                  <a16:creationId xmlns:a16="http://schemas.microsoft.com/office/drawing/2014/main" id="{7F1A8C91-7B27-4D51-A091-5C4EC283B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8153353E-9BFE-4143-A103-ACB918532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293BCF13-58ED-4018-A3BA-26300A60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D1577419-84AC-4A88-833B-B27816E2C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50155918-3467-43AD-B689-2CC0D6C84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E20E65F9-23ED-479C-8ED0-A679610C6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4">
              <a:extLst>
                <a:ext uri="{FF2B5EF4-FFF2-40B4-BE49-F238E27FC236}">
                  <a16:creationId xmlns:a16="http://schemas.microsoft.com/office/drawing/2014/main" id="{2A581918-58C0-4867-BB69-832092FFB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6">
              <a:extLst>
                <a:ext uri="{FF2B5EF4-FFF2-40B4-BE49-F238E27FC236}">
                  <a16:creationId xmlns:a16="http://schemas.microsoft.com/office/drawing/2014/main" id="{C1994C01-6F00-4CB6-B203-A665D0B0F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4">
              <a:extLst>
                <a:ext uri="{FF2B5EF4-FFF2-40B4-BE49-F238E27FC236}">
                  <a16:creationId xmlns:a16="http://schemas.microsoft.com/office/drawing/2014/main" id="{3F6ED5B7-63A6-4549-A56F-48988B5CE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6">
              <a:extLst>
                <a:ext uri="{FF2B5EF4-FFF2-40B4-BE49-F238E27FC236}">
                  <a16:creationId xmlns:a16="http://schemas.microsoft.com/office/drawing/2014/main" id="{BF280FAB-AAB1-478C-9BD5-0FEECF9B5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4">
              <a:extLst>
                <a:ext uri="{FF2B5EF4-FFF2-40B4-BE49-F238E27FC236}">
                  <a16:creationId xmlns:a16="http://schemas.microsoft.com/office/drawing/2014/main" id="{94F20AB9-88E0-4200-B871-D60E925F2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6">
              <a:extLst>
                <a:ext uri="{FF2B5EF4-FFF2-40B4-BE49-F238E27FC236}">
                  <a16:creationId xmlns:a16="http://schemas.microsoft.com/office/drawing/2014/main" id="{0835B2F1-B282-4AFC-A05C-02FB6A6FD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4">
              <a:extLst>
                <a:ext uri="{FF2B5EF4-FFF2-40B4-BE49-F238E27FC236}">
                  <a16:creationId xmlns:a16="http://schemas.microsoft.com/office/drawing/2014/main" id="{F3F3C565-94C1-4CBF-A916-EDFF7D750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6">
              <a:extLst>
                <a:ext uri="{FF2B5EF4-FFF2-40B4-BE49-F238E27FC236}">
                  <a16:creationId xmlns:a16="http://schemas.microsoft.com/office/drawing/2014/main" id="{3983C0F7-A502-4227-80FB-8A626DE3F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4">
              <a:extLst>
                <a:ext uri="{FF2B5EF4-FFF2-40B4-BE49-F238E27FC236}">
                  <a16:creationId xmlns:a16="http://schemas.microsoft.com/office/drawing/2014/main" id="{CD531761-1C03-4F19-BCC3-925642883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6">
              <a:extLst>
                <a:ext uri="{FF2B5EF4-FFF2-40B4-BE49-F238E27FC236}">
                  <a16:creationId xmlns:a16="http://schemas.microsoft.com/office/drawing/2014/main" id="{EF4039F0-DE84-4560-B4C3-8C1657C6C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4">
              <a:extLst>
                <a:ext uri="{FF2B5EF4-FFF2-40B4-BE49-F238E27FC236}">
                  <a16:creationId xmlns:a16="http://schemas.microsoft.com/office/drawing/2014/main" id="{85459B77-7A2A-4E3D-8A35-F5B257625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66">
              <a:extLst>
                <a:ext uri="{FF2B5EF4-FFF2-40B4-BE49-F238E27FC236}">
                  <a16:creationId xmlns:a16="http://schemas.microsoft.com/office/drawing/2014/main" id="{C636EB73-0C13-49D6-9A4F-7EA993B78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4">
              <a:extLst>
                <a:ext uri="{FF2B5EF4-FFF2-40B4-BE49-F238E27FC236}">
                  <a16:creationId xmlns:a16="http://schemas.microsoft.com/office/drawing/2014/main" id="{D0B10900-8650-46C1-9BFE-F58494324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84C417D2-E3F2-4BC6-90C6-9BBC06C46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71DA027-1C93-6C49-84FE-8304653E1C20}"/>
              </a:ext>
            </a:extLst>
          </p:cNvPr>
          <p:cNvSpPr>
            <a:spLocks noGrp="1"/>
          </p:cNvSpPr>
          <p:nvPr>
            <p:ph type="sldNum" sz="quarter" idx="12"/>
          </p:nvPr>
        </p:nvSpPr>
        <p:spPr>
          <a:xfrm>
            <a:off x="6108402" y="6492240"/>
            <a:ext cx="555567" cy="365125"/>
          </a:xfrm>
        </p:spPr>
        <p:txBody>
          <a:bodyPr vert="horz" lIns="91440" tIns="45720" rIns="91440" bIns="45720" rtlCol="0" anchor="ctr">
            <a:normAutofit/>
          </a:bodyPr>
          <a:lstStyle/>
          <a:p>
            <a:pPr>
              <a:spcAft>
                <a:spcPts val="600"/>
              </a:spcAft>
            </a:pPr>
            <a:fld id="{DFDF98CC-160E-494C-8C3C-8CDC5FA257DE}" type="slidenum">
              <a:rPr lang="en-US">
                <a:solidFill>
                  <a:schemeClr val="bg1"/>
                </a:solidFill>
              </a:rPr>
              <a:pPr>
                <a:spcAft>
                  <a:spcPts val="600"/>
                </a:spcAft>
              </a:pPr>
              <a:t>40</a:t>
            </a:fld>
            <a:endParaRPr lang="en-US">
              <a:solidFill>
                <a:schemeClr val="bg1"/>
              </a:solidFill>
            </a:endParaRPr>
          </a:p>
        </p:txBody>
      </p:sp>
      <p:graphicFrame>
        <p:nvGraphicFramePr>
          <p:cNvPr id="31" name="Table 12">
            <a:extLst>
              <a:ext uri="{FF2B5EF4-FFF2-40B4-BE49-F238E27FC236}">
                <a16:creationId xmlns:a16="http://schemas.microsoft.com/office/drawing/2014/main" id="{7F6F0DCB-C39D-9147-9826-CE9441C2639F}"/>
              </a:ext>
            </a:extLst>
          </p:cNvPr>
          <p:cNvGraphicFramePr>
            <a:graphicFrameLocks/>
          </p:cNvGraphicFramePr>
          <p:nvPr>
            <p:extLst>
              <p:ext uri="{D42A27DB-BD31-4B8C-83A1-F6EECF244321}">
                <p14:modId xmlns:p14="http://schemas.microsoft.com/office/powerpoint/2010/main" val="3057855635"/>
              </p:ext>
            </p:extLst>
          </p:nvPr>
        </p:nvGraphicFramePr>
        <p:xfrm>
          <a:off x="5052310" y="2349815"/>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r>
                        <a:rPr lang="en-GR" dirty="0"/>
                        <a:t>Negative Distance</a:t>
                      </a:r>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l-GR" dirty="0"/>
                        <a:t>0.87</a:t>
                      </a:r>
                      <a:endParaRPr lang="en-GR" dirty="0"/>
                    </a:p>
                  </a:txBody>
                  <a:tcPr/>
                </a:tc>
                <a:tc>
                  <a:txBody>
                    <a:bodyPr/>
                    <a:lstStyle/>
                    <a:p>
                      <a:pPr algn="ctr"/>
                      <a:r>
                        <a:rPr lang="en-GR" dirty="0"/>
                        <a:t>0.</a:t>
                      </a:r>
                      <a:r>
                        <a:rPr lang="el-GR" dirty="0"/>
                        <a:t>80</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81</a:t>
                      </a:r>
                    </a:p>
                  </a:txBody>
                  <a:tcPr/>
                </a:tc>
                <a:tc>
                  <a:txBody>
                    <a:bodyPr/>
                    <a:lstStyle/>
                    <a:p>
                      <a:pPr algn="ctr"/>
                      <a:r>
                        <a:rPr lang="en-GR" dirty="0"/>
                        <a:t>0.</a:t>
                      </a:r>
                      <a:r>
                        <a:rPr lang="el-GR" dirty="0"/>
                        <a:t>88</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84</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pic>
        <p:nvPicPr>
          <p:cNvPr id="32" name="Picture 31">
            <a:extLst>
              <a:ext uri="{FF2B5EF4-FFF2-40B4-BE49-F238E27FC236}">
                <a16:creationId xmlns:a16="http://schemas.microsoft.com/office/drawing/2014/main" id="{9D19F73B-1816-624B-8515-1E3AB0A85E18}"/>
              </a:ext>
            </a:extLst>
          </p:cNvPr>
          <p:cNvPicPr>
            <a:picLocks noChangeAspect="1"/>
          </p:cNvPicPr>
          <p:nvPr/>
        </p:nvPicPr>
        <p:blipFill>
          <a:blip r:embed="rId3"/>
          <a:stretch>
            <a:fillRect/>
          </a:stretch>
        </p:blipFill>
        <p:spPr>
          <a:xfrm>
            <a:off x="746499" y="2240627"/>
            <a:ext cx="3331210" cy="2734931"/>
          </a:xfrm>
          <a:prstGeom prst="rect">
            <a:avLst/>
          </a:prstGeom>
        </p:spPr>
      </p:pic>
    </p:spTree>
    <p:extLst>
      <p:ext uri="{BB962C8B-B14F-4D97-AF65-F5344CB8AC3E}">
        <p14:creationId xmlns:p14="http://schemas.microsoft.com/office/powerpoint/2010/main" val="270127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46753-66A9-CD4C-8962-24BA0D1F2872}"/>
              </a:ext>
            </a:extLst>
          </p:cNvPr>
          <p:cNvSpPr>
            <a:spLocks noGrp="1"/>
          </p:cNvSpPr>
          <p:nvPr>
            <p:ph type="title"/>
          </p:nvPr>
        </p:nvSpPr>
        <p:spPr>
          <a:xfrm>
            <a:off x="241705" y="337524"/>
            <a:ext cx="6557128" cy="604932"/>
          </a:xfrm>
        </p:spPr>
        <p:txBody>
          <a:bodyPr vert="horz" lIns="91440" tIns="45720" rIns="91440" bIns="45720" rtlCol="0" anchor="b">
            <a:normAutofit fontScale="90000"/>
          </a:bodyPr>
          <a:lstStyle/>
          <a:p>
            <a:pPr algn="ctr"/>
            <a:r>
              <a:rPr lang="en-US" sz="3200" dirty="0" err="1"/>
              <a:t>Α</a:t>
            </a:r>
            <a:r>
              <a:rPr lang="en-US" sz="3200" dirty="0"/>
              <a:t>π</a:t>
            </a:r>
            <a:r>
              <a:rPr lang="en-US" sz="3200" dirty="0" err="1"/>
              <a:t>οτελέσμ</a:t>
            </a:r>
            <a:r>
              <a:rPr lang="en-US" sz="3200" dirty="0"/>
              <a:t>α</a:t>
            </a:r>
            <a:r>
              <a:rPr lang="en-US" sz="3200" dirty="0" err="1"/>
              <a:t>τ</a:t>
            </a:r>
            <a:r>
              <a:rPr lang="en-US" sz="3200" dirty="0"/>
              <a:t>α Validation Set (</a:t>
            </a:r>
            <a:r>
              <a:rPr lang="el-GR" sz="3200" dirty="0"/>
              <a:t>Συνέχεια)</a:t>
            </a:r>
            <a:endParaRPr lang="en-US" sz="3200" dirty="0"/>
          </a:p>
        </p:txBody>
      </p:sp>
      <p:grpSp>
        <p:nvGrpSpPr>
          <p:cNvPr id="127" name="Group 126">
            <a:extLst>
              <a:ext uri="{FF2B5EF4-FFF2-40B4-BE49-F238E27FC236}">
                <a16:creationId xmlns:a16="http://schemas.microsoft.com/office/drawing/2014/main" id="{765AF320-4C4F-49A8-9DE8-C78DF12D3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128" name="Rectangle 64">
              <a:extLst>
                <a:ext uri="{FF2B5EF4-FFF2-40B4-BE49-F238E27FC236}">
                  <a16:creationId xmlns:a16="http://schemas.microsoft.com/office/drawing/2014/main" id="{7F1A8C91-7B27-4D51-A091-5C4EC283B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8153353E-9BFE-4143-A103-ACB918532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293BCF13-58ED-4018-A3BA-26300A60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D1577419-84AC-4A88-833B-B27816E2C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50155918-3467-43AD-B689-2CC0D6C84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E20E65F9-23ED-479C-8ED0-A679610C6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4">
              <a:extLst>
                <a:ext uri="{FF2B5EF4-FFF2-40B4-BE49-F238E27FC236}">
                  <a16:creationId xmlns:a16="http://schemas.microsoft.com/office/drawing/2014/main" id="{2A581918-58C0-4867-BB69-832092FFB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6">
              <a:extLst>
                <a:ext uri="{FF2B5EF4-FFF2-40B4-BE49-F238E27FC236}">
                  <a16:creationId xmlns:a16="http://schemas.microsoft.com/office/drawing/2014/main" id="{C1994C01-6F00-4CB6-B203-A665D0B0F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4">
              <a:extLst>
                <a:ext uri="{FF2B5EF4-FFF2-40B4-BE49-F238E27FC236}">
                  <a16:creationId xmlns:a16="http://schemas.microsoft.com/office/drawing/2014/main" id="{3F6ED5B7-63A6-4549-A56F-48988B5CE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6">
              <a:extLst>
                <a:ext uri="{FF2B5EF4-FFF2-40B4-BE49-F238E27FC236}">
                  <a16:creationId xmlns:a16="http://schemas.microsoft.com/office/drawing/2014/main" id="{BF280FAB-AAB1-478C-9BD5-0FEECF9B5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4">
              <a:extLst>
                <a:ext uri="{FF2B5EF4-FFF2-40B4-BE49-F238E27FC236}">
                  <a16:creationId xmlns:a16="http://schemas.microsoft.com/office/drawing/2014/main" id="{94F20AB9-88E0-4200-B871-D60E925F2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6">
              <a:extLst>
                <a:ext uri="{FF2B5EF4-FFF2-40B4-BE49-F238E27FC236}">
                  <a16:creationId xmlns:a16="http://schemas.microsoft.com/office/drawing/2014/main" id="{0835B2F1-B282-4AFC-A05C-02FB6A6FD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4">
              <a:extLst>
                <a:ext uri="{FF2B5EF4-FFF2-40B4-BE49-F238E27FC236}">
                  <a16:creationId xmlns:a16="http://schemas.microsoft.com/office/drawing/2014/main" id="{F3F3C565-94C1-4CBF-A916-EDFF7D750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6">
              <a:extLst>
                <a:ext uri="{FF2B5EF4-FFF2-40B4-BE49-F238E27FC236}">
                  <a16:creationId xmlns:a16="http://schemas.microsoft.com/office/drawing/2014/main" id="{3983C0F7-A502-4227-80FB-8A626DE3F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4">
              <a:extLst>
                <a:ext uri="{FF2B5EF4-FFF2-40B4-BE49-F238E27FC236}">
                  <a16:creationId xmlns:a16="http://schemas.microsoft.com/office/drawing/2014/main" id="{CD531761-1C03-4F19-BCC3-925642883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6">
              <a:extLst>
                <a:ext uri="{FF2B5EF4-FFF2-40B4-BE49-F238E27FC236}">
                  <a16:creationId xmlns:a16="http://schemas.microsoft.com/office/drawing/2014/main" id="{EF4039F0-DE84-4560-B4C3-8C1657C6C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4">
              <a:extLst>
                <a:ext uri="{FF2B5EF4-FFF2-40B4-BE49-F238E27FC236}">
                  <a16:creationId xmlns:a16="http://schemas.microsoft.com/office/drawing/2014/main" id="{85459B77-7A2A-4E3D-8A35-F5B257625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66">
              <a:extLst>
                <a:ext uri="{FF2B5EF4-FFF2-40B4-BE49-F238E27FC236}">
                  <a16:creationId xmlns:a16="http://schemas.microsoft.com/office/drawing/2014/main" id="{C636EB73-0C13-49D6-9A4F-7EA993B78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4">
              <a:extLst>
                <a:ext uri="{FF2B5EF4-FFF2-40B4-BE49-F238E27FC236}">
                  <a16:creationId xmlns:a16="http://schemas.microsoft.com/office/drawing/2014/main" id="{D0B10900-8650-46C1-9BFE-F58494324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84C417D2-E3F2-4BC6-90C6-9BBC06C46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9" name="Rectangle 14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71DA027-1C93-6C49-84FE-8304653E1C20}"/>
              </a:ext>
            </a:extLst>
          </p:cNvPr>
          <p:cNvSpPr>
            <a:spLocks noGrp="1"/>
          </p:cNvSpPr>
          <p:nvPr>
            <p:ph type="sldNum" sz="quarter" idx="12"/>
          </p:nvPr>
        </p:nvSpPr>
        <p:spPr>
          <a:xfrm>
            <a:off x="6108402" y="6492240"/>
            <a:ext cx="555567" cy="365125"/>
          </a:xfrm>
        </p:spPr>
        <p:txBody>
          <a:bodyPr vert="horz" lIns="91440" tIns="45720" rIns="91440" bIns="45720" rtlCol="0" anchor="ctr">
            <a:normAutofit/>
          </a:bodyPr>
          <a:lstStyle/>
          <a:p>
            <a:pPr>
              <a:spcAft>
                <a:spcPts val="600"/>
              </a:spcAft>
            </a:pPr>
            <a:fld id="{DFDF98CC-160E-494C-8C3C-8CDC5FA257DE}" type="slidenum">
              <a:rPr lang="en-US">
                <a:solidFill>
                  <a:schemeClr val="bg1"/>
                </a:solidFill>
              </a:rPr>
              <a:pPr>
                <a:spcAft>
                  <a:spcPts val="600"/>
                </a:spcAft>
              </a:pPr>
              <a:t>41</a:t>
            </a:fld>
            <a:endParaRPr lang="en-US">
              <a:solidFill>
                <a:schemeClr val="bg1"/>
              </a:solidFill>
            </a:endParaRPr>
          </a:p>
        </p:txBody>
      </p:sp>
      <p:graphicFrame>
        <p:nvGraphicFramePr>
          <p:cNvPr id="30" name="Table 12">
            <a:extLst>
              <a:ext uri="{FF2B5EF4-FFF2-40B4-BE49-F238E27FC236}">
                <a16:creationId xmlns:a16="http://schemas.microsoft.com/office/drawing/2014/main" id="{DA7411BE-4BB2-1B48-9D41-D4B75E4F4A87}"/>
              </a:ext>
            </a:extLst>
          </p:cNvPr>
          <p:cNvGraphicFramePr>
            <a:graphicFrameLocks/>
          </p:cNvGraphicFramePr>
          <p:nvPr>
            <p:extLst>
              <p:ext uri="{D42A27DB-BD31-4B8C-83A1-F6EECF244321}">
                <p14:modId xmlns:p14="http://schemas.microsoft.com/office/powerpoint/2010/main" val="1484793193"/>
              </p:ext>
            </p:extLst>
          </p:nvPr>
        </p:nvGraphicFramePr>
        <p:xfrm>
          <a:off x="4459419" y="1113474"/>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r>
                        <a:rPr lang="en-GR" dirty="0"/>
                        <a:t>Mean Distance</a:t>
                      </a:r>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l-GR" dirty="0"/>
                        <a:t>0.86</a:t>
                      </a:r>
                      <a:endParaRPr lang="en-GR" dirty="0"/>
                    </a:p>
                  </a:txBody>
                  <a:tcPr/>
                </a:tc>
                <a:tc>
                  <a:txBody>
                    <a:bodyPr/>
                    <a:lstStyle/>
                    <a:p>
                      <a:pPr algn="ctr"/>
                      <a:r>
                        <a:rPr lang="en-GR" dirty="0"/>
                        <a:t>0.</a:t>
                      </a:r>
                      <a:r>
                        <a:rPr lang="el-GR" dirty="0"/>
                        <a:t>88</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88</a:t>
                      </a:r>
                    </a:p>
                  </a:txBody>
                  <a:tcPr/>
                </a:tc>
                <a:tc>
                  <a:txBody>
                    <a:bodyPr/>
                    <a:lstStyle/>
                    <a:p>
                      <a:pPr algn="ctr"/>
                      <a:r>
                        <a:rPr lang="en-GR" dirty="0"/>
                        <a:t>0.</a:t>
                      </a:r>
                      <a:r>
                        <a:rPr lang="el-GR" dirty="0"/>
                        <a:t>86</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87</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graphicFrame>
        <p:nvGraphicFramePr>
          <p:cNvPr id="33" name="Table 12">
            <a:extLst>
              <a:ext uri="{FF2B5EF4-FFF2-40B4-BE49-F238E27FC236}">
                <a16:creationId xmlns:a16="http://schemas.microsoft.com/office/drawing/2014/main" id="{7FF32A70-3DD4-C54F-88D8-081C3362E1DC}"/>
              </a:ext>
            </a:extLst>
          </p:cNvPr>
          <p:cNvGraphicFramePr>
            <a:graphicFrameLocks/>
          </p:cNvGraphicFramePr>
          <p:nvPr>
            <p:extLst>
              <p:ext uri="{D42A27DB-BD31-4B8C-83A1-F6EECF244321}">
                <p14:modId xmlns:p14="http://schemas.microsoft.com/office/powerpoint/2010/main" val="2197770686"/>
              </p:ext>
            </p:extLst>
          </p:nvPr>
        </p:nvGraphicFramePr>
        <p:xfrm>
          <a:off x="4459419" y="3854199"/>
          <a:ext cx="6162040" cy="1854200"/>
        </p:xfrm>
        <a:graphic>
          <a:graphicData uri="http://schemas.openxmlformats.org/drawingml/2006/table">
            <a:tbl>
              <a:tblPr firstRow="1" bandRow="1">
                <a:tableStyleId>{7DF18680-E054-41AD-8BC1-D1AEF772440D}</a:tableStyleId>
              </a:tblPr>
              <a:tblGrid>
                <a:gridCol w="2672080">
                  <a:extLst>
                    <a:ext uri="{9D8B030D-6E8A-4147-A177-3AD203B41FA5}">
                      <a16:colId xmlns:a16="http://schemas.microsoft.com/office/drawing/2014/main" val="1792190035"/>
                    </a:ext>
                  </a:extLst>
                </a:gridCol>
                <a:gridCol w="1275080">
                  <a:extLst>
                    <a:ext uri="{9D8B030D-6E8A-4147-A177-3AD203B41FA5}">
                      <a16:colId xmlns:a16="http://schemas.microsoft.com/office/drawing/2014/main" val="3723150301"/>
                    </a:ext>
                  </a:extLst>
                </a:gridCol>
                <a:gridCol w="919480">
                  <a:extLst>
                    <a:ext uri="{9D8B030D-6E8A-4147-A177-3AD203B41FA5}">
                      <a16:colId xmlns:a16="http://schemas.microsoft.com/office/drawing/2014/main" val="2290683864"/>
                    </a:ext>
                  </a:extLst>
                </a:gridCol>
                <a:gridCol w="1295400">
                  <a:extLst>
                    <a:ext uri="{9D8B030D-6E8A-4147-A177-3AD203B41FA5}">
                      <a16:colId xmlns:a16="http://schemas.microsoft.com/office/drawing/2014/main" val="2839529132"/>
                    </a:ext>
                  </a:extLst>
                </a:gridCol>
              </a:tblGrid>
              <a:tr h="370840">
                <a:tc>
                  <a:txBody>
                    <a:bodyPr/>
                    <a:lstStyle/>
                    <a:p>
                      <a:r>
                        <a:rPr lang="en-GR" dirty="0"/>
                        <a:t>Max Distance</a:t>
                      </a:r>
                    </a:p>
                  </a:txBody>
                  <a:tcPr/>
                </a:tc>
                <a:tc>
                  <a:txBody>
                    <a:bodyPr/>
                    <a:lstStyle/>
                    <a:p>
                      <a:pPr algn="ctr"/>
                      <a:r>
                        <a:rPr lang="en-GR" dirty="0"/>
                        <a:t>Precision</a:t>
                      </a:r>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2972440328"/>
                  </a:ext>
                </a:extLst>
              </a:tr>
              <a:tr h="370840">
                <a:tc>
                  <a:txBody>
                    <a:bodyPr/>
                    <a:lstStyle/>
                    <a:p>
                      <a:r>
                        <a:rPr lang="en-GR" dirty="0"/>
                        <a:t>Not-Parliament Member</a:t>
                      </a:r>
                    </a:p>
                  </a:txBody>
                  <a:tcPr/>
                </a:tc>
                <a:tc>
                  <a:txBody>
                    <a:bodyPr/>
                    <a:lstStyle/>
                    <a:p>
                      <a:pPr algn="ctr"/>
                      <a:r>
                        <a:rPr lang="el-GR" dirty="0"/>
                        <a:t>0.90</a:t>
                      </a:r>
                      <a:endParaRPr lang="en-GR" dirty="0"/>
                    </a:p>
                  </a:txBody>
                  <a:tcPr/>
                </a:tc>
                <a:tc>
                  <a:txBody>
                    <a:bodyPr/>
                    <a:lstStyle/>
                    <a:p>
                      <a:pPr algn="ctr"/>
                      <a:r>
                        <a:rPr lang="en-GR" dirty="0"/>
                        <a:t>0.</a:t>
                      </a:r>
                      <a:r>
                        <a:rPr lang="el-GR" dirty="0"/>
                        <a:t>86</a:t>
                      </a:r>
                      <a:endParaRPr lang="en-GR" dirty="0"/>
                    </a:p>
                  </a:txBody>
                  <a:tcPr/>
                </a:tc>
                <a:tc>
                  <a:txBody>
                    <a:bodyPr/>
                    <a:lstStyle/>
                    <a:p>
                      <a:pPr algn="ctr"/>
                      <a:r>
                        <a:rPr lang="en-GR" dirty="0"/>
                        <a:t>50</a:t>
                      </a:r>
                    </a:p>
                  </a:txBody>
                  <a:tcPr/>
                </a:tc>
                <a:extLst>
                  <a:ext uri="{0D108BD9-81ED-4DB2-BD59-A6C34878D82A}">
                    <a16:rowId xmlns:a16="http://schemas.microsoft.com/office/drawing/2014/main" val="1145383158"/>
                  </a:ext>
                </a:extLst>
              </a:tr>
              <a:tr h="370840">
                <a:tc>
                  <a:txBody>
                    <a:bodyPr/>
                    <a:lstStyle/>
                    <a:p>
                      <a:r>
                        <a:rPr lang="en-GR" dirty="0"/>
                        <a:t>Parlimanet Member</a:t>
                      </a:r>
                    </a:p>
                  </a:txBody>
                  <a:tcPr/>
                </a:tc>
                <a:tc>
                  <a:txBody>
                    <a:bodyPr/>
                    <a:lstStyle/>
                    <a:p>
                      <a:pPr algn="ctr"/>
                      <a:r>
                        <a:rPr lang="en-GR" dirty="0"/>
                        <a:t>0.</a:t>
                      </a:r>
                      <a:r>
                        <a:rPr lang="el-GR" dirty="0"/>
                        <a:t>87</a:t>
                      </a:r>
                    </a:p>
                  </a:txBody>
                  <a:tcPr/>
                </a:tc>
                <a:tc>
                  <a:txBody>
                    <a:bodyPr/>
                    <a:lstStyle/>
                    <a:p>
                      <a:pPr algn="ctr"/>
                      <a:r>
                        <a:rPr lang="en-GR" dirty="0"/>
                        <a:t>0.</a:t>
                      </a:r>
                      <a:r>
                        <a:rPr lang="el-GR" dirty="0"/>
                        <a:t>90</a:t>
                      </a:r>
                      <a:endParaRPr lang="en-GR" dirty="0"/>
                    </a:p>
                  </a:txBody>
                  <a:tcPr/>
                </a:tc>
                <a:tc>
                  <a:txBody>
                    <a:bodyPr/>
                    <a:lstStyle/>
                    <a:p>
                      <a:pPr algn="ctr"/>
                      <a:r>
                        <a:rPr lang="en-GR" dirty="0"/>
                        <a:t>50</a:t>
                      </a:r>
                    </a:p>
                  </a:txBody>
                  <a:tcPr/>
                </a:tc>
                <a:extLst>
                  <a:ext uri="{0D108BD9-81ED-4DB2-BD59-A6C34878D82A}">
                    <a16:rowId xmlns:a16="http://schemas.microsoft.com/office/drawing/2014/main" val="3341270593"/>
                  </a:ext>
                </a:extLst>
              </a:tr>
              <a:tr h="370840">
                <a:tc>
                  <a:txBody>
                    <a:bodyPr/>
                    <a:lstStyle/>
                    <a:p>
                      <a:endParaRPr lang="en-GR"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87523024"/>
                  </a:ext>
                </a:extLst>
              </a:tr>
              <a:tr h="370840">
                <a:tc>
                  <a:txBody>
                    <a:bodyPr/>
                    <a:lstStyle/>
                    <a:p>
                      <a:r>
                        <a:rPr lang="en-GR" dirty="0"/>
                        <a:t>Accuracy</a:t>
                      </a:r>
                    </a:p>
                  </a:txBody>
                  <a:tcPr/>
                </a:tc>
                <a:tc gridSpan="3">
                  <a:txBody>
                    <a:bodyPr/>
                    <a:lstStyle/>
                    <a:p>
                      <a:pPr algn="ctr"/>
                      <a:r>
                        <a:rPr lang="en-GR" dirty="0"/>
                        <a:t>0.</a:t>
                      </a:r>
                      <a:r>
                        <a:rPr lang="el-GR" dirty="0"/>
                        <a:t>88</a:t>
                      </a:r>
                      <a:endParaRPr lang="en-GR" dirty="0"/>
                    </a:p>
                  </a:txBody>
                  <a:tcPr/>
                </a:tc>
                <a:tc hMerge="1">
                  <a:txBody>
                    <a:bodyPr/>
                    <a:lstStyle/>
                    <a:p>
                      <a:endParaRPr lang="en-GR" dirty="0"/>
                    </a:p>
                  </a:txBody>
                  <a:tcPr/>
                </a:tc>
                <a:tc hMerge="1">
                  <a:txBody>
                    <a:bodyPr/>
                    <a:lstStyle/>
                    <a:p>
                      <a:endParaRPr lang="en-GR" dirty="0"/>
                    </a:p>
                  </a:txBody>
                  <a:tcPr/>
                </a:tc>
                <a:extLst>
                  <a:ext uri="{0D108BD9-81ED-4DB2-BD59-A6C34878D82A}">
                    <a16:rowId xmlns:a16="http://schemas.microsoft.com/office/drawing/2014/main" val="393908810"/>
                  </a:ext>
                </a:extLst>
              </a:tr>
            </a:tbl>
          </a:graphicData>
        </a:graphic>
      </p:graphicFrame>
      <p:pic>
        <p:nvPicPr>
          <p:cNvPr id="34" name="Picture 33">
            <a:extLst>
              <a:ext uri="{FF2B5EF4-FFF2-40B4-BE49-F238E27FC236}">
                <a16:creationId xmlns:a16="http://schemas.microsoft.com/office/drawing/2014/main" id="{635F3BF8-7FF6-1E4C-9395-AC56DA4F4995}"/>
              </a:ext>
            </a:extLst>
          </p:cNvPr>
          <p:cNvPicPr>
            <a:picLocks noChangeAspect="1"/>
          </p:cNvPicPr>
          <p:nvPr/>
        </p:nvPicPr>
        <p:blipFill>
          <a:blip r:embed="rId3"/>
          <a:stretch>
            <a:fillRect/>
          </a:stretch>
        </p:blipFill>
        <p:spPr>
          <a:xfrm>
            <a:off x="773683" y="1113474"/>
            <a:ext cx="3008874" cy="2470293"/>
          </a:xfrm>
          <a:prstGeom prst="rect">
            <a:avLst/>
          </a:prstGeom>
        </p:spPr>
      </p:pic>
      <p:pic>
        <p:nvPicPr>
          <p:cNvPr id="3" name="Picture 2">
            <a:extLst>
              <a:ext uri="{FF2B5EF4-FFF2-40B4-BE49-F238E27FC236}">
                <a16:creationId xmlns:a16="http://schemas.microsoft.com/office/drawing/2014/main" id="{E766CE2C-630A-1543-858B-95BC88C3BE0B}"/>
              </a:ext>
            </a:extLst>
          </p:cNvPr>
          <p:cNvPicPr>
            <a:picLocks noChangeAspect="1"/>
          </p:cNvPicPr>
          <p:nvPr/>
        </p:nvPicPr>
        <p:blipFill>
          <a:blip r:embed="rId4"/>
          <a:stretch>
            <a:fillRect/>
          </a:stretch>
        </p:blipFill>
        <p:spPr>
          <a:xfrm>
            <a:off x="746499" y="3754785"/>
            <a:ext cx="2966421" cy="2463758"/>
          </a:xfrm>
          <a:prstGeom prst="rect">
            <a:avLst/>
          </a:prstGeom>
        </p:spPr>
      </p:pic>
    </p:spTree>
    <p:extLst>
      <p:ext uri="{BB962C8B-B14F-4D97-AF65-F5344CB8AC3E}">
        <p14:creationId xmlns:p14="http://schemas.microsoft.com/office/powerpoint/2010/main" val="2337914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1EC0198-0316-CB46-AE1D-EA5B9288DCA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Αναζήτηση Λογαριασμών</a:t>
            </a:r>
          </a:p>
        </p:txBody>
      </p:sp>
      <p:sp>
        <p:nvSpPr>
          <p:cNvPr id="3" name="Text Placeholder 2">
            <a:extLst>
              <a:ext uri="{FF2B5EF4-FFF2-40B4-BE49-F238E27FC236}">
                <a16:creationId xmlns:a16="http://schemas.microsoft.com/office/drawing/2014/main" id="{DF364B9D-E06E-2B4C-B395-5BF1EB373B53}"/>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Λογ</a:t>
            </a:r>
            <a:r>
              <a:rPr lang="en-US" kern="1200" dirty="0">
                <a:solidFill>
                  <a:schemeClr val="tx1"/>
                </a:solidFill>
                <a:latin typeface="+mn-lt"/>
                <a:ea typeface="+mn-ea"/>
                <a:cs typeface="+mn-cs"/>
              </a:rPr>
              <a:t>α</a:t>
            </a:r>
            <a:r>
              <a:rPr lang="en-US" kern="1200" dirty="0" err="1">
                <a:solidFill>
                  <a:schemeClr val="tx1"/>
                </a:solidFill>
                <a:latin typeface="+mn-lt"/>
                <a:ea typeface="+mn-ea"/>
                <a:cs typeface="+mn-cs"/>
              </a:rPr>
              <a:t>ρι</a:t>
            </a:r>
            <a:r>
              <a:rPr lang="en-US" kern="1200" dirty="0">
                <a:solidFill>
                  <a:schemeClr val="tx1"/>
                </a:solidFill>
                <a:latin typeface="+mn-lt"/>
                <a:ea typeface="+mn-ea"/>
                <a:cs typeface="+mn-cs"/>
              </a:rPr>
              <a:t>α</a:t>
            </a:r>
            <a:r>
              <a:rPr lang="en-US" kern="1200" dirty="0" err="1">
                <a:solidFill>
                  <a:schemeClr val="tx1"/>
                </a:solidFill>
                <a:latin typeface="+mn-lt"/>
                <a:ea typeface="+mn-ea"/>
                <a:cs typeface="+mn-cs"/>
              </a:rPr>
              <a:t>σμοί</a:t>
            </a:r>
            <a:r>
              <a:rPr lang="en-US" kern="1200" dirty="0">
                <a:solidFill>
                  <a:schemeClr val="tx1"/>
                </a:solidFill>
                <a:latin typeface="+mn-lt"/>
                <a:ea typeface="+mn-ea"/>
                <a:cs typeface="+mn-cs"/>
              </a:rPr>
              <a:t> Twitter</a:t>
            </a:r>
          </a:p>
          <a:p>
            <a:endParaRPr lang="en-US"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D508C227-C47B-3D4A-A443-652E37141B56}"/>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42</a:t>
            </a:fld>
            <a:endParaRPr lang="en-US" sz="1100">
              <a:solidFill>
                <a:schemeClr val="tx1">
                  <a:lumMod val="50000"/>
                  <a:lumOff val="50000"/>
                </a:schemeClr>
              </a:solidFill>
            </a:endParaRPr>
          </a:p>
        </p:txBody>
      </p:sp>
    </p:spTree>
    <p:extLst>
      <p:ext uri="{BB962C8B-B14F-4D97-AF65-F5344CB8AC3E}">
        <p14:creationId xmlns:p14="http://schemas.microsoft.com/office/powerpoint/2010/main" val="881149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Rectangle 3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A659451-1EBD-8C48-BF10-ACD561C3B93D}"/>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  Έλληνες Βουλευτές – Αναζήτηση (DS1)</a:t>
            </a:r>
          </a:p>
        </p:txBody>
      </p:sp>
      <p:sp>
        <p:nvSpPr>
          <p:cNvPr id="6" name="Content Placeholder 5">
            <a:extLst>
              <a:ext uri="{FF2B5EF4-FFF2-40B4-BE49-F238E27FC236}">
                <a16:creationId xmlns:a16="http://schemas.microsoft.com/office/drawing/2014/main" id="{A297BFEE-F3C4-234E-9E58-1C6D38EBFB99}"/>
              </a:ext>
            </a:extLst>
          </p:cNvPr>
          <p:cNvSpPr>
            <a:spLocks noGrp="1"/>
          </p:cNvSpPr>
          <p:nvPr>
            <p:ph sz="half" idx="1"/>
          </p:nvPr>
        </p:nvSpPr>
        <p:spPr>
          <a:xfrm>
            <a:off x="4581727" y="649480"/>
            <a:ext cx="3025303" cy="5546047"/>
          </a:xfrm>
        </p:spPr>
        <p:txBody>
          <a:bodyPr vert="horz" lIns="91440" tIns="45720" rIns="91440" bIns="45720" rtlCol="0" anchor="ctr">
            <a:normAutofit/>
          </a:bodyPr>
          <a:lstStyle/>
          <a:p>
            <a:r>
              <a:rPr lang="en-US" sz="2000"/>
              <a:t>300 Βουλευτές του ελληνικού κοινοβουλίου</a:t>
            </a:r>
          </a:p>
          <a:p>
            <a:pPr lvl="1"/>
            <a:r>
              <a:rPr lang="en-US" sz="2000"/>
              <a:t>Name (Long)</a:t>
            </a:r>
          </a:p>
          <a:p>
            <a:pPr lvl="1"/>
            <a:r>
              <a:rPr lang="en-US" sz="2000"/>
              <a:t>Surname</a:t>
            </a:r>
          </a:p>
          <a:p>
            <a:pPr lvl="1"/>
            <a:r>
              <a:rPr lang="en-US" sz="2000"/>
              <a:t>Name</a:t>
            </a:r>
          </a:p>
          <a:p>
            <a:pPr lvl="1"/>
            <a:r>
              <a:rPr lang="en-US" sz="2000"/>
              <a:t>Party</a:t>
            </a:r>
          </a:p>
          <a:p>
            <a:pPr lvl="1"/>
            <a:r>
              <a:rPr lang="en-US" sz="2000"/>
              <a:t>Twitter Handle</a:t>
            </a:r>
          </a:p>
          <a:p>
            <a:pPr marL="457200" lvl="1"/>
            <a:endParaRPr lang="en-US" sz="2000"/>
          </a:p>
          <a:p>
            <a:r>
              <a:rPr lang="en-US" sz="2000"/>
              <a:t>Λογαριασμοί Twitter</a:t>
            </a:r>
          </a:p>
          <a:p>
            <a:pPr lvl="1"/>
            <a:r>
              <a:rPr lang="en-US" sz="2000"/>
              <a:t>238 βρέθηκε λογαριασμός</a:t>
            </a:r>
          </a:p>
          <a:p>
            <a:pPr lvl="1"/>
            <a:r>
              <a:rPr lang="en-US" sz="2000"/>
              <a:t>62 δεν βρέθηκε λογαριασμός</a:t>
            </a:r>
          </a:p>
        </p:txBody>
      </p:sp>
      <p:pic>
        <p:nvPicPr>
          <p:cNvPr id="9" name="Picture 8" descr="Chart, pie chart&#10;&#10;Description automatically generated">
            <a:extLst>
              <a:ext uri="{FF2B5EF4-FFF2-40B4-BE49-F238E27FC236}">
                <a16:creationId xmlns:a16="http://schemas.microsoft.com/office/drawing/2014/main" id="{35D6DFD7-6328-E34B-8B19-041C1B50F0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502" y="1182119"/>
            <a:ext cx="3615776" cy="4505641"/>
          </a:xfrm>
          <a:prstGeom prst="rect">
            <a:avLst/>
          </a:prstGeom>
        </p:spPr>
      </p:pic>
      <p:sp>
        <p:nvSpPr>
          <p:cNvPr id="4" name="Slide Number Placeholder 3">
            <a:extLst>
              <a:ext uri="{FF2B5EF4-FFF2-40B4-BE49-F238E27FC236}">
                <a16:creationId xmlns:a16="http://schemas.microsoft.com/office/drawing/2014/main" id="{1AE9B6EA-CAC4-1A4E-8A6E-41E2F4A28CA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43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8243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C6EA9-0993-0D42-89B4-281288A764B2}"/>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Ελληνικά Ξενοδοχεία – Αναζήτηση (DS2)</a:t>
            </a:r>
          </a:p>
        </p:txBody>
      </p:sp>
      <p:sp>
        <p:nvSpPr>
          <p:cNvPr id="5" name="Slide Number Placeholder 4">
            <a:extLst>
              <a:ext uri="{FF2B5EF4-FFF2-40B4-BE49-F238E27FC236}">
                <a16:creationId xmlns:a16="http://schemas.microsoft.com/office/drawing/2014/main" id="{97B4712A-5536-B045-A7EA-57E0DFAA7C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44</a:t>
            </a:fld>
            <a:endParaRPr lang="en-US" sz="1100">
              <a:solidFill>
                <a:schemeClr val="tx1">
                  <a:lumMod val="50000"/>
                  <a:lumOff val="50000"/>
                </a:schemeClr>
              </a:solidFill>
            </a:endParaRPr>
          </a:p>
        </p:txBody>
      </p:sp>
      <p:graphicFrame>
        <p:nvGraphicFramePr>
          <p:cNvPr id="33" name="Content Placeholder 2">
            <a:extLst>
              <a:ext uri="{FF2B5EF4-FFF2-40B4-BE49-F238E27FC236}">
                <a16:creationId xmlns:a16="http://schemas.microsoft.com/office/drawing/2014/main" id="{C323754E-0E1E-4B6B-A3E1-751684BD02D9}"/>
              </a:ext>
            </a:extLst>
          </p:cNvPr>
          <p:cNvGraphicFramePr>
            <a:graphicFrameLocks noGrp="1"/>
          </p:cNvGraphicFramePr>
          <p:nvPr>
            <p:ph sz="half" idx="1"/>
            <p:extLst>
              <p:ext uri="{D42A27DB-BD31-4B8C-83A1-F6EECF244321}">
                <p14:modId xmlns:p14="http://schemas.microsoft.com/office/powerpoint/2010/main" val="100909959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798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B110F-B094-FD4C-BA65-0C4BD72B1CC8}"/>
              </a:ext>
            </a:extLst>
          </p:cNvPr>
          <p:cNvSpPr>
            <a:spLocks noGrp="1"/>
          </p:cNvSpPr>
          <p:nvPr>
            <p:ph type="title"/>
          </p:nvPr>
        </p:nvSpPr>
        <p:spPr>
          <a:xfrm>
            <a:off x="686834" y="1153572"/>
            <a:ext cx="3200400" cy="4461163"/>
          </a:xfrm>
        </p:spPr>
        <p:txBody>
          <a:bodyPr>
            <a:normAutofit/>
          </a:bodyPr>
          <a:lstStyle/>
          <a:p>
            <a:r>
              <a:rPr lang="el-GR" b="1">
                <a:solidFill>
                  <a:srgbClr val="FFFFFF"/>
                </a:solidFill>
              </a:rPr>
              <a:t>Μετρικές</a:t>
            </a:r>
            <a:endParaRPr lang="en-GR">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Content Placeholder 2">
            <a:extLst>
              <a:ext uri="{FF2B5EF4-FFF2-40B4-BE49-F238E27FC236}">
                <a16:creationId xmlns:a16="http://schemas.microsoft.com/office/drawing/2014/main" id="{88EE9C01-B4C8-654E-A7FB-C46D7AEA9DAC}"/>
              </a:ext>
            </a:extLst>
          </p:cNvPr>
          <p:cNvSpPr>
            <a:spLocks noGrp="1"/>
          </p:cNvSpPr>
          <p:nvPr>
            <p:ph idx="1"/>
          </p:nvPr>
        </p:nvSpPr>
        <p:spPr>
          <a:xfrm>
            <a:off x="4447308" y="591344"/>
            <a:ext cx="6906491" cy="5585619"/>
          </a:xfrm>
        </p:spPr>
        <p:txBody>
          <a:bodyPr anchor="ctr">
            <a:normAutofit/>
          </a:bodyPr>
          <a:lstStyle/>
          <a:p>
            <a:pPr marL="514350" lvl="0" indent="-514350">
              <a:buFont typeface="+mj-lt"/>
              <a:buAutoNum type="arabicPeriod"/>
            </a:pPr>
            <a:r>
              <a:rPr lang="el-GR" sz="1800" dirty="0"/>
              <a:t>Υπάρχει λογαριασμός</a:t>
            </a:r>
            <a:endParaRPr lang="en-GR" sz="1800" dirty="0"/>
          </a:p>
          <a:p>
            <a:pPr marL="914400" lvl="1" indent="-457200">
              <a:buFont typeface="+mj-lt"/>
              <a:buAutoNum type="alphaLcPeriod"/>
            </a:pPr>
            <a:r>
              <a:rPr lang="el-GR" sz="1800" dirty="0"/>
              <a:t>Ο σωστός λογαριασμός υπάρχει στα αποτελέσματα αναζήτησης</a:t>
            </a:r>
            <a:endParaRPr lang="en-GR" sz="1800" dirty="0"/>
          </a:p>
          <a:p>
            <a:pPr marL="914400" lvl="1" indent="-457200">
              <a:buFont typeface="+mj-lt"/>
              <a:buAutoNum type="alphaLcPeriod"/>
            </a:pPr>
            <a:r>
              <a:rPr lang="el-GR" sz="1800" dirty="0"/>
              <a:t>Ο σωστός λογαριασμός δεν υπάρχει στα αποτελέσματα αναζήτησης</a:t>
            </a:r>
            <a:endParaRPr lang="en-GR" sz="1800" dirty="0"/>
          </a:p>
          <a:p>
            <a:pPr marL="914400" lvl="1" indent="-457200">
              <a:buFont typeface="+mj-lt"/>
              <a:buAutoNum type="alphaLcPeriod"/>
            </a:pPr>
            <a:r>
              <a:rPr lang="el-GR" sz="1800" dirty="0"/>
              <a:t>Δεν βρέθηκαν αποτελέσματα αναζήτησης</a:t>
            </a:r>
            <a:endParaRPr lang="en-GR" sz="1800" dirty="0"/>
          </a:p>
          <a:p>
            <a:pPr marL="514350" lvl="0" indent="-514350">
              <a:buFont typeface="+mj-lt"/>
              <a:buAutoNum type="arabicPeriod"/>
            </a:pPr>
            <a:r>
              <a:rPr lang="el-GR" sz="1800" dirty="0"/>
              <a:t>Δεν υπάρχει λογαριασμός</a:t>
            </a:r>
            <a:endParaRPr lang="en-GR" sz="1800" dirty="0"/>
          </a:p>
          <a:p>
            <a:pPr marL="914400" lvl="1" indent="-457200">
              <a:buFont typeface="+mj-lt"/>
              <a:buAutoNum type="alphaLcPeriod"/>
            </a:pPr>
            <a:r>
              <a:rPr lang="el-GR" sz="1800" dirty="0"/>
              <a:t>Δεν βρέθηκαν αποτελέσματα αναζήτησης</a:t>
            </a:r>
            <a:endParaRPr lang="en-GR" sz="1800" dirty="0"/>
          </a:p>
          <a:p>
            <a:pPr marL="914400" lvl="1" indent="-457200">
              <a:buFont typeface="+mj-lt"/>
              <a:buAutoNum type="alphaLcPeriod"/>
            </a:pPr>
            <a:r>
              <a:rPr lang="el-GR" sz="1800" dirty="0"/>
              <a:t>Βρέθηκαν αποτελέσματα αναζήτησης</a:t>
            </a:r>
            <a:br>
              <a:rPr lang="el-GR" sz="1800" dirty="0"/>
            </a:br>
            <a:br>
              <a:rPr lang="el-GR" sz="1800" dirty="0"/>
            </a:br>
            <a:endParaRPr lang="el-GR" sz="1800" dirty="0"/>
          </a:p>
          <a:p>
            <a:r>
              <a:rPr lang="el-GR" sz="1800" dirty="0"/>
              <a:t>Θετική περίπτωση:</a:t>
            </a:r>
          </a:p>
          <a:p>
            <a:pPr lvl="1"/>
            <a:r>
              <a:rPr lang="el-GR" sz="1800" dirty="0"/>
              <a:t>1</a:t>
            </a:r>
            <a:r>
              <a:rPr lang="en-US" sz="1800" dirty="0"/>
              <a:t>a</a:t>
            </a:r>
            <a:r>
              <a:rPr lang="el-GR" sz="1800" dirty="0"/>
              <a:t> -&gt; Θετική επιτυχία</a:t>
            </a:r>
          </a:p>
          <a:p>
            <a:pPr lvl="1"/>
            <a:r>
              <a:rPr lang="el-GR" sz="1800" dirty="0"/>
              <a:t>1</a:t>
            </a:r>
            <a:r>
              <a:rPr lang="en-US" sz="1800" dirty="0"/>
              <a:t>b </a:t>
            </a:r>
            <a:r>
              <a:rPr lang="el-GR" sz="1800" dirty="0"/>
              <a:t>και </a:t>
            </a:r>
            <a:r>
              <a:rPr lang="en-US" sz="1800" dirty="0"/>
              <a:t>1c -&gt; </a:t>
            </a:r>
            <a:r>
              <a:rPr lang="el-GR" sz="1800" dirty="0"/>
              <a:t>Θετική αποτυχία</a:t>
            </a:r>
          </a:p>
          <a:p>
            <a:r>
              <a:rPr lang="el-GR" sz="1800" dirty="0"/>
              <a:t>Αρνητική περίπτωση:</a:t>
            </a:r>
          </a:p>
          <a:p>
            <a:pPr lvl="1"/>
            <a:r>
              <a:rPr lang="el-GR" sz="1800" dirty="0"/>
              <a:t>2α -&gt; Αρνητική επιτυχία</a:t>
            </a:r>
          </a:p>
          <a:p>
            <a:pPr lvl="1"/>
            <a:r>
              <a:rPr lang="el-GR" sz="1800" dirty="0"/>
              <a:t>2β -&gt; </a:t>
            </a:r>
            <a:r>
              <a:rPr lang="el-GR" sz="1800" dirty="0" err="1"/>
              <a:t>Αρηντική</a:t>
            </a:r>
            <a:r>
              <a:rPr lang="el-GR" sz="1800" dirty="0"/>
              <a:t> αποτυχία</a:t>
            </a:r>
          </a:p>
          <a:p>
            <a:pPr lvl="1"/>
            <a:endParaRPr lang="en-GR" sz="1800" dirty="0"/>
          </a:p>
          <a:p>
            <a:endParaRPr lang="en-GR" sz="1300" dirty="0"/>
          </a:p>
        </p:txBody>
      </p:sp>
      <p:sp>
        <p:nvSpPr>
          <p:cNvPr id="4" name="Slide Number Placeholder 3">
            <a:extLst>
              <a:ext uri="{FF2B5EF4-FFF2-40B4-BE49-F238E27FC236}">
                <a16:creationId xmlns:a16="http://schemas.microsoft.com/office/drawing/2014/main" id="{594E7698-FD51-8944-802E-CF35251906E2}"/>
              </a:ext>
            </a:extLst>
          </p:cNvPr>
          <p:cNvSpPr>
            <a:spLocks noGrp="1"/>
          </p:cNvSpPr>
          <p:nvPr>
            <p:ph type="sldNum" sz="quarter" idx="12"/>
          </p:nvPr>
        </p:nvSpPr>
        <p:spPr>
          <a:xfrm>
            <a:off x="9541564" y="6356350"/>
            <a:ext cx="1812235" cy="365125"/>
          </a:xfrm>
        </p:spPr>
        <p:txBody>
          <a:bodyPr>
            <a:normAutofit/>
          </a:bodyPr>
          <a:lstStyle/>
          <a:p>
            <a:pPr>
              <a:spcAft>
                <a:spcPts val="600"/>
              </a:spcAft>
            </a:pPr>
            <a:fld id="{DFDF98CC-160E-494C-8C3C-8CDC5FA257DE}" type="slidenum">
              <a:rPr lang="en-US" smtClean="0"/>
              <a:pPr>
                <a:spcAft>
                  <a:spcPts val="600"/>
                </a:spcAft>
              </a:pPr>
              <a:t>45</a:t>
            </a:fld>
            <a:endParaRPr lang="en-US"/>
          </a:p>
        </p:txBody>
      </p:sp>
    </p:spTree>
    <p:extLst>
      <p:ext uri="{BB962C8B-B14F-4D97-AF65-F5344CB8AC3E}">
        <p14:creationId xmlns:p14="http://schemas.microsoft.com/office/powerpoint/2010/main" val="2716127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4AF48-1093-EA42-A996-6AA3E01E99A7}"/>
              </a:ext>
            </a:extLst>
          </p:cNvPr>
          <p:cNvSpPr>
            <a:spLocks noGrp="1"/>
          </p:cNvSpPr>
          <p:nvPr>
            <p:ph type="title"/>
          </p:nvPr>
        </p:nvSpPr>
        <p:spPr>
          <a:xfrm>
            <a:off x="838200" y="588168"/>
            <a:ext cx="10515600" cy="1325563"/>
          </a:xfrm>
        </p:spPr>
        <p:txBody>
          <a:bodyPr>
            <a:normAutofit/>
          </a:bodyPr>
          <a:lstStyle/>
          <a:p>
            <a:pPr algn="ctr"/>
            <a:r>
              <a:rPr lang="el-GR" sz="4600">
                <a:solidFill>
                  <a:srgbClr val="FFFFFF"/>
                </a:solidFill>
              </a:rPr>
              <a:t>Μετρικές (Συνέχεια)</a:t>
            </a:r>
            <a:endParaRPr lang="en-GR" sz="460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32B33-FB0B-9B42-9217-CB66B3174CFB}"/>
                  </a:ext>
                </a:extLst>
              </p:cNvPr>
              <p:cNvSpPr>
                <a:spLocks noGrp="1"/>
              </p:cNvSpPr>
              <p:nvPr>
                <p:ph idx="1"/>
              </p:nvPr>
            </p:nvSpPr>
            <p:spPr>
              <a:xfrm>
                <a:off x="838200" y="2391568"/>
                <a:ext cx="10515600" cy="3785394"/>
              </a:xfrm>
            </p:spPr>
            <p:txBody>
              <a:bodyPr anchor="ctr">
                <a:normAutofit/>
              </a:bodyPr>
              <a:lstStyle/>
              <a:p>
                <a:pPr lvl="0"/>
                <a14:m>
                  <m:oMath xmlns:m="http://schemas.openxmlformats.org/officeDocument/2006/math">
                    <m:r>
                      <m:rPr>
                        <m:nor/>
                      </m:rPr>
                      <a:rPr lang="el-GR" sz="2200" smtClean="0"/>
                      <m:t>Θετική</m:t>
                    </m:r>
                    <m:r>
                      <m:rPr>
                        <m:nor/>
                      </m:rPr>
                      <a:rPr lang="el-GR" sz="2200" smtClean="0"/>
                      <m:t> </m:t>
                    </m:r>
                    <m:r>
                      <m:rPr>
                        <m:nor/>
                      </m:rPr>
                      <a:rPr lang="el-GR" sz="2200" smtClean="0"/>
                      <m:t>Ακρίβεια</m:t>
                    </m:r>
                    <m:r>
                      <a:rPr lang="el-GR" sz="2200" i="1">
                        <a:latin typeface="Cambria Math" panose="02040503050406030204" pitchFamily="18" charset="0"/>
                      </a:rPr>
                      <m:t>=</m:t>
                    </m:r>
                    <m:f>
                      <m:fPr>
                        <m:ctrlPr>
                          <a:rPr lang="en-GR" sz="2200" i="1">
                            <a:latin typeface="Cambria Math" panose="02040503050406030204" pitchFamily="18" charset="0"/>
                          </a:rPr>
                        </m:ctrlPr>
                      </m:fPr>
                      <m:num>
                        <m:r>
                          <m:rPr>
                            <m:nor/>
                          </m:rPr>
                          <a:rPr lang="el-GR" sz="2200"/>
                          <m:t>Αριθμός</m:t>
                        </m:r>
                        <m:r>
                          <m:rPr>
                            <m:nor/>
                          </m:rPr>
                          <a:rPr lang="el-GR" sz="2200"/>
                          <m:t> </m:t>
                        </m:r>
                        <m:r>
                          <m:rPr>
                            <m:nor/>
                          </m:rPr>
                          <a:rPr lang="el-GR" sz="2200"/>
                          <m:t>θετικών</m:t>
                        </m:r>
                        <m:r>
                          <m:rPr>
                            <m:nor/>
                          </m:rPr>
                          <a:rPr lang="el-GR" sz="2200"/>
                          <m:t> </m:t>
                        </m:r>
                        <m:r>
                          <m:rPr>
                            <m:nor/>
                          </m:rPr>
                          <a:rPr lang="el-GR" sz="2200"/>
                          <m:t>επιτυχιών</m:t>
                        </m:r>
                      </m:num>
                      <m:den>
                        <m:r>
                          <m:rPr>
                            <m:nor/>
                          </m:rPr>
                          <a:rPr lang="el-GR" sz="2200"/>
                          <m:t>Αριθμός</m:t>
                        </m:r>
                        <m:r>
                          <m:rPr>
                            <m:nor/>
                          </m:rPr>
                          <a:rPr lang="el-GR" sz="2200"/>
                          <m:t> </m:t>
                        </m:r>
                        <m:r>
                          <m:rPr>
                            <m:nor/>
                          </m:rPr>
                          <a:rPr lang="el-GR" sz="2200"/>
                          <m:t>αναζητήσεων</m:t>
                        </m:r>
                        <m:r>
                          <m:rPr>
                            <m:nor/>
                          </m:rPr>
                          <a:rPr lang="el-GR" sz="2200"/>
                          <m:t> </m:t>
                        </m:r>
                        <m:r>
                          <m:rPr>
                            <m:nor/>
                          </m:rPr>
                          <a:rPr lang="el-GR" sz="2200"/>
                          <m:t>θετικής</m:t>
                        </m:r>
                        <m:r>
                          <m:rPr>
                            <m:nor/>
                          </m:rPr>
                          <a:rPr lang="el-GR" sz="2200"/>
                          <m:t> </m:t>
                        </m:r>
                        <m:r>
                          <m:rPr>
                            <m:nor/>
                          </m:rPr>
                          <a:rPr lang="el-GR" sz="2200"/>
                          <m:t>περίπτωσης</m:t>
                        </m:r>
                      </m:den>
                    </m:f>
                    <m:r>
                      <m:rPr>
                        <m:nor/>
                      </m:rPr>
                      <a:rPr lang="el-GR" sz="2200"/>
                      <m:t> </m:t>
                    </m:r>
                  </m:oMath>
                </a14:m>
                <a:br>
                  <a:rPr lang="el-GR" sz="2200"/>
                </a:br>
                <a:br>
                  <a:rPr lang="el-GR" sz="2200"/>
                </a:br>
                <a:endParaRPr lang="en-GR" sz="2200"/>
              </a:p>
              <a:p>
                <a:pPr lvl="0"/>
                <a14:m>
                  <m:oMath xmlns:m="http://schemas.openxmlformats.org/officeDocument/2006/math">
                    <m:r>
                      <m:rPr>
                        <m:nor/>
                      </m:rPr>
                      <a:rPr lang="el-GR" sz="2200"/>
                      <m:t>Αρνητική</m:t>
                    </m:r>
                    <m:r>
                      <m:rPr>
                        <m:nor/>
                      </m:rPr>
                      <a:rPr lang="el-GR" sz="2200"/>
                      <m:t> </m:t>
                    </m:r>
                    <m:r>
                      <m:rPr>
                        <m:nor/>
                      </m:rPr>
                      <a:rPr lang="el-GR" sz="2200"/>
                      <m:t>Ακρίβεια</m:t>
                    </m:r>
                    <m:r>
                      <a:rPr lang="el-GR" sz="2200" i="1">
                        <a:latin typeface="Cambria Math" panose="02040503050406030204" pitchFamily="18" charset="0"/>
                      </a:rPr>
                      <m:t>=</m:t>
                    </m:r>
                    <m:f>
                      <m:fPr>
                        <m:ctrlPr>
                          <a:rPr lang="en-GR" sz="2200" i="1">
                            <a:latin typeface="Cambria Math" panose="02040503050406030204" pitchFamily="18" charset="0"/>
                          </a:rPr>
                        </m:ctrlPr>
                      </m:fPr>
                      <m:num>
                        <m:r>
                          <m:rPr>
                            <m:nor/>
                          </m:rPr>
                          <a:rPr lang="el-GR" sz="2200"/>
                          <m:t> </m:t>
                        </m:r>
                        <m:r>
                          <m:rPr>
                            <m:nor/>
                          </m:rPr>
                          <a:rPr lang="el-GR" sz="2200"/>
                          <m:t>Αριθμός</m:t>
                        </m:r>
                        <m:r>
                          <m:rPr>
                            <m:nor/>
                          </m:rPr>
                          <a:rPr lang="el-GR" sz="2200"/>
                          <m:t> </m:t>
                        </m:r>
                        <m:r>
                          <m:rPr>
                            <m:nor/>
                          </m:rPr>
                          <a:rPr lang="el-GR" sz="2200"/>
                          <m:t>αρνητικών</m:t>
                        </m:r>
                        <m:r>
                          <m:rPr>
                            <m:nor/>
                          </m:rPr>
                          <a:rPr lang="el-GR" sz="2200"/>
                          <m:t> </m:t>
                        </m:r>
                        <m:r>
                          <m:rPr>
                            <m:nor/>
                          </m:rPr>
                          <a:rPr lang="el-GR" sz="2200"/>
                          <m:t>επιτυχιών</m:t>
                        </m:r>
                      </m:num>
                      <m:den>
                        <m:r>
                          <m:rPr>
                            <m:nor/>
                          </m:rPr>
                          <a:rPr lang="el-GR" sz="2200"/>
                          <m:t>Αριθμός</m:t>
                        </m:r>
                        <m:r>
                          <m:rPr>
                            <m:nor/>
                          </m:rPr>
                          <a:rPr lang="el-GR" sz="2200"/>
                          <m:t> </m:t>
                        </m:r>
                        <m:r>
                          <m:rPr>
                            <m:nor/>
                          </m:rPr>
                          <a:rPr lang="el-GR" sz="2200"/>
                          <m:t>αναζητήσεων</m:t>
                        </m:r>
                        <m:r>
                          <m:rPr>
                            <m:nor/>
                          </m:rPr>
                          <a:rPr lang="el-GR" sz="2200"/>
                          <m:t> </m:t>
                        </m:r>
                        <m:r>
                          <m:rPr>
                            <m:nor/>
                          </m:rPr>
                          <a:rPr lang="el-GR" sz="2200" b="0" i="0"/>
                          <m:t>αρνητικης</m:t>
                        </m:r>
                        <m:r>
                          <m:rPr>
                            <m:nor/>
                          </m:rPr>
                          <a:rPr lang="el-GR" sz="2200"/>
                          <m:t> </m:t>
                        </m:r>
                        <m:r>
                          <m:rPr>
                            <m:nor/>
                          </m:rPr>
                          <a:rPr lang="el-GR" sz="2200"/>
                          <m:t>περίπτωσης</m:t>
                        </m:r>
                      </m:den>
                    </m:f>
                  </m:oMath>
                </a14:m>
                <a:br>
                  <a:rPr lang="el-GR" sz="2200"/>
                </a:br>
                <a:br>
                  <a:rPr lang="el-GR" sz="2200"/>
                </a:br>
                <a:endParaRPr lang="en-GR" sz="2200"/>
              </a:p>
              <a:p>
                <a14:m>
                  <m:oMath xmlns:m="http://schemas.openxmlformats.org/officeDocument/2006/math">
                    <m:r>
                      <m:rPr>
                        <m:nor/>
                      </m:rPr>
                      <a:rPr lang="el-GR" sz="2200"/>
                      <m:t>Συνολική</m:t>
                    </m:r>
                    <m:r>
                      <m:rPr>
                        <m:nor/>
                      </m:rPr>
                      <a:rPr lang="el-GR" sz="2200"/>
                      <m:t> </m:t>
                    </m:r>
                    <m:r>
                      <m:rPr>
                        <m:nor/>
                      </m:rPr>
                      <a:rPr lang="el-GR" sz="2200"/>
                      <m:t>Ακρίβεια</m:t>
                    </m:r>
                    <m:r>
                      <a:rPr lang="el-GR" sz="2200" i="1">
                        <a:latin typeface="Cambria Math" panose="02040503050406030204" pitchFamily="18" charset="0"/>
                      </a:rPr>
                      <m:t>=</m:t>
                    </m:r>
                    <m:f>
                      <m:fPr>
                        <m:ctrlPr>
                          <a:rPr lang="en-GR" sz="2200" i="1">
                            <a:latin typeface="Cambria Math" panose="02040503050406030204" pitchFamily="18" charset="0"/>
                          </a:rPr>
                        </m:ctrlPr>
                      </m:fPr>
                      <m:num>
                        <m:r>
                          <m:rPr>
                            <m:nor/>
                          </m:rPr>
                          <a:rPr lang="el-GR" sz="2200"/>
                          <m:t>Αριθμός</m:t>
                        </m:r>
                        <m:r>
                          <m:rPr>
                            <m:nor/>
                          </m:rPr>
                          <a:rPr lang="el-GR" sz="2200"/>
                          <m:t> </m:t>
                        </m:r>
                        <m:r>
                          <m:rPr>
                            <m:nor/>
                          </m:rPr>
                          <a:rPr lang="el-GR" sz="2200"/>
                          <m:t>θετικών</m:t>
                        </m:r>
                        <m:r>
                          <m:rPr>
                            <m:nor/>
                          </m:rPr>
                          <a:rPr lang="el-GR" sz="2200"/>
                          <m:t> </m:t>
                        </m:r>
                        <m:r>
                          <m:rPr>
                            <m:nor/>
                          </m:rPr>
                          <a:rPr lang="el-GR" sz="2200"/>
                          <m:t>επιτυχιών</m:t>
                        </m:r>
                        <m:r>
                          <m:rPr>
                            <m:nor/>
                          </m:rPr>
                          <a:rPr lang="el-GR" sz="2200"/>
                          <m:t> </m:t>
                        </m:r>
                        <m:r>
                          <a:rPr lang="el-GR" sz="2200" i="1">
                            <a:latin typeface="Cambria Math" panose="02040503050406030204" pitchFamily="18" charset="0"/>
                          </a:rPr>
                          <m:t>+ </m:t>
                        </m:r>
                        <m:r>
                          <m:rPr>
                            <m:nor/>
                          </m:rPr>
                          <a:rPr lang="el-GR" sz="2200"/>
                          <m:t>Αριθμός</m:t>
                        </m:r>
                        <m:r>
                          <m:rPr>
                            <m:nor/>
                          </m:rPr>
                          <a:rPr lang="el-GR" sz="2200"/>
                          <m:t> </m:t>
                        </m:r>
                        <m:r>
                          <m:rPr>
                            <m:nor/>
                          </m:rPr>
                          <a:rPr lang="el-GR" sz="2200"/>
                          <m:t>αρνητικών</m:t>
                        </m:r>
                        <m:r>
                          <m:rPr>
                            <m:nor/>
                          </m:rPr>
                          <a:rPr lang="el-GR" sz="2200"/>
                          <m:t> </m:t>
                        </m:r>
                        <m:r>
                          <m:rPr>
                            <m:nor/>
                          </m:rPr>
                          <a:rPr lang="el-GR" sz="2200"/>
                          <m:t>επιτυχιών</m:t>
                        </m:r>
                      </m:num>
                      <m:den>
                        <m:r>
                          <m:rPr>
                            <m:nor/>
                          </m:rPr>
                          <a:rPr lang="el-GR" sz="2200"/>
                          <m:t>Αριθμός</m:t>
                        </m:r>
                        <m:r>
                          <m:rPr>
                            <m:nor/>
                          </m:rPr>
                          <a:rPr lang="el-GR" sz="2200"/>
                          <m:t> </m:t>
                        </m:r>
                        <m:r>
                          <m:rPr>
                            <m:nor/>
                          </m:rPr>
                          <a:rPr lang="el-GR" sz="2200"/>
                          <m:t>αναζητήσεων</m:t>
                        </m:r>
                        <m:r>
                          <m:rPr>
                            <m:nor/>
                          </m:rPr>
                          <a:rPr lang="el-GR" sz="2200"/>
                          <m:t> </m:t>
                        </m:r>
                      </m:den>
                    </m:f>
                  </m:oMath>
                </a14:m>
                <a:r>
                  <a:rPr lang="en-GR" sz="2200">
                    <a:effectLst/>
                  </a:rPr>
                  <a:t> </a:t>
                </a:r>
                <a:endParaRPr lang="en-GR" sz="2200"/>
              </a:p>
            </p:txBody>
          </p:sp>
        </mc:Choice>
        <mc:Fallback xmlns="">
          <p:sp>
            <p:nvSpPr>
              <p:cNvPr id="3" name="Content Placeholder 2">
                <a:extLst>
                  <a:ext uri="{FF2B5EF4-FFF2-40B4-BE49-F238E27FC236}">
                    <a16:creationId xmlns:a16="http://schemas.microsoft.com/office/drawing/2014/main" id="{E8332B33-FB0B-9B42-9217-CB66B3174CFB}"/>
                  </a:ext>
                </a:extLst>
              </p:cNvPr>
              <p:cNvSpPr>
                <a:spLocks noGrp="1" noRot="1" noChangeAspect="1" noMove="1" noResize="1" noEditPoints="1" noAdjustHandles="1" noChangeArrowheads="1" noChangeShapeType="1" noTextEdit="1"/>
              </p:cNvSpPr>
              <p:nvPr>
                <p:ph idx="1"/>
              </p:nvPr>
            </p:nvSpPr>
            <p:spPr>
              <a:xfrm>
                <a:off x="838200" y="2391568"/>
                <a:ext cx="10515600" cy="3785394"/>
              </a:xfrm>
              <a:blipFill>
                <a:blip r:embed="rId2"/>
                <a:stretch>
                  <a:fillRect l="-724"/>
                </a:stretch>
              </a:blipFill>
            </p:spPr>
            <p:txBody>
              <a:bodyPr/>
              <a:lstStyle/>
              <a:p>
                <a:r>
                  <a:rPr lang="en-GR">
                    <a:noFill/>
                  </a:rPr>
                  <a:t> </a:t>
                </a:r>
              </a:p>
            </p:txBody>
          </p:sp>
        </mc:Fallback>
      </mc:AlternateContent>
      <p:sp>
        <p:nvSpPr>
          <p:cNvPr id="4" name="Slide Number Placeholder 3">
            <a:extLst>
              <a:ext uri="{FF2B5EF4-FFF2-40B4-BE49-F238E27FC236}">
                <a16:creationId xmlns:a16="http://schemas.microsoft.com/office/drawing/2014/main" id="{2EAF744A-4695-994C-B86B-497AC8D55DF1}"/>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pPr>
                <a:spcAft>
                  <a:spcPts val="600"/>
                </a:spcAft>
              </a:pPr>
              <a:t>46</a:t>
            </a:fld>
            <a:endParaRPr lang="en-US"/>
          </a:p>
        </p:txBody>
      </p:sp>
    </p:spTree>
    <p:extLst>
      <p:ext uri="{BB962C8B-B14F-4D97-AF65-F5344CB8AC3E}">
        <p14:creationId xmlns:p14="http://schemas.microsoft.com/office/powerpoint/2010/main" val="3874350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3856C-D706-7842-8293-90FDCC0F0371}"/>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Διαδικασία Αναζήτησης</a:t>
            </a:r>
          </a:p>
        </p:txBody>
      </p:sp>
      <p:sp>
        <p:nvSpPr>
          <p:cNvPr id="7" name="Slide Number Placeholder 6">
            <a:extLst>
              <a:ext uri="{FF2B5EF4-FFF2-40B4-BE49-F238E27FC236}">
                <a16:creationId xmlns:a16="http://schemas.microsoft.com/office/drawing/2014/main" id="{A5CB89EB-A6A6-0940-849A-C2D5FF5419A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47</a:t>
            </a:fld>
            <a:endParaRPr lang="en-US" sz="1100">
              <a:solidFill>
                <a:schemeClr val="tx1">
                  <a:lumMod val="50000"/>
                  <a:lumOff val="50000"/>
                </a:schemeClr>
              </a:solidFill>
            </a:endParaRPr>
          </a:p>
        </p:txBody>
      </p:sp>
      <p:graphicFrame>
        <p:nvGraphicFramePr>
          <p:cNvPr id="37" name="Content Placeholder 3">
            <a:extLst>
              <a:ext uri="{FF2B5EF4-FFF2-40B4-BE49-F238E27FC236}">
                <a16:creationId xmlns:a16="http://schemas.microsoft.com/office/drawing/2014/main" id="{20533781-7543-4576-89C6-52B6EC5A40F6}"/>
              </a:ext>
            </a:extLst>
          </p:cNvPr>
          <p:cNvGraphicFramePr>
            <a:graphicFrameLocks noGrp="1"/>
          </p:cNvGraphicFramePr>
          <p:nvPr>
            <p:ph sz="half" idx="2"/>
            <p:extLst>
              <p:ext uri="{D42A27DB-BD31-4B8C-83A1-F6EECF244321}">
                <p14:modId xmlns:p14="http://schemas.microsoft.com/office/powerpoint/2010/main" val="118454196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2031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F96AC-0877-5A4E-A03E-C562D2AB789D}"/>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kern="1200" dirty="0" err="1">
                <a:solidFill>
                  <a:srgbClr val="FFFFFF"/>
                </a:solidFill>
                <a:latin typeface="+mj-lt"/>
                <a:ea typeface="+mj-ea"/>
                <a:cs typeface="+mj-cs"/>
              </a:rPr>
              <a:t>Αν</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ζήτηση</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Λογ</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ρι</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σμών</a:t>
            </a:r>
            <a:r>
              <a:rPr lang="en-US" sz="4000" kern="1200" dirty="0">
                <a:solidFill>
                  <a:srgbClr val="FFFFFF"/>
                </a:solidFill>
                <a:latin typeface="+mj-lt"/>
                <a:ea typeface="+mj-ea"/>
                <a:cs typeface="+mj-cs"/>
              </a:rPr>
              <a:t> Twitter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r>
              <a:rPr lang="el-GR" sz="4000" kern="1200" dirty="0">
                <a:solidFill>
                  <a:srgbClr val="FFFFFF"/>
                </a:solidFill>
                <a:latin typeface="+mj-lt"/>
                <a:ea typeface="+mj-ea"/>
                <a:cs typeface="+mj-cs"/>
              </a:rPr>
              <a:t>Βουλευτές</a:t>
            </a:r>
            <a:endParaRPr lang="en-US" sz="40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1D67EF0-2F8A-7F40-A8EB-C1E447DC9935}"/>
              </a:ext>
            </a:extLst>
          </p:cNvPr>
          <p:cNvSpPr>
            <a:spLocks noGrp="1"/>
          </p:cNvSpPr>
          <p:nvPr>
            <p:ph type="sldNum" sz="quarter" idx="12"/>
          </p:nvPr>
        </p:nvSpPr>
        <p:spPr>
          <a:xfrm>
            <a:off x="11704319" y="6455664"/>
            <a:ext cx="448056" cy="365125"/>
          </a:xfrm>
        </p:spPr>
        <p:txBody>
          <a:bodyPr vert="horz" lIns="91440" tIns="45720" rIns="91440" bIns="45720" rtlCol="0">
            <a:normAutofit/>
          </a:bodyPr>
          <a:lstStyle/>
          <a:p>
            <a:pPr>
              <a:spcAft>
                <a:spcPts val="600"/>
              </a:spcAft>
            </a:pPr>
            <a:fld id="{DFDF98CC-160E-494C-8C3C-8CDC5FA257DE}" type="slidenum">
              <a:rPr lang="en-US" sz="1100" smtClean="0">
                <a:solidFill>
                  <a:schemeClr val="tx1">
                    <a:lumMod val="50000"/>
                    <a:lumOff val="50000"/>
                  </a:schemeClr>
                </a:solidFill>
              </a:rPr>
              <a:pPr>
                <a:spcAft>
                  <a:spcPts val="600"/>
                </a:spcAft>
              </a:pPr>
              <a:t>48</a:t>
            </a:fld>
            <a:endParaRPr lang="en-US" sz="1100">
              <a:solidFill>
                <a:schemeClr val="tx1">
                  <a:lumMod val="50000"/>
                  <a:lumOff val="50000"/>
                </a:schemeClr>
              </a:solidFill>
            </a:endParaRPr>
          </a:p>
        </p:txBody>
      </p:sp>
      <p:graphicFrame>
        <p:nvGraphicFramePr>
          <p:cNvPr id="5" name="Content Placeholder 4">
            <a:extLst>
              <a:ext uri="{FF2B5EF4-FFF2-40B4-BE49-F238E27FC236}">
                <a16:creationId xmlns:a16="http://schemas.microsoft.com/office/drawing/2014/main" id="{A2BE642B-0224-2D4D-83A0-B103E7AF3E58}"/>
              </a:ext>
            </a:extLst>
          </p:cNvPr>
          <p:cNvGraphicFramePr>
            <a:graphicFrameLocks noGrp="1"/>
          </p:cNvGraphicFramePr>
          <p:nvPr>
            <p:ph idx="1"/>
            <p:extLst>
              <p:ext uri="{D42A27DB-BD31-4B8C-83A1-F6EECF244321}">
                <p14:modId xmlns:p14="http://schemas.microsoft.com/office/powerpoint/2010/main" val="2398240144"/>
              </p:ext>
            </p:extLst>
          </p:nvPr>
        </p:nvGraphicFramePr>
        <p:xfrm>
          <a:off x="644056" y="2622189"/>
          <a:ext cx="10927832" cy="3676988"/>
        </p:xfrm>
        <a:graphic>
          <a:graphicData uri="http://schemas.openxmlformats.org/drawingml/2006/table">
            <a:tbl>
              <a:tblPr firstRow="1" firstCol="1" bandRow="1">
                <a:tableStyleId>{7DF18680-E054-41AD-8BC1-D1AEF772440D}</a:tableStyleId>
              </a:tblPr>
              <a:tblGrid>
                <a:gridCol w="1875113">
                  <a:extLst>
                    <a:ext uri="{9D8B030D-6E8A-4147-A177-3AD203B41FA5}">
                      <a16:colId xmlns:a16="http://schemas.microsoft.com/office/drawing/2014/main" val="3439988817"/>
                    </a:ext>
                  </a:extLst>
                </a:gridCol>
                <a:gridCol w="1332691">
                  <a:extLst>
                    <a:ext uri="{9D8B030D-6E8A-4147-A177-3AD203B41FA5}">
                      <a16:colId xmlns:a16="http://schemas.microsoft.com/office/drawing/2014/main" val="2952486185"/>
                    </a:ext>
                  </a:extLst>
                </a:gridCol>
                <a:gridCol w="1204883">
                  <a:extLst>
                    <a:ext uri="{9D8B030D-6E8A-4147-A177-3AD203B41FA5}">
                      <a16:colId xmlns:a16="http://schemas.microsoft.com/office/drawing/2014/main" val="2627406099"/>
                    </a:ext>
                  </a:extLst>
                </a:gridCol>
                <a:gridCol w="1261462">
                  <a:extLst>
                    <a:ext uri="{9D8B030D-6E8A-4147-A177-3AD203B41FA5}">
                      <a16:colId xmlns:a16="http://schemas.microsoft.com/office/drawing/2014/main" val="4148821309"/>
                    </a:ext>
                  </a:extLst>
                </a:gridCol>
                <a:gridCol w="1251306">
                  <a:extLst>
                    <a:ext uri="{9D8B030D-6E8A-4147-A177-3AD203B41FA5}">
                      <a16:colId xmlns:a16="http://schemas.microsoft.com/office/drawing/2014/main" val="2723234289"/>
                    </a:ext>
                  </a:extLst>
                </a:gridCol>
                <a:gridCol w="851214">
                  <a:extLst>
                    <a:ext uri="{9D8B030D-6E8A-4147-A177-3AD203B41FA5}">
                      <a16:colId xmlns:a16="http://schemas.microsoft.com/office/drawing/2014/main" val="485270188"/>
                    </a:ext>
                  </a:extLst>
                </a:gridCol>
                <a:gridCol w="851214">
                  <a:extLst>
                    <a:ext uri="{9D8B030D-6E8A-4147-A177-3AD203B41FA5}">
                      <a16:colId xmlns:a16="http://schemas.microsoft.com/office/drawing/2014/main" val="539720273"/>
                    </a:ext>
                  </a:extLst>
                </a:gridCol>
                <a:gridCol w="964501">
                  <a:extLst>
                    <a:ext uri="{9D8B030D-6E8A-4147-A177-3AD203B41FA5}">
                      <a16:colId xmlns:a16="http://schemas.microsoft.com/office/drawing/2014/main" val="1706719041"/>
                    </a:ext>
                  </a:extLst>
                </a:gridCol>
                <a:gridCol w="1335448">
                  <a:extLst>
                    <a:ext uri="{9D8B030D-6E8A-4147-A177-3AD203B41FA5}">
                      <a16:colId xmlns:a16="http://schemas.microsoft.com/office/drawing/2014/main" val="3601289583"/>
                    </a:ext>
                  </a:extLst>
                </a:gridCol>
              </a:tblGrid>
              <a:tr h="740156">
                <a:tc gridSpan="2">
                  <a:txBody>
                    <a:bodyPr/>
                    <a:lstStyle/>
                    <a:p>
                      <a:pPr algn="ctr">
                        <a:lnSpc>
                          <a:spcPct val="150000"/>
                        </a:lnSpc>
                        <a:spcBef>
                          <a:spcPts val="600"/>
                        </a:spcBef>
                      </a:pPr>
                      <a:r>
                        <a:rPr lang="en-GR" sz="1600">
                          <a:effectLst/>
                        </a:rPr>
                        <a:t> </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tc>
                <a:tc hMerge="1">
                  <a:txBody>
                    <a:bodyPr/>
                    <a:lstStyle/>
                    <a:p>
                      <a:endParaRPr lang="en-GR"/>
                    </a:p>
                  </a:txBody>
                  <a:tcPr/>
                </a:tc>
                <a:tc>
                  <a:txBody>
                    <a:bodyPr/>
                    <a:lstStyle/>
                    <a:p>
                      <a:pPr algn="ctr">
                        <a:lnSpc>
                          <a:spcPct val="150000"/>
                        </a:lnSpc>
                        <a:spcBef>
                          <a:spcPts val="600"/>
                        </a:spcBef>
                      </a:pPr>
                      <a:r>
                        <a:rPr lang="en-GR" sz="1600">
                          <a:effectLst/>
                        </a:rPr>
                        <a:t>Θετική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Αρνητική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Συνολική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Top1</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Top5</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Top10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Not Found</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375984199"/>
                  </a:ext>
                </a:extLst>
              </a:tr>
              <a:tr h="364130">
                <a:tc rowSpan="3">
                  <a:txBody>
                    <a:bodyPr/>
                    <a:lstStyle/>
                    <a:p>
                      <a:pPr algn="ctr">
                        <a:lnSpc>
                          <a:spcPct val="150000"/>
                        </a:lnSpc>
                        <a:spcBef>
                          <a:spcPts val="600"/>
                        </a:spcBef>
                      </a:pPr>
                      <a:r>
                        <a:rPr lang="en-GR" sz="1600">
                          <a:effectLst/>
                        </a:rPr>
                        <a:t>TwitterAPI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Fullnames</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dirty="0">
                          <a:effectLst/>
                        </a:rPr>
                        <a:t>44,96%</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74,19%</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51,00%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103</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4</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131</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140171990"/>
                  </a:ext>
                </a:extLst>
              </a:tr>
              <a:tr h="364130">
                <a:tc vMerge="1">
                  <a:txBody>
                    <a:bodyPr/>
                    <a:lstStyle/>
                    <a:p>
                      <a:endParaRPr lang="en-GR"/>
                    </a:p>
                  </a:txBody>
                  <a:tcPr/>
                </a:tc>
                <a:tc>
                  <a:txBody>
                    <a:bodyPr/>
                    <a:lstStyle/>
                    <a:p>
                      <a:pPr algn="ctr">
                        <a:lnSpc>
                          <a:spcPct val="150000"/>
                        </a:lnSpc>
                        <a:spcBef>
                          <a:spcPts val="600"/>
                        </a:spcBef>
                      </a:pPr>
                      <a:r>
                        <a:rPr lang="en-GR" sz="1600">
                          <a:effectLst/>
                        </a:rPr>
                        <a:t>Surnames</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66,81%</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11,29%</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55,33%</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126</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31</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2</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79</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523583973"/>
                  </a:ext>
                </a:extLst>
              </a:tr>
              <a:tr h="740156">
                <a:tc vMerge="1">
                  <a:txBody>
                    <a:bodyPr/>
                    <a:lstStyle/>
                    <a:p>
                      <a:endParaRPr lang="en-GR"/>
                    </a:p>
                  </a:txBody>
                  <a:tcPr/>
                </a:tc>
                <a:tc>
                  <a:txBody>
                    <a:bodyPr/>
                    <a:lstStyle/>
                    <a:p>
                      <a:pPr algn="ctr">
                        <a:lnSpc>
                          <a:spcPct val="150000"/>
                        </a:lnSpc>
                        <a:spcBef>
                          <a:spcPts val="600"/>
                        </a:spcBef>
                      </a:pPr>
                      <a:r>
                        <a:rPr lang="en-GR" sz="1600">
                          <a:effectLst/>
                        </a:rPr>
                        <a:t>Surnames Latin</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50,00%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6,45%</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41,00%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55</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4</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119</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874030479"/>
                  </a:ext>
                </a:extLst>
              </a:tr>
              <a:tr h="364130">
                <a:tc rowSpan="3">
                  <a:txBody>
                    <a:bodyPr/>
                    <a:lstStyle/>
                    <a:p>
                      <a:pPr algn="ctr">
                        <a:lnSpc>
                          <a:spcPct val="150000"/>
                        </a:lnSpc>
                        <a:spcBef>
                          <a:spcPts val="600"/>
                        </a:spcBef>
                      </a:pPr>
                      <a:r>
                        <a:rPr lang="en-GR" sz="1600">
                          <a:effectLst/>
                        </a:rPr>
                        <a:t>Custom Search JSON API</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Fullnames</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76,05%</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61,29%</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73,00%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169</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12</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57</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320577805"/>
                  </a:ext>
                </a:extLst>
              </a:tr>
              <a:tr h="364130">
                <a:tc vMerge="1">
                  <a:txBody>
                    <a:bodyPr/>
                    <a:lstStyle/>
                    <a:p>
                      <a:endParaRPr lang="en-GR"/>
                    </a:p>
                  </a:txBody>
                  <a:tcPr/>
                </a:tc>
                <a:tc>
                  <a:txBody>
                    <a:bodyPr/>
                    <a:lstStyle/>
                    <a:p>
                      <a:pPr algn="ctr">
                        <a:lnSpc>
                          <a:spcPct val="150000"/>
                        </a:lnSpc>
                        <a:spcBef>
                          <a:spcPts val="600"/>
                        </a:spcBef>
                      </a:pPr>
                      <a:r>
                        <a:rPr lang="en-GR" sz="1600">
                          <a:effectLst/>
                        </a:rPr>
                        <a:t>Surnames</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76,05%</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41,94%</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69,00%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150</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31</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0</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57</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638170178"/>
                  </a:ext>
                </a:extLst>
              </a:tr>
              <a:tr h="740156">
                <a:tc vMerge="1">
                  <a:txBody>
                    <a:bodyPr/>
                    <a:lstStyle/>
                    <a:p>
                      <a:endParaRPr lang="en-GR"/>
                    </a:p>
                  </a:txBody>
                  <a:tcPr/>
                </a:tc>
                <a:tc>
                  <a:txBody>
                    <a:bodyPr/>
                    <a:lstStyle/>
                    <a:p>
                      <a:pPr algn="ctr">
                        <a:lnSpc>
                          <a:spcPct val="150000"/>
                        </a:lnSpc>
                        <a:spcBef>
                          <a:spcPts val="600"/>
                        </a:spcBef>
                      </a:pPr>
                      <a:r>
                        <a:rPr lang="en-GR" sz="1600">
                          <a:effectLst/>
                        </a:rPr>
                        <a:t>Surnames Latin</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55,04%</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62,90%</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56,67%</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107</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24</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dirty="0">
                          <a:effectLst/>
                        </a:rPr>
                        <a:t>107</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1037071455"/>
                  </a:ext>
                </a:extLst>
              </a:tr>
            </a:tbl>
          </a:graphicData>
        </a:graphic>
      </p:graphicFrame>
    </p:spTree>
    <p:extLst>
      <p:ext uri="{BB962C8B-B14F-4D97-AF65-F5344CB8AC3E}">
        <p14:creationId xmlns:p14="http://schemas.microsoft.com/office/powerpoint/2010/main" val="1712350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F96AC-0877-5A4E-A03E-C562D2AB789D}"/>
              </a:ext>
            </a:extLst>
          </p:cNvPr>
          <p:cNvSpPr>
            <a:spLocks noGrp="1"/>
          </p:cNvSpPr>
          <p:nvPr>
            <p:ph type="title"/>
          </p:nvPr>
        </p:nvSpPr>
        <p:spPr>
          <a:xfrm>
            <a:off x="1383564" y="348865"/>
            <a:ext cx="9718111" cy="1576446"/>
          </a:xfrm>
        </p:spPr>
        <p:txBody>
          <a:bodyPr vert="horz" lIns="91440" tIns="45720" rIns="91440" bIns="45720" rtlCol="0" anchor="ctr">
            <a:normAutofit fontScale="90000"/>
          </a:bodyPr>
          <a:lstStyle/>
          <a:p>
            <a:pPr algn="ctr"/>
            <a:r>
              <a:rPr lang="en-US" sz="4000" kern="1200" dirty="0" err="1">
                <a:solidFill>
                  <a:srgbClr val="FFFFFF"/>
                </a:solidFill>
                <a:latin typeface="+mj-lt"/>
                <a:ea typeface="+mj-ea"/>
                <a:cs typeface="+mj-cs"/>
              </a:rPr>
              <a:t>Αν</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ζήτηση</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Λογ</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ρι</a:t>
            </a:r>
            <a:r>
              <a:rPr lang="en-US" sz="4000" kern="1200" dirty="0">
                <a:solidFill>
                  <a:srgbClr val="FFFFFF"/>
                </a:solidFill>
                <a:latin typeface="+mj-lt"/>
                <a:ea typeface="+mj-ea"/>
                <a:cs typeface="+mj-cs"/>
              </a:rPr>
              <a:t>α</a:t>
            </a:r>
            <a:r>
              <a:rPr lang="en-US" sz="4000" kern="1200" dirty="0" err="1">
                <a:solidFill>
                  <a:srgbClr val="FFFFFF"/>
                </a:solidFill>
                <a:latin typeface="+mj-lt"/>
                <a:ea typeface="+mj-ea"/>
                <a:cs typeface="+mj-cs"/>
              </a:rPr>
              <a:t>σμών</a:t>
            </a:r>
            <a:r>
              <a:rPr lang="en-US" sz="4000" kern="1200" dirty="0">
                <a:solidFill>
                  <a:srgbClr val="FFFFFF"/>
                </a:solidFill>
                <a:latin typeface="+mj-lt"/>
                <a:ea typeface="+mj-ea"/>
                <a:cs typeface="+mj-cs"/>
              </a:rPr>
              <a:t> Twitter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 </a:t>
            </a:r>
            <a:r>
              <a:rPr lang="el-GR" sz="4000" dirty="0">
                <a:solidFill>
                  <a:srgbClr val="FFFFFF"/>
                </a:solidFill>
              </a:rPr>
              <a:t>Βουλευτές με κατηγοριοποίηση αποτελεσμάτων</a:t>
            </a:r>
            <a:endParaRPr lang="en-US" sz="40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1D67EF0-2F8A-7F40-A8EB-C1E447DC9935}"/>
              </a:ext>
            </a:extLst>
          </p:cNvPr>
          <p:cNvSpPr>
            <a:spLocks noGrp="1"/>
          </p:cNvSpPr>
          <p:nvPr>
            <p:ph type="sldNum" sz="quarter" idx="12"/>
          </p:nvPr>
        </p:nvSpPr>
        <p:spPr>
          <a:xfrm>
            <a:off x="11704319" y="6455664"/>
            <a:ext cx="448056" cy="365125"/>
          </a:xfrm>
        </p:spPr>
        <p:txBody>
          <a:bodyPr vert="horz" lIns="91440" tIns="45720" rIns="91440" bIns="45720" rtlCol="0">
            <a:normAutofit/>
          </a:bodyPr>
          <a:lstStyle/>
          <a:p>
            <a:pPr>
              <a:spcAft>
                <a:spcPts val="600"/>
              </a:spcAft>
            </a:pPr>
            <a:fld id="{DFDF98CC-160E-494C-8C3C-8CDC5FA257DE}" type="slidenum">
              <a:rPr lang="en-US" sz="1100" smtClean="0">
                <a:solidFill>
                  <a:schemeClr val="tx1">
                    <a:lumMod val="50000"/>
                    <a:lumOff val="50000"/>
                  </a:schemeClr>
                </a:solidFill>
              </a:rPr>
              <a:pPr>
                <a:spcAft>
                  <a:spcPts val="600"/>
                </a:spcAft>
              </a:pPr>
              <a:t>49</a:t>
            </a:fld>
            <a:endParaRPr lang="en-US" sz="1100">
              <a:solidFill>
                <a:schemeClr val="tx1">
                  <a:lumMod val="50000"/>
                  <a:lumOff val="50000"/>
                </a:schemeClr>
              </a:solidFill>
            </a:endParaRPr>
          </a:p>
        </p:txBody>
      </p:sp>
      <p:graphicFrame>
        <p:nvGraphicFramePr>
          <p:cNvPr id="5" name="Content Placeholder 4">
            <a:extLst>
              <a:ext uri="{FF2B5EF4-FFF2-40B4-BE49-F238E27FC236}">
                <a16:creationId xmlns:a16="http://schemas.microsoft.com/office/drawing/2014/main" id="{A2BE642B-0224-2D4D-83A0-B103E7AF3E58}"/>
              </a:ext>
            </a:extLst>
          </p:cNvPr>
          <p:cNvGraphicFramePr>
            <a:graphicFrameLocks noGrp="1"/>
          </p:cNvGraphicFramePr>
          <p:nvPr>
            <p:ph idx="1"/>
            <p:extLst>
              <p:ext uri="{D42A27DB-BD31-4B8C-83A1-F6EECF244321}">
                <p14:modId xmlns:p14="http://schemas.microsoft.com/office/powerpoint/2010/main" val="2704201791"/>
              </p:ext>
            </p:extLst>
          </p:nvPr>
        </p:nvGraphicFramePr>
        <p:xfrm>
          <a:off x="644056" y="2622189"/>
          <a:ext cx="10927832" cy="3676988"/>
        </p:xfrm>
        <a:graphic>
          <a:graphicData uri="http://schemas.openxmlformats.org/drawingml/2006/table">
            <a:tbl>
              <a:tblPr firstRow="1" firstCol="1" bandRow="1">
                <a:tableStyleId>{7DF18680-E054-41AD-8BC1-D1AEF772440D}</a:tableStyleId>
              </a:tblPr>
              <a:tblGrid>
                <a:gridCol w="1875113">
                  <a:extLst>
                    <a:ext uri="{9D8B030D-6E8A-4147-A177-3AD203B41FA5}">
                      <a16:colId xmlns:a16="http://schemas.microsoft.com/office/drawing/2014/main" val="3439988817"/>
                    </a:ext>
                  </a:extLst>
                </a:gridCol>
                <a:gridCol w="1332691">
                  <a:extLst>
                    <a:ext uri="{9D8B030D-6E8A-4147-A177-3AD203B41FA5}">
                      <a16:colId xmlns:a16="http://schemas.microsoft.com/office/drawing/2014/main" val="2952486185"/>
                    </a:ext>
                  </a:extLst>
                </a:gridCol>
                <a:gridCol w="1204883">
                  <a:extLst>
                    <a:ext uri="{9D8B030D-6E8A-4147-A177-3AD203B41FA5}">
                      <a16:colId xmlns:a16="http://schemas.microsoft.com/office/drawing/2014/main" val="2627406099"/>
                    </a:ext>
                  </a:extLst>
                </a:gridCol>
                <a:gridCol w="1261462">
                  <a:extLst>
                    <a:ext uri="{9D8B030D-6E8A-4147-A177-3AD203B41FA5}">
                      <a16:colId xmlns:a16="http://schemas.microsoft.com/office/drawing/2014/main" val="4148821309"/>
                    </a:ext>
                  </a:extLst>
                </a:gridCol>
                <a:gridCol w="1251306">
                  <a:extLst>
                    <a:ext uri="{9D8B030D-6E8A-4147-A177-3AD203B41FA5}">
                      <a16:colId xmlns:a16="http://schemas.microsoft.com/office/drawing/2014/main" val="2723234289"/>
                    </a:ext>
                  </a:extLst>
                </a:gridCol>
                <a:gridCol w="851214">
                  <a:extLst>
                    <a:ext uri="{9D8B030D-6E8A-4147-A177-3AD203B41FA5}">
                      <a16:colId xmlns:a16="http://schemas.microsoft.com/office/drawing/2014/main" val="485270188"/>
                    </a:ext>
                  </a:extLst>
                </a:gridCol>
                <a:gridCol w="851214">
                  <a:extLst>
                    <a:ext uri="{9D8B030D-6E8A-4147-A177-3AD203B41FA5}">
                      <a16:colId xmlns:a16="http://schemas.microsoft.com/office/drawing/2014/main" val="539720273"/>
                    </a:ext>
                  </a:extLst>
                </a:gridCol>
                <a:gridCol w="964501">
                  <a:extLst>
                    <a:ext uri="{9D8B030D-6E8A-4147-A177-3AD203B41FA5}">
                      <a16:colId xmlns:a16="http://schemas.microsoft.com/office/drawing/2014/main" val="1706719041"/>
                    </a:ext>
                  </a:extLst>
                </a:gridCol>
                <a:gridCol w="1335448">
                  <a:extLst>
                    <a:ext uri="{9D8B030D-6E8A-4147-A177-3AD203B41FA5}">
                      <a16:colId xmlns:a16="http://schemas.microsoft.com/office/drawing/2014/main" val="3601289583"/>
                    </a:ext>
                  </a:extLst>
                </a:gridCol>
              </a:tblGrid>
              <a:tr h="740156">
                <a:tc gridSpan="2">
                  <a:txBody>
                    <a:bodyPr/>
                    <a:lstStyle/>
                    <a:p>
                      <a:pPr algn="ctr">
                        <a:lnSpc>
                          <a:spcPct val="150000"/>
                        </a:lnSpc>
                        <a:spcBef>
                          <a:spcPts val="600"/>
                        </a:spcBef>
                      </a:pPr>
                      <a:r>
                        <a:rPr lang="en-GR" sz="1600">
                          <a:effectLst/>
                        </a:rPr>
                        <a:t> </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tc>
                <a:tc hMerge="1">
                  <a:txBody>
                    <a:bodyPr/>
                    <a:lstStyle/>
                    <a:p>
                      <a:endParaRPr lang="en-GR"/>
                    </a:p>
                  </a:txBody>
                  <a:tcPr/>
                </a:tc>
                <a:tc>
                  <a:txBody>
                    <a:bodyPr/>
                    <a:lstStyle/>
                    <a:p>
                      <a:pPr algn="ctr">
                        <a:lnSpc>
                          <a:spcPct val="150000"/>
                        </a:lnSpc>
                        <a:spcBef>
                          <a:spcPts val="600"/>
                        </a:spcBef>
                      </a:pPr>
                      <a:r>
                        <a:rPr lang="en-GR" sz="1600">
                          <a:effectLst/>
                        </a:rPr>
                        <a:t>Θετική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Αρνητική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Συνολική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Top1</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Top5</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Top10</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Not Found</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375984199"/>
                  </a:ext>
                </a:extLst>
              </a:tr>
              <a:tr h="364130">
                <a:tc rowSpan="3">
                  <a:txBody>
                    <a:bodyPr/>
                    <a:lstStyle/>
                    <a:p>
                      <a:pPr algn="ctr">
                        <a:lnSpc>
                          <a:spcPct val="150000"/>
                        </a:lnSpc>
                        <a:spcBef>
                          <a:spcPts val="600"/>
                        </a:spcBef>
                      </a:pPr>
                      <a:r>
                        <a:rPr lang="en-GR" sz="1600">
                          <a:effectLst/>
                        </a:rPr>
                        <a:t>TwitterAPI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Fullnames</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35,29%</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93,55%</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47,33%</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84</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154</a:t>
                      </a:r>
                    </a:p>
                  </a:txBody>
                  <a:tcPr marL="78495" marR="78495" marT="0" marB="0" anchor="ctr"/>
                </a:tc>
                <a:extLst>
                  <a:ext uri="{0D108BD9-81ED-4DB2-BD59-A6C34878D82A}">
                    <a16:rowId xmlns:a16="http://schemas.microsoft.com/office/drawing/2014/main" val="140171990"/>
                  </a:ext>
                </a:extLst>
              </a:tr>
              <a:tr h="364130">
                <a:tc vMerge="1">
                  <a:txBody>
                    <a:bodyPr/>
                    <a:lstStyle/>
                    <a:p>
                      <a:endParaRPr lang="en-GR"/>
                    </a:p>
                  </a:txBody>
                  <a:tcPr/>
                </a:tc>
                <a:tc>
                  <a:txBody>
                    <a:bodyPr/>
                    <a:lstStyle/>
                    <a:p>
                      <a:pPr algn="ctr">
                        <a:lnSpc>
                          <a:spcPct val="150000"/>
                        </a:lnSpc>
                        <a:spcBef>
                          <a:spcPts val="600"/>
                        </a:spcBef>
                      </a:pPr>
                      <a:r>
                        <a:rPr lang="en-GR" sz="1600">
                          <a:effectLst/>
                        </a:rPr>
                        <a:t>Surnames</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58,82%</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91,94%</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65,67%</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112</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117</a:t>
                      </a:r>
                    </a:p>
                  </a:txBody>
                  <a:tcPr marL="78495" marR="78495" marT="0" marB="0" anchor="ctr"/>
                </a:tc>
                <a:extLst>
                  <a:ext uri="{0D108BD9-81ED-4DB2-BD59-A6C34878D82A}">
                    <a16:rowId xmlns:a16="http://schemas.microsoft.com/office/drawing/2014/main" val="3523583973"/>
                  </a:ext>
                </a:extLst>
              </a:tr>
              <a:tr h="740156">
                <a:tc vMerge="1">
                  <a:txBody>
                    <a:bodyPr/>
                    <a:lstStyle/>
                    <a:p>
                      <a:endParaRPr lang="en-GR"/>
                    </a:p>
                  </a:txBody>
                  <a:tcPr/>
                </a:tc>
                <a:tc>
                  <a:txBody>
                    <a:bodyPr/>
                    <a:lstStyle/>
                    <a:p>
                      <a:pPr algn="ctr">
                        <a:lnSpc>
                          <a:spcPct val="150000"/>
                        </a:lnSpc>
                        <a:spcBef>
                          <a:spcPts val="600"/>
                        </a:spcBef>
                      </a:pPr>
                      <a:r>
                        <a:rPr lang="en-GR" sz="1600">
                          <a:effectLst/>
                        </a:rPr>
                        <a:t>Surnames Latin</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47,48%</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85,48%</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55,33%</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79</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23</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136</a:t>
                      </a:r>
                    </a:p>
                  </a:txBody>
                  <a:tcPr marL="78495" marR="78495" marT="0" marB="0" anchor="ctr"/>
                </a:tc>
                <a:extLst>
                  <a:ext uri="{0D108BD9-81ED-4DB2-BD59-A6C34878D82A}">
                    <a16:rowId xmlns:a16="http://schemas.microsoft.com/office/drawing/2014/main" val="874030479"/>
                  </a:ext>
                </a:extLst>
              </a:tr>
              <a:tr h="364130">
                <a:tc rowSpan="3">
                  <a:txBody>
                    <a:bodyPr/>
                    <a:lstStyle/>
                    <a:p>
                      <a:pPr algn="ctr">
                        <a:lnSpc>
                          <a:spcPct val="150000"/>
                        </a:lnSpc>
                        <a:spcBef>
                          <a:spcPts val="600"/>
                        </a:spcBef>
                      </a:pPr>
                      <a:r>
                        <a:rPr lang="en-GR" sz="1600">
                          <a:effectLst/>
                        </a:rPr>
                        <a:t>Custom Search JSON API</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Fullnames</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57,56%</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83,87%</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63,00%</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140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98</a:t>
                      </a:r>
                    </a:p>
                  </a:txBody>
                  <a:tcPr marL="78495" marR="78495" marT="0" marB="0" anchor="ctr"/>
                </a:tc>
                <a:extLst>
                  <a:ext uri="{0D108BD9-81ED-4DB2-BD59-A6C34878D82A}">
                    <a16:rowId xmlns:a16="http://schemas.microsoft.com/office/drawing/2014/main" val="3320577805"/>
                  </a:ext>
                </a:extLst>
              </a:tr>
              <a:tr h="364130">
                <a:tc vMerge="1">
                  <a:txBody>
                    <a:bodyPr/>
                    <a:lstStyle/>
                    <a:p>
                      <a:endParaRPr lang="en-GR"/>
                    </a:p>
                  </a:txBody>
                  <a:tcPr/>
                </a:tc>
                <a:tc>
                  <a:txBody>
                    <a:bodyPr/>
                    <a:lstStyle/>
                    <a:p>
                      <a:pPr algn="ctr">
                        <a:lnSpc>
                          <a:spcPct val="150000"/>
                        </a:lnSpc>
                        <a:spcBef>
                          <a:spcPts val="600"/>
                        </a:spcBef>
                      </a:pPr>
                      <a:r>
                        <a:rPr lang="en-GR" sz="1600">
                          <a:effectLst/>
                        </a:rPr>
                        <a:t>Surnames</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42,86%</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93,55%</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53,33%</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136</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2</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100</a:t>
                      </a:r>
                    </a:p>
                  </a:txBody>
                  <a:tcPr marL="78495" marR="78495" marT="0" marB="0" anchor="ctr"/>
                </a:tc>
                <a:extLst>
                  <a:ext uri="{0D108BD9-81ED-4DB2-BD59-A6C34878D82A}">
                    <a16:rowId xmlns:a16="http://schemas.microsoft.com/office/drawing/2014/main" val="638170178"/>
                  </a:ext>
                </a:extLst>
              </a:tr>
              <a:tr h="740156">
                <a:tc vMerge="1">
                  <a:txBody>
                    <a:bodyPr/>
                    <a:lstStyle/>
                    <a:p>
                      <a:endParaRPr lang="en-GR"/>
                    </a:p>
                  </a:txBody>
                  <a:tcPr/>
                </a:tc>
                <a:tc>
                  <a:txBody>
                    <a:bodyPr/>
                    <a:lstStyle/>
                    <a:p>
                      <a:pPr algn="ctr">
                        <a:lnSpc>
                          <a:spcPct val="150000"/>
                        </a:lnSpc>
                        <a:spcBef>
                          <a:spcPts val="600"/>
                        </a:spcBef>
                      </a:pPr>
                      <a:r>
                        <a:rPr lang="en-GR" sz="1600">
                          <a:effectLst/>
                        </a:rPr>
                        <a:t>Surnames Latin</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43,70%</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96,77%</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54,67%</a:t>
                      </a:r>
                    </a:p>
                  </a:txBody>
                  <a:tcPr marL="78495" marR="78495" marT="0" marB="0" anchor="ctr"/>
                </a:tc>
                <a:tc>
                  <a:txBody>
                    <a:bodyPr/>
                    <a:lstStyle/>
                    <a:p>
                      <a:pPr marL="0" algn="ctr" defTabSz="914400" rtl="0" eaLnBrk="1" latinLnBrk="0" hangingPunct="1">
                        <a:lnSpc>
                          <a:spcPct val="150000"/>
                        </a:lnSpc>
                        <a:spcBef>
                          <a:spcPts val="600"/>
                        </a:spcBef>
                      </a:pPr>
                      <a:r>
                        <a:rPr lang="en-GR" sz="1600" kern="1200">
                          <a:solidFill>
                            <a:schemeClr val="dk1"/>
                          </a:solidFill>
                          <a:effectLst/>
                          <a:latin typeface="+mn-lt"/>
                          <a:ea typeface="+mn-ea"/>
                          <a:cs typeface="+mn-cs"/>
                        </a:rPr>
                        <a:t>104</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0</a:t>
                      </a:r>
                    </a:p>
                  </a:txBody>
                  <a:tcPr marL="78495" marR="78495" marT="0" marB="0" anchor="ctr"/>
                </a:tc>
                <a:tc>
                  <a:txBody>
                    <a:bodyPr/>
                    <a:lstStyle/>
                    <a:p>
                      <a:pPr marL="0" algn="ctr" defTabSz="914400" rtl="0" eaLnBrk="1" latinLnBrk="0" hangingPunct="1">
                        <a:lnSpc>
                          <a:spcPct val="150000"/>
                        </a:lnSpc>
                        <a:spcBef>
                          <a:spcPts val="600"/>
                        </a:spcBef>
                      </a:pPr>
                      <a:r>
                        <a:rPr lang="en-GR" sz="1600" kern="1200" dirty="0">
                          <a:solidFill>
                            <a:schemeClr val="dk1"/>
                          </a:solidFill>
                          <a:effectLst/>
                          <a:latin typeface="+mn-lt"/>
                          <a:ea typeface="+mn-ea"/>
                          <a:cs typeface="+mn-cs"/>
                        </a:rPr>
                        <a:t>134</a:t>
                      </a:r>
                    </a:p>
                  </a:txBody>
                  <a:tcPr marL="78495" marR="78495" marT="0" marB="0" anchor="ctr"/>
                </a:tc>
                <a:extLst>
                  <a:ext uri="{0D108BD9-81ED-4DB2-BD59-A6C34878D82A}">
                    <a16:rowId xmlns:a16="http://schemas.microsoft.com/office/drawing/2014/main" val="1037071455"/>
                  </a:ext>
                </a:extLst>
              </a:tr>
            </a:tbl>
          </a:graphicData>
        </a:graphic>
      </p:graphicFrame>
    </p:spTree>
    <p:extLst>
      <p:ext uri="{BB962C8B-B14F-4D97-AF65-F5344CB8AC3E}">
        <p14:creationId xmlns:p14="http://schemas.microsoft.com/office/powerpoint/2010/main" val="1907443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F8071F0-5782-7A49-AE44-844457F891A8}"/>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Υπόβαθρο</a:t>
            </a:r>
          </a:p>
        </p:txBody>
      </p:sp>
      <p:sp>
        <p:nvSpPr>
          <p:cNvPr id="5" name="Slide Number Placeholder 4">
            <a:extLst>
              <a:ext uri="{FF2B5EF4-FFF2-40B4-BE49-F238E27FC236}">
                <a16:creationId xmlns:a16="http://schemas.microsoft.com/office/drawing/2014/main" id="{0E39A047-CBC6-2E49-91DC-1116FDDAEF48}"/>
              </a:ext>
            </a:extLst>
          </p:cNvPr>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spcAft>
                <a:spcPts val="600"/>
              </a:spcAft>
            </a:pPr>
            <a:fld id="{DFDF98CC-160E-494C-8C3C-8CDC5FA257DE}" type="slidenum">
              <a:rPr lang="en-US">
                <a:solidFill>
                  <a:prstClr val="black">
                    <a:tint val="75000"/>
                  </a:prstClr>
                </a:solidFill>
              </a:rPr>
              <a:pPr>
                <a:spcAft>
                  <a:spcPts val="600"/>
                </a:spcAft>
              </a:pPr>
              <a:t>5</a:t>
            </a:fld>
            <a:endParaRPr lang="en-US">
              <a:solidFill>
                <a:prstClr val="black">
                  <a:tint val="75000"/>
                </a:prstClr>
              </a:solidFill>
            </a:endParaRPr>
          </a:p>
        </p:txBody>
      </p:sp>
      <p:graphicFrame>
        <p:nvGraphicFramePr>
          <p:cNvPr id="7" name="Content Placeholder 2">
            <a:extLst>
              <a:ext uri="{FF2B5EF4-FFF2-40B4-BE49-F238E27FC236}">
                <a16:creationId xmlns:a16="http://schemas.microsoft.com/office/drawing/2014/main" id="{0CF888CE-46CE-4E86-9288-1B94DE628F56}"/>
              </a:ext>
            </a:extLst>
          </p:cNvPr>
          <p:cNvGraphicFramePr>
            <a:graphicFrameLocks noGrp="1"/>
          </p:cNvGraphicFramePr>
          <p:nvPr>
            <p:ph sz="half" idx="1"/>
            <p:extLst>
              <p:ext uri="{D42A27DB-BD31-4B8C-83A1-F6EECF244321}">
                <p14:modId xmlns:p14="http://schemas.microsoft.com/office/powerpoint/2010/main" val="229794213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385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F96AC-0877-5A4E-A03E-C562D2AB789D}"/>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dirty="0" err="1">
                <a:solidFill>
                  <a:srgbClr val="FFFFFF"/>
                </a:solidFill>
              </a:rPr>
              <a:t>Αν</a:t>
            </a:r>
            <a:r>
              <a:rPr lang="en-US" sz="4000" dirty="0">
                <a:solidFill>
                  <a:srgbClr val="FFFFFF"/>
                </a:solidFill>
              </a:rPr>
              <a:t>α</a:t>
            </a:r>
            <a:r>
              <a:rPr lang="en-US" sz="4000" dirty="0" err="1">
                <a:solidFill>
                  <a:srgbClr val="FFFFFF"/>
                </a:solidFill>
              </a:rPr>
              <a:t>ζήτηση</a:t>
            </a:r>
            <a:r>
              <a:rPr lang="en-US" sz="4000" dirty="0">
                <a:solidFill>
                  <a:srgbClr val="FFFFFF"/>
                </a:solidFill>
              </a:rPr>
              <a:t> </a:t>
            </a:r>
            <a:r>
              <a:rPr lang="en-US" sz="4000" dirty="0" err="1">
                <a:solidFill>
                  <a:srgbClr val="FFFFFF"/>
                </a:solidFill>
              </a:rPr>
              <a:t>Λογ</a:t>
            </a:r>
            <a:r>
              <a:rPr lang="en-US" sz="4000" dirty="0">
                <a:solidFill>
                  <a:srgbClr val="FFFFFF"/>
                </a:solidFill>
              </a:rPr>
              <a:t>α</a:t>
            </a:r>
            <a:r>
              <a:rPr lang="en-US" sz="4000" dirty="0" err="1">
                <a:solidFill>
                  <a:srgbClr val="FFFFFF"/>
                </a:solidFill>
              </a:rPr>
              <a:t>ρι</a:t>
            </a:r>
            <a:r>
              <a:rPr lang="en-US" sz="4000" dirty="0">
                <a:solidFill>
                  <a:srgbClr val="FFFFFF"/>
                </a:solidFill>
              </a:rPr>
              <a:t>α</a:t>
            </a:r>
            <a:r>
              <a:rPr lang="en-US" sz="4000" dirty="0" err="1">
                <a:solidFill>
                  <a:srgbClr val="FFFFFF"/>
                </a:solidFill>
              </a:rPr>
              <a:t>σμών</a:t>
            </a:r>
            <a:r>
              <a:rPr lang="en-US" sz="4000" dirty="0">
                <a:solidFill>
                  <a:srgbClr val="FFFFFF"/>
                </a:solidFill>
              </a:rPr>
              <a:t> Twitter</a:t>
            </a:r>
            <a:br>
              <a:rPr lang="en-US" sz="4000" dirty="0">
                <a:solidFill>
                  <a:srgbClr val="FFFFFF"/>
                </a:solidFill>
              </a:rPr>
            </a:br>
            <a:r>
              <a:rPr lang="en-US" sz="4000" dirty="0">
                <a:solidFill>
                  <a:srgbClr val="FFFFFF"/>
                </a:solidFill>
              </a:rPr>
              <a:t>- </a:t>
            </a:r>
            <a:r>
              <a:rPr lang="el-GR" sz="4000" dirty="0">
                <a:solidFill>
                  <a:srgbClr val="FFFFFF"/>
                </a:solidFill>
              </a:rPr>
              <a:t>Ξενοδοχεία</a:t>
            </a:r>
            <a:endParaRPr lang="en-US" sz="40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1D67EF0-2F8A-7F40-A8EB-C1E447DC9935}"/>
              </a:ext>
            </a:extLst>
          </p:cNvPr>
          <p:cNvSpPr>
            <a:spLocks noGrp="1"/>
          </p:cNvSpPr>
          <p:nvPr>
            <p:ph type="sldNum" sz="quarter" idx="12"/>
          </p:nvPr>
        </p:nvSpPr>
        <p:spPr>
          <a:xfrm>
            <a:off x="11704319" y="6455664"/>
            <a:ext cx="448056" cy="365125"/>
          </a:xfrm>
        </p:spPr>
        <p:txBody>
          <a:bodyPr vert="horz" lIns="91440" tIns="45720" rIns="91440" bIns="45720" rtlCol="0">
            <a:normAutofit/>
          </a:bodyPr>
          <a:lstStyle/>
          <a:p>
            <a:pPr>
              <a:spcAft>
                <a:spcPts val="600"/>
              </a:spcAft>
            </a:pPr>
            <a:fld id="{DFDF98CC-160E-494C-8C3C-8CDC5FA257DE}" type="slidenum">
              <a:rPr lang="en-US" sz="1100" smtClean="0">
                <a:solidFill>
                  <a:schemeClr val="tx1">
                    <a:lumMod val="50000"/>
                    <a:lumOff val="50000"/>
                  </a:schemeClr>
                </a:solidFill>
              </a:rPr>
              <a:pPr>
                <a:spcAft>
                  <a:spcPts val="600"/>
                </a:spcAft>
              </a:pPr>
              <a:t>50</a:t>
            </a:fld>
            <a:endParaRPr lang="en-US" sz="1100">
              <a:solidFill>
                <a:schemeClr val="tx1">
                  <a:lumMod val="50000"/>
                  <a:lumOff val="50000"/>
                </a:schemeClr>
              </a:solidFill>
            </a:endParaRPr>
          </a:p>
        </p:txBody>
      </p:sp>
      <p:graphicFrame>
        <p:nvGraphicFramePr>
          <p:cNvPr id="5" name="Content Placeholder 4">
            <a:extLst>
              <a:ext uri="{FF2B5EF4-FFF2-40B4-BE49-F238E27FC236}">
                <a16:creationId xmlns:a16="http://schemas.microsoft.com/office/drawing/2014/main" id="{A2BE642B-0224-2D4D-83A0-B103E7AF3E58}"/>
              </a:ext>
            </a:extLst>
          </p:cNvPr>
          <p:cNvGraphicFramePr>
            <a:graphicFrameLocks noGrp="1"/>
          </p:cNvGraphicFramePr>
          <p:nvPr>
            <p:ph idx="1"/>
            <p:extLst>
              <p:ext uri="{D42A27DB-BD31-4B8C-83A1-F6EECF244321}">
                <p14:modId xmlns:p14="http://schemas.microsoft.com/office/powerpoint/2010/main" val="63657686"/>
              </p:ext>
            </p:extLst>
          </p:nvPr>
        </p:nvGraphicFramePr>
        <p:xfrm>
          <a:off x="1539941" y="2276479"/>
          <a:ext cx="9708944" cy="3676988"/>
        </p:xfrm>
        <a:graphic>
          <a:graphicData uri="http://schemas.openxmlformats.org/drawingml/2006/table">
            <a:tbl>
              <a:tblPr firstRow="1" firstCol="1" bandRow="1">
                <a:tableStyleId>{7DF18680-E054-41AD-8BC1-D1AEF772440D}</a:tableStyleId>
              </a:tblPr>
              <a:tblGrid>
                <a:gridCol w="1603902">
                  <a:extLst>
                    <a:ext uri="{9D8B030D-6E8A-4147-A177-3AD203B41FA5}">
                      <a16:colId xmlns:a16="http://schemas.microsoft.com/office/drawing/2014/main" val="3439988817"/>
                    </a:ext>
                  </a:extLst>
                </a:gridCol>
                <a:gridCol w="1807164">
                  <a:extLst>
                    <a:ext uri="{9D8B030D-6E8A-4147-A177-3AD203B41FA5}">
                      <a16:colId xmlns:a16="http://schemas.microsoft.com/office/drawing/2014/main" val="2627406099"/>
                    </a:ext>
                  </a:extLst>
                </a:gridCol>
                <a:gridCol w="2059577">
                  <a:extLst>
                    <a:ext uri="{9D8B030D-6E8A-4147-A177-3AD203B41FA5}">
                      <a16:colId xmlns:a16="http://schemas.microsoft.com/office/drawing/2014/main" val="4148821309"/>
                    </a:ext>
                  </a:extLst>
                </a:gridCol>
                <a:gridCol w="2051639">
                  <a:extLst>
                    <a:ext uri="{9D8B030D-6E8A-4147-A177-3AD203B41FA5}">
                      <a16:colId xmlns:a16="http://schemas.microsoft.com/office/drawing/2014/main" val="2723234289"/>
                    </a:ext>
                  </a:extLst>
                </a:gridCol>
                <a:gridCol w="851214">
                  <a:extLst>
                    <a:ext uri="{9D8B030D-6E8A-4147-A177-3AD203B41FA5}">
                      <a16:colId xmlns:a16="http://schemas.microsoft.com/office/drawing/2014/main" val="485270188"/>
                    </a:ext>
                  </a:extLst>
                </a:gridCol>
                <a:gridCol w="1335448">
                  <a:extLst>
                    <a:ext uri="{9D8B030D-6E8A-4147-A177-3AD203B41FA5}">
                      <a16:colId xmlns:a16="http://schemas.microsoft.com/office/drawing/2014/main" val="3601289583"/>
                    </a:ext>
                  </a:extLst>
                </a:gridCol>
              </a:tblGrid>
              <a:tr h="740156">
                <a:tc>
                  <a:txBody>
                    <a:bodyPr/>
                    <a:lstStyle/>
                    <a:p>
                      <a:pPr algn="ctr">
                        <a:lnSpc>
                          <a:spcPct val="150000"/>
                        </a:lnSpc>
                        <a:spcBef>
                          <a:spcPts val="600"/>
                        </a:spcBef>
                      </a:pPr>
                      <a:r>
                        <a:rPr lang="en-GR" sz="1600">
                          <a:effectLst/>
                        </a:rPr>
                        <a:t> </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tc>
                <a:tc>
                  <a:txBody>
                    <a:bodyPr/>
                    <a:lstStyle/>
                    <a:p>
                      <a:pPr algn="ctr">
                        <a:lnSpc>
                          <a:spcPct val="150000"/>
                        </a:lnSpc>
                        <a:spcBef>
                          <a:spcPts val="600"/>
                        </a:spcBef>
                      </a:pPr>
                      <a:r>
                        <a:rPr lang="en-GR" sz="1600">
                          <a:effectLst/>
                        </a:rPr>
                        <a:t>Θετική Ακρίβεια</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Αρνητική Ακρίβεια</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Συνολική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Top1</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Not Found</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375984199"/>
                  </a:ext>
                </a:extLst>
              </a:tr>
              <a:tr h="1468416">
                <a:tc>
                  <a:txBody>
                    <a:bodyPr/>
                    <a:lstStyle/>
                    <a:p>
                      <a:pPr algn="ctr">
                        <a:lnSpc>
                          <a:spcPct val="150000"/>
                        </a:lnSpc>
                        <a:spcBef>
                          <a:spcPts val="600"/>
                        </a:spcBef>
                      </a:pPr>
                      <a:r>
                        <a:rPr lang="en-GR" sz="1600">
                          <a:effectLst/>
                        </a:rPr>
                        <a:t>TwitterAPI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15.15%</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73.13%</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54.00%</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5</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28</a:t>
                      </a:r>
                      <a:endParaRPr lang="en-GR" sz="1600" kern="1200" dirty="0">
                        <a:solidFill>
                          <a:schemeClr val="dk1"/>
                        </a:solidFill>
                        <a:effectLst/>
                        <a:latin typeface="+mn-lt"/>
                        <a:ea typeface="+mn-ea"/>
                        <a:cs typeface="+mn-cs"/>
                      </a:endParaRPr>
                    </a:p>
                  </a:txBody>
                  <a:tcPr marL="78495" marR="78495" marT="0" marB="0" anchor="ctr"/>
                </a:tc>
                <a:extLst>
                  <a:ext uri="{0D108BD9-81ED-4DB2-BD59-A6C34878D82A}">
                    <a16:rowId xmlns:a16="http://schemas.microsoft.com/office/drawing/2014/main" val="140171990"/>
                  </a:ext>
                </a:extLst>
              </a:tr>
              <a:tr h="1468416">
                <a:tc>
                  <a:txBody>
                    <a:bodyPr/>
                    <a:lstStyle/>
                    <a:p>
                      <a:pPr algn="ctr">
                        <a:lnSpc>
                          <a:spcPct val="150000"/>
                        </a:lnSpc>
                        <a:spcBef>
                          <a:spcPts val="600"/>
                        </a:spcBef>
                      </a:pPr>
                      <a:r>
                        <a:rPr lang="en-GR" sz="1600">
                          <a:effectLst/>
                        </a:rPr>
                        <a:t>Custom Search JSON 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39.39%</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13.43%</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22.00%</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13</a:t>
                      </a:r>
                      <a:endParaRPr lang="en-GR" sz="1600" kern="1200" dirty="0">
                        <a:solidFill>
                          <a:schemeClr val="dk1"/>
                        </a:solidFill>
                        <a:effectLst/>
                        <a:latin typeface="+mn-lt"/>
                        <a:ea typeface="+mn-ea"/>
                        <a:cs typeface="+mn-cs"/>
                      </a:endParaRPr>
                    </a:p>
                  </a:txBody>
                  <a:tcPr marL="78495" marR="78495" marT="0" marB="0" anchor="ctr"/>
                </a:tc>
                <a:tc>
                  <a:txBody>
                    <a:bodyPr/>
                    <a:lstStyle/>
                    <a:p>
                      <a:pPr marL="0" algn="ctr" defTabSz="914400" rtl="0" eaLnBrk="1" latinLnBrk="0" hangingPunct="1">
                        <a:lnSpc>
                          <a:spcPct val="150000"/>
                        </a:lnSpc>
                        <a:spcBef>
                          <a:spcPts val="600"/>
                        </a:spcBef>
                      </a:pPr>
                      <a:r>
                        <a:rPr lang="el-GR" sz="1600" kern="1200">
                          <a:solidFill>
                            <a:schemeClr val="dk1"/>
                          </a:solidFill>
                          <a:effectLst/>
                          <a:latin typeface="+mn-lt"/>
                          <a:ea typeface="+mn-ea"/>
                          <a:cs typeface="+mn-cs"/>
                        </a:rPr>
                        <a:t>20</a:t>
                      </a:r>
                      <a:endParaRPr lang="en-GR" sz="1600" kern="1200" dirty="0">
                        <a:solidFill>
                          <a:schemeClr val="dk1"/>
                        </a:solidFill>
                        <a:effectLst/>
                        <a:latin typeface="+mn-lt"/>
                        <a:ea typeface="+mn-ea"/>
                        <a:cs typeface="+mn-cs"/>
                      </a:endParaRPr>
                    </a:p>
                  </a:txBody>
                  <a:tcPr marL="78495" marR="78495" marT="0" marB="0" anchor="ctr"/>
                </a:tc>
                <a:extLst>
                  <a:ext uri="{0D108BD9-81ED-4DB2-BD59-A6C34878D82A}">
                    <a16:rowId xmlns:a16="http://schemas.microsoft.com/office/drawing/2014/main" val="3320577805"/>
                  </a:ext>
                </a:extLst>
              </a:tr>
            </a:tbl>
          </a:graphicData>
        </a:graphic>
      </p:graphicFrame>
    </p:spTree>
    <p:extLst>
      <p:ext uri="{BB962C8B-B14F-4D97-AF65-F5344CB8AC3E}">
        <p14:creationId xmlns:p14="http://schemas.microsoft.com/office/powerpoint/2010/main" val="3966473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FE75C0-1F46-0D49-BBAD-8E904481994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Συμπεράσματα και Πιθανές Επκετάσεις</a:t>
            </a:r>
          </a:p>
        </p:txBody>
      </p:sp>
      <p:sp>
        <p:nvSpPr>
          <p:cNvPr id="4" name="Slide Number Placeholder 3">
            <a:extLst>
              <a:ext uri="{FF2B5EF4-FFF2-40B4-BE49-F238E27FC236}">
                <a16:creationId xmlns:a16="http://schemas.microsoft.com/office/drawing/2014/main" id="{699D0851-66A3-4E48-BF8D-372E6A9B75C6}"/>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51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70469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4">
            <a:extLst>
              <a:ext uri="{FF2B5EF4-FFF2-40B4-BE49-F238E27FC236}">
                <a16:creationId xmlns:a16="http://schemas.microsoft.com/office/drawing/2014/main" id="{47C40415-33B8-ED40-BB10-9ABFD968B3CD}"/>
              </a:ext>
            </a:extLst>
          </p:cNvPr>
          <p:cNvSpPr>
            <a:spLocks noGrp="1"/>
          </p:cNvSpPr>
          <p:nvPr>
            <p:ph type="title"/>
          </p:nvPr>
        </p:nvSpPr>
        <p:spPr>
          <a:xfrm>
            <a:off x="958506" y="800392"/>
            <a:ext cx="10264697" cy="1212102"/>
          </a:xfrm>
        </p:spPr>
        <p:txBody>
          <a:bodyPr>
            <a:normAutofit/>
          </a:bodyPr>
          <a:lstStyle/>
          <a:p>
            <a:r>
              <a:rPr lang="el-GR" sz="4000">
                <a:solidFill>
                  <a:srgbClr val="FFFFFF"/>
                </a:solidFill>
              </a:rPr>
              <a:t>Συμπεράσματα</a:t>
            </a:r>
            <a:endParaRPr lang="en-GR" sz="4000">
              <a:solidFill>
                <a:srgbClr val="FFFFFF"/>
              </a:solidFill>
            </a:endParaRPr>
          </a:p>
        </p:txBody>
      </p:sp>
      <p:sp>
        <p:nvSpPr>
          <p:cNvPr id="6" name="Content Placeholder 5">
            <a:extLst>
              <a:ext uri="{FF2B5EF4-FFF2-40B4-BE49-F238E27FC236}">
                <a16:creationId xmlns:a16="http://schemas.microsoft.com/office/drawing/2014/main" id="{36BD694D-77DE-BC41-9D02-648B2F5A0495}"/>
              </a:ext>
            </a:extLst>
          </p:cNvPr>
          <p:cNvSpPr>
            <a:spLocks noGrp="1"/>
          </p:cNvSpPr>
          <p:nvPr>
            <p:ph idx="1"/>
          </p:nvPr>
        </p:nvSpPr>
        <p:spPr>
          <a:xfrm>
            <a:off x="1367624" y="2490436"/>
            <a:ext cx="9708995" cy="3567173"/>
          </a:xfrm>
        </p:spPr>
        <p:txBody>
          <a:bodyPr anchor="ctr">
            <a:normAutofit/>
          </a:bodyPr>
          <a:lstStyle/>
          <a:p>
            <a:r>
              <a:rPr lang="el-GR" sz="2000"/>
              <a:t>Υψηλές ακρίβειες χρησιμοποιώντας γλωσσολογικά χαρακτηριστικά κόμβων</a:t>
            </a:r>
          </a:p>
          <a:p>
            <a:r>
              <a:rPr lang="en-US" sz="2000"/>
              <a:t>TF-IDF </a:t>
            </a:r>
            <a:r>
              <a:rPr lang="el-GR" sz="2000"/>
              <a:t>προτιμότερος από τον </a:t>
            </a:r>
            <a:r>
              <a:rPr lang="en-US" sz="2000"/>
              <a:t>Bag of Words</a:t>
            </a:r>
          </a:p>
          <a:p>
            <a:r>
              <a:rPr lang="en-US" sz="2000"/>
              <a:t>Logistic Regression </a:t>
            </a:r>
            <a:r>
              <a:rPr lang="el-GR" sz="2000"/>
              <a:t>και </a:t>
            </a:r>
            <a:r>
              <a:rPr lang="en-US" sz="2000"/>
              <a:t>Support Vector Machines </a:t>
            </a:r>
            <a:r>
              <a:rPr lang="el-GR" sz="2000"/>
              <a:t>προτιμότεροι στην κατηγοριοποίηση που βασίζεται σε κείμενο</a:t>
            </a:r>
          </a:p>
          <a:p>
            <a:r>
              <a:rPr lang="el-GR" sz="2000"/>
              <a:t>Τεχνικές επεξεργασίας φυσικής γλώσσας δεν βελτιώνουν απαραίτητα τις ακρίβειες των μοντέλων</a:t>
            </a:r>
          </a:p>
          <a:p>
            <a:r>
              <a:rPr lang="el-GR" sz="2000"/>
              <a:t>Αξιοποίηση φίλων και ακολούθων</a:t>
            </a:r>
            <a:r>
              <a:rPr lang="en-US" sz="2000"/>
              <a:t>:</a:t>
            </a:r>
            <a:r>
              <a:rPr lang="el-GR" sz="2000"/>
              <a:t> </a:t>
            </a:r>
            <a:r>
              <a:rPr lang="en-US" sz="2000"/>
              <a:t>X</a:t>
            </a:r>
            <a:r>
              <a:rPr lang="el-GR" sz="2000"/>
              <a:t>αρακτηρισμός ή </a:t>
            </a:r>
            <a:r>
              <a:rPr lang="en-US" sz="2000"/>
              <a:t>Degree of separation</a:t>
            </a:r>
          </a:p>
          <a:p>
            <a:r>
              <a:rPr lang="el-GR" sz="2000"/>
              <a:t>Συνδυασμός χαρακτηριστικών προτιμότερος με </a:t>
            </a:r>
            <a:r>
              <a:rPr lang="en-US" sz="2000"/>
              <a:t>soft voting</a:t>
            </a:r>
          </a:p>
          <a:p>
            <a:pPr marL="0" indent="0">
              <a:buNone/>
            </a:pPr>
            <a:r>
              <a:rPr lang="el-GR" sz="2000"/>
              <a:t> </a:t>
            </a:r>
          </a:p>
        </p:txBody>
      </p:sp>
      <p:sp>
        <p:nvSpPr>
          <p:cNvPr id="4" name="Slide Number Placeholder 3">
            <a:extLst>
              <a:ext uri="{FF2B5EF4-FFF2-40B4-BE49-F238E27FC236}">
                <a16:creationId xmlns:a16="http://schemas.microsoft.com/office/drawing/2014/main" id="{04CF2CC0-940E-2949-9D0A-ACF65A22C693}"/>
              </a:ext>
            </a:extLst>
          </p:cNvPr>
          <p:cNvSpPr>
            <a:spLocks noGrp="1"/>
          </p:cNvSpPr>
          <p:nvPr>
            <p:ph type="sldNum" sz="quarter" idx="12"/>
          </p:nvPr>
        </p:nvSpPr>
        <p:spPr>
          <a:xfrm>
            <a:off x="10707624" y="6382512"/>
            <a:ext cx="685800" cy="320040"/>
          </a:xfrm>
        </p:spPr>
        <p:txBody>
          <a:bodyPr>
            <a:normAutofit/>
          </a:bodyPr>
          <a:lstStyle/>
          <a:p>
            <a:pPr>
              <a:spcAft>
                <a:spcPts val="600"/>
              </a:spcAft>
            </a:pPr>
            <a:fld id="{DFDF98CC-160E-494C-8C3C-8CDC5FA257DE}" type="slidenum">
              <a:rPr lang="en-US" sz="1000"/>
              <a:pPr>
                <a:spcAft>
                  <a:spcPts val="600"/>
                </a:spcAft>
              </a:pPr>
              <a:t>52</a:t>
            </a:fld>
            <a:endParaRPr lang="en-US" sz="1000"/>
          </a:p>
        </p:txBody>
      </p:sp>
    </p:spTree>
    <p:extLst>
      <p:ext uri="{BB962C8B-B14F-4D97-AF65-F5344CB8AC3E}">
        <p14:creationId xmlns:p14="http://schemas.microsoft.com/office/powerpoint/2010/main" val="4246075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40415-33B8-ED40-BB10-9ABFD968B3CD}"/>
              </a:ext>
            </a:extLst>
          </p:cNvPr>
          <p:cNvSpPr>
            <a:spLocks noGrp="1"/>
          </p:cNvSpPr>
          <p:nvPr>
            <p:ph type="title"/>
          </p:nvPr>
        </p:nvSpPr>
        <p:spPr>
          <a:xfrm>
            <a:off x="524741" y="620392"/>
            <a:ext cx="3808268" cy="5504688"/>
          </a:xfrm>
        </p:spPr>
        <p:txBody>
          <a:bodyPr>
            <a:normAutofit/>
          </a:bodyPr>
          <a:lstStyle/>
          <a:p>
            <a:r>
              <a:rPr lang="el-GR" sz="4200" dirty="0">
                <a:solidFill>
                  <a:schemeClr val="accent5"/>
                </a:solidFill>
              </a:rPr>
              <a:t>Συμπεράσματα (Συνέχεια)</a:t>
            </a:r>
            <a:endParaRPr lang="en-GR" sz="4200" dirty="0">
              <a:solidFill>
                <a:schemeClr val="accent5"/>
              </a:solidFill>
            </a:endParaRPr>
          </a:p>
        </p:txBody>
      </p:sp>
      <p:sp>
        <p:nvSpPr>
          <p:cNvPr id="4" name="Slide Number Placeholder 3">
            <a:extLst>
              <a:ext uri="{FF2B5EF4-FFF2-40B4-BE49-F238E27FC236}">
                <a16:creationId xmlns:a16="http://schemas.microsoft.com/office/drawing/2014/main" id="{04CF2CC0-940E-2949-9D0A-ACF65A22C693}"/>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pPr>
                <a:spcAft>
                  <a:spcPts val="600"/>
                </a:spcAft>
              </a:pPr>
              <a:t>53</a:t>
            </a:fld>
            <a:endParaRPr lang="en-US"/>
          </a:p>
        </p:txBody>
      </p:sp>
      <p:graphicFrame>
        <p:nvGraphicFramePr>
          <p:cNvPr id="32" name="Content Placeholder 5">
            <a:extLst>
              <a:ext uri="{FF2B5EF4-FFF2-40B4-BE49-F238E27FC236}">
                <a16:creationId xmlns:a16="http://schemas.microsoft.com/office/drawing/2014/main" id="{F5EBB7BE-0EB8-32ED-52DE-1DE4EBEA2866}"/>
              </a:ext>
            </a:extLst>
          </p:cNvPr>
          <p:cNvGraphicFramePr>
            <a:graphicFrameLocks noGrp="1"/>
          </p:cNvGraphicFramePr>
          <p:nvPr>
            <p:ph idx="1"/>
            <p:extLst>
              <p:ext uri="{D42A27DB-BD31-4B8C-83A1-F6EECF244321}">
                <p14:modId xmlns:p14="http://schemas.microsoft.com/office/powerpoint/2010/main" val="4730030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386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1A6907-7CC5-7D47-90B3-4E339CB5E2AD}"/>
              </a:ext>
            </a:extLst>
          </p:cNvPr>
          <p:cNvSpPr>
            <a:spLocks noGrp="1"/>
          </p:cNvSpPr>
          <p:nvPr>
            <p:ph type="title"/>
          </p:nvPr>
        </p:nvSpPr>
        <p:spPr>
          <a:xfrm>
            <a:off x="1383564" y="348865"/>
            <a:ext cx="9718111" cy="1576446"/>
          </a:xfrm>
        </p:spPr>
        <p:txBody>
          <a:bodyPr anchor="ctr">
            <a:normAutofit/>
          </a:bodyPr>
          <a:lstStyle/>
          <a:p>
            <a:r>
              <a:rPr lang="el-GR" sz="4000">
                <a:solidFill>
                  <a:srgbClr val="FFFFFF"/>
                </a:solidFill>
              </a:rPr>
              <a:t>Πιθανές Επεκτάσεις</a:t>
            </a:r>
            <a:endParaRPr lang="en-GR" sz="4000">
              <a:solidFill>
                <a:srgbClr val="FFFFFF"/>
              </a:solidFill>
            </a:endParaRPr>
          </a:p>
        </p:txBody>
      </p:sp>
      <p:sp>
        <p:nvSpPr>
          <p:cNvPr id="4" name="Slide Number Placeholder 3">
            <a:extLst>
              <a:ext uri="{FF2B5EF4-FFF2-40B4-BE49-F238E27FC236}">
                <a16:creationId xmlns:a16="http://schemas.microsoft.com/office/drawing/2014/main" id="{BDB109E5-4499-A048-B887-969CF1697F77}"/>
              </a:ext>
            </a:extLst>
          </p:cNvPr>
          <p:cNvSpPr>
            <a:spLocks noGrp="1"/>
          </p:cNvSpPr>
          <p:nvPr>
            <p:ph type="sldNum" sz="quarter" idx="12"/>
          </p:nvPr>
        </p:nvSpPr>
        <p:spPr>
          <a:xfrm>
            <a:off x="11704320" y="6455664"/>
            <a:ext cx="448056" cy="365125"/>
          </a:xfrm>
        </p:spPr>
        <p:txBody>
          <a:bodyP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54</a:t>
            </a:fld>
            <a:endParaRPr lang="en-US" sz="1100">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3BF26CF5-FBF0-44C8-A510-F27BEDF21EDB}"/>
              </a:ext>
            </a:extLst>
          </p:cNvPr>
          <p:cNvGraphicFramePr>
            <a:graphicFrameLocks noGrp="1"/>
          </p:cNvGraphicFramePr>
          <p:nvPr>
            <p:ph idx="1"/>
            <p:extLst>
              <p:ext uri="{D42A27DB-BD31-4B8C-83A1-F6EECF244321}">
                <p14:modId xmlns:p14="http://schemas.microsoft.com/office/powerpoint/2010/main" val="83690377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629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229B-2AF3-7A40-A48F-D4D053124FEF}"/>
              </a:ext>
            </a:extLst>
          </p:cNvPr>
          <p:cNvSpPr>
            <a:spLocks noGrp="1"/>
          </p:cNvSpPr>
          <p:nvPr>
            <p:ph type="title"/>
          </p:nvPr>
        </p:nvSpPr>
        <p:spPr>
          <a:xfrm>
            <a:off x="838200" y="557188"/>
            <a:ext cx="10515600" cy="1133499"/>
          </a:xfrm>
        </p:spPr>
        <p:txBody>
          <a:bodyPr>
            <a:normAutofit/>
          </a:bodyPr>
          <a:lstStyle/>
          <a:p>
            <a:pPr algn="ctr"/>
            <a:r>
              <a:rPr lang="el-GR" sz="5200"/>
              <a:t>Βιβλιογραφικές Αναφορές</a:t>
            </a:r>
            <a:endParaRPr lang="en-GR" sz="5200"/>
          </a:p>
        </p:txBody>
      </p:sp>
      <p:sp>
        <p:nvSpPr>
          <p:cNvPr id="4" name="Slide Number Placeholder 3">
            <a:extLst>
              <a:ext uri="{FF2B5EF4-FFF2-40B4-BE49-F238E27FC236}">
                <a16:creationId xmlns:a16="http://schemas.microsoft.com/office/drawing/2014/main" id="{29BD4B02-B72E-6343-AF41-D507CC42EBA3}"/>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smtClean="0"/>
              <a:pPr>
                <a:spcAft>
                  <a:spcPts val="600"/>
                </a:spcAft>
              </a:pPr>
              <a:t>55</a:t>
            </a:fld>
            <a:endParaRPr lang="en-US"/>
          </a:p>
        </p:txBody>
      </p:sp>
      <p:graphicFrame>
        <p:nvGraphicFramePr>
          <p:cNvPr id="14" name="Content Placeholder 4">
            <a:extLst>
              <a:ext uri="{FF2B5EF4-FFF2-40B4-BE49-F238E27FC236}">
                <a16:creationId xmlns:a16="http://schemas.microsoft.com/office/drawing/2014/main" id="{856D6949-AA19-86D9-056C-7733CD9EFDB7}"/>
              </a:ext>
            </a:extLst>
          </p:cNvPr>
          <p:cNvGraphicFramePr>
            <a:graphicFrameLocks noGrp="1"/>
          </p:cNvGraphicFramePr>
          <p:nvPr>
            <p:ph idx="1"/>
            <p:extLst>
              <p:ext uri="{D42A27DB-BD31-4B8C-83A1-F6EECF244321}">
                <p14:modId xmlns:p14="http://schemas.microsoft.com/office/powerpoint/2010/main" val="300461917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6874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229B-2AF3-7A40-A48F-D4D053124FEF}"/>
              </a:ext>
            </a:extLst>
          </p:cNvPr>
          <p:cNvSpPr>
            <a:spLocks noGrp="1"/>
          </p:cNvSpPr>
          <p:nvPr>
            <p:ph type="title"/>
          </p:nvPr>
        </p:nvSpPr>
        <p:spPr>
          <a:xfrm>
            <a:off x="838200" y="556995"/>
            <a:ext cx="10515600" cy="1133693"/>
          </a:xfrm>
        </p:spPr>
        <p:txBody>
          <a:bodyPr>
            <a:normAutofit fontScale="90000"/>
          </a:bodyPr>
          <a:lstStyle/>
          <a:p>
            <a:pPr algn="ctr"/>
            <a:r>
              <a:rPr lang="el-GR" sz="5200" dirty="0"/>
              <a:t>Βιβλιογραφικές Αναφορές </a:t>
            </a:r>
            <a:br>
              <a:rPr lang="el-GR" sz="5200" dirty="0"/>
            </a:br>
            <a:r>
              <a:rPr lang="el-GR" sz="5200" dirty="0"/>
              <a:t>(Συνέχεια)</a:t>
            </a:r>
            <a:endParaRPr lang="en-GR" sz="5200" dirty="0"/>
          </a:p>
        </p:txBody>
      </p:sp>
      <p:sp>
        <p:nvSpPr>
          <p:cNvPr id="4" name="Slide Number Placeholder 3">
            <a:extLst>
              <a:ext uri="{FF2B5EF4-FFF2-40B4-BE49-F238E27FC236}">
                <a16:creationId xmlns:a16="http://schemas.microsoft.com/office/drawing/2014/main" id="{29BD4B02-B72E-6343-AF41-D507CC42EBA3}"/>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smtClean="0"/>
              <a:pPr>
                <a:spcAft>
                  <a:spcPts val="600"/>
                </a:spcAft>
              </a:pPr>
              <a:t>56</a:t>
            </a:fld>
            <a:endParaRPr lang="en-US"/>
          </a:p>
        </p:txBody>
      </p:sp>
      <p:graphicFrame>
        <p:nvGraphicFramePr>
          <p:cNvPr id="13" name="Content Placeholder 6">
            <a:extLst>
              <a:ext uri="{FF2B5EF4-FFF2-40B4-BE49-F238E27FC236}">
                <a16:creationId xmlns:a16="http://schemas.microsoft.com/office/drawing/2014/main" id="{366875A3-67F9-748D-D3F9-9C77239A38B1}"/>
              </a:ext>
            </a:extLst>
          </p:cNvPr>
          <p:cNvGraphicFramePr>
            <a:graphicFrameLocks noGrp="1"/>
          </p:cNvGraphicFramePr>
          <p:nvPr>
            <p:ph idx="1"/>
            <p:extLst>
              <p:ext uri="{D42A27DB-BD31-4B8C-83A1-F6EECF244321}">
                <p14:modId xmlns:p14="http://schemas.microsoft.com/office/powerpoint/2010/main" val="559276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247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1A2FEB6-4B09-4B4C-99B2-6E66A3DD6200}"/>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DFDF98CC-160E-494C-8C3C-8CDC5FA257DE}" type="slidenum">
              <a:rPr lang="en-US">
                <a:solidFill>
                  <a:srgbClr val="FFFFFF"/>
                </a:solidFill>
              </a:rPr>
              <a:pPr algn="l">
                <a:spcAft>
                  <a:spcPts val="600"/>
                </a:spcAft>
              </a:pPr>
              <a:t>57</a:t>
            </a:fld>
            <a:endParaRPr lang="en-US">
              <a:solidFill>
                <a:srgbClr val="FFFFFF"/>
              </a:solidFill>
            </a:endParaRPr>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F484EB7F-D90C-E64D-BF1D-4443E9F9BE9D}"/>
              </a:ext>
            </a:extLst>
          </p:cNvPr>
          <p:cNvSpPr>
            <a:spLocks noGrp="1"/>
          </p:cNvSpPr>
          <p:nvPr>
            <p:ph idx="1"/>
          </p:nvPr>
        </p:nvSpPr>
        <p:spPr>
          <a:xfrm>
            <a:off x="3986250" y="4596171"/>
            <a:ext cx="4090202" cy="1141851"/>
          </a:xfrm>
          <a:noFill/>
        </p:spPr>
        <p:txBody>
          <a:bodyPr vert="horz" lIns="91440" tIns="45720" rIns="91440" bIns="45720" rtlCol="0">
            <a:normAutofit/>
          </a:bodyPr>
          <a:lstStyle/>
          <a:p>
            <a:pPr marL="0" indent="0" algn="ctr">
              <a:buNone/>
            </a:pPr>
            <a:r>
              <a:rPr lang="en-US" sz="3200" kern="1200" dirty="0" err="1">
                <a:solidFill>
                  <a:srgbClr val="080808"/>
                </a:solidFill>
                <a:latin typeface="+mn-lt"/>
                <a:ea typeface="+mn-ea"/>
                <a:cs typeface="+mn-cs"/>
              </a:rPr>
              <a:t>Σ</a:t>
            </a:r>
            <a:r>
              <a:rPr lang="en-US" sz="3200" kern="1200" dirty="0">
                <a:solidFill>
                  <a:srgbClr val="080808"/>
                </a:solidFill>
                <a:latin typeface="+mn-lt"/>
                <a:ea typeface="+mn-ea"/>
                <a:cs typeface="+mn-cs"/>
              </a:rPr>
              <a:t>α</a:t>
            </a:r>
            <a:r>
              <a:rPr lang="en-US" sz="3200" kern="1200" dirty="0" err="1">
                <a:solidFill>
                  <a:srgbClr val="080808"/>
                </a:solidFill>
                <a:latin typeface="+mn-lt"/>
                <a:ea typeface="+mn-ea"/>
                <a:cs typeface="+mn-cs"/>
              </a:rPr>
              <a:t>ς</a:t>
            </a:r>
            <a:r>
              <a:rPr lang="en-US" sz="3200" kern="1200" dirty="0">
                <a:solidFill>
                  <a:srgbClr val="080808"/>
                </a:solidFill>
                <a:latin typeface="+mn-lt"/>
                <a:ea typeface="+mn-ea"/>
                <a:cs typeface="+mn-cs"/>
              </a:rPr>
              <a:t> </a:t>
            </a:r>
            <a:r>
              <a:rPr lang="en-US" sz="3200" kern="1200" dirty="0" err="1">
                <a:solidFill>
                  <a:srgbClr val="080808"/>
                </a:solidFill>
                <a:latin typeface="+mn-lt"/>
                <a:ea typeface="+mn-ea"/>
                <a:cs typeface="+mn-cs"/>
              </a:rPr>
              <a:t>ευχ</a:t>
            </a:r>
            <a:r>
              <a:rPr lang="en-US" sz="3200" kern="1200" dirty="0">
                <a:solidFill>
                  <a:srgbClr val="080808"/>
                </a:solidFill>
                <a:latin typeface="+mn-lt"/>
                <a:ea typeface="+mn-ea"/>
                <a:cs typeface="+mn-cs"/>
              </a:rPr>
              <a:t>α</a:t>
            </a:r>
            <a:r>
              <a:rPr lang="en-US" sz="3200" kern="1200" dirty="0" err="1">
                <a:solidFill>
                  <a:srgbClr val="080808"/>
                </a:solidFill>
                <a:latin typeface="+mn-lt"/>
                <a:ea typeface="+mn-ea"/>
                <a:cs typeface="+mn-cs"/>
              </a:rPr>
              <a:t>ριστώ</a:t>
            </a:r>
            <a:r>
              <a:rPr lang="en-US" sz="3200" kern="1200" dirty="0">
                <a:solidFill>
                  <a:srgbClr val="080808"/>
                </a:solidFill>
                <a:latin typeface="+mn-lt"/>
                <a:ea typeface="+mn-ea"/>
                <a:cs typeface="+mn-cs"/>
              </a:rPr>
              <a:t> π</a:t>
            </a:r>
            <a:r>
              <a:rPr lang="en-US" sz="3200" kern="1200" dirty="0" err="1">
                <a:solidFill>
                  <a:srgbClr val="080808"/>
                </a:solidFill>
                <a:latin typeface="+mn-lt"/>
                <a:ea typeface="+mn-ea"/>
                <a:cs typeface="+mn-cs"/>
              </a:rPr>
              <a:t>ολύ</a:t>
            </a:r>
            <a:r>
              <a:rPr lang="el-GR" sz="3200" kern="1200" dirty="0">
                <a:solidFill>
                  <a:srgbClr val="080808"/>
                </a:solidFill>
                <a:latin typeface="+mn-lt"/>
                <a:ea typeface="+mn-ea"/>
                <a:cs typeface="+mn-cs"/>
              </a:rPr>
              <a:t>!</a:t>
            </a:r>
            <a:endParaRPr lang="en-US" sz="3200" kern="1200" dirty="0">
              <a:solidFill>
                <a:srgbClr val="080808"/>
              </a:solidFill>
              <a:latin typeface="+mn-lt"/>
              <a:ea typeface="+mn-ea"/>
              <a:cs typeface="+mn-cs"/>
            </a:endParaRPr>
          </a:p>
        </p:txBody>
      </p:sp>
      <p:sp>
        <p:nvSpPr>
          <p:cNvPr id="2" name="Title 1">
            <a:extLst>
              <a:ext uri="{FF2B5EF4-FFF2-40B4-BE49-F238E27FC236}">
                <a16:creationId xmlns:a16="http://schemas.microsoft.com/office/drawing/2014/main" id="{BBEBF18B-3650-C348-934C-5777815769B5}"/>
              </a:ext>
            </a:extLst>
          </p:cNvPr>
          <p:cNvSpPr>
            <a:spLocks noGrp="1"/>
          </p:cNvSpPr>
          <p:nvPr>
            <p:ph type="title"/>
          </p:nvPr>
        </p:nvSpPr>
        <p:spPr>
          <a:xfrm>
            <a:off x="3185041" y="2296056"/>
            <a:ext cx="5782716" cy="2150719"/>
          </a:xfrm>
          <a:noFill/>
        </p:spPr>
        <p:txBody>
          <a:bodyPr vert="horz" lIns="91440" tIns="45720" rIns="91440" bIns="45720" rtlCol="0" anchor="ctr">
            <a:normAutofit/>
          </a:bodyPr>
          <a:lstStyle/>
          <a:p>
            <a:pPr algn="ctr"/>
            <a:r>
              <a:rPr lang="en-US" sz="6000" kern="1200" dirty="0" err="1">
                <a:solidFill>
                  <a:srgbClr val="080808"/>
                </a:solidFill>
                <a:latin typeface="+mj-lt"/>
                <a:ea typeface="+mj-ea"/>
                <a:cs typeface="+mj-cs"/>
              </a:rPr>
              <a:t>Ερωτήσεις</a:t>
            </a:r>
            <a:endParaRPr lang="en-US" sz="6000" kern="1200" dirty="0">
              <a:solidFill>
                <a:srgbClr val="080808"/>
              </a:solidFill>
              <a:latin typeface="+mj-lt"/>
              <a:ea typeface="+mj-ea"/>
              <a:cs typeface="+mj-cs"/>
            </a:endParaRP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911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5C76D1E0-A8AC-5349-8BCF-95699EFA680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err="1">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τηγοριο</a:t>
            </a:r>
            <a:r>
              <a:rPr lang="en-US" sz="4800" kern="1200" dirty="0">
                <a:solidFill>
                  <a:srgbClr val="FFFFFF"/>
                </a:solidFill>
                <a:latin typeface="+mj-lt"/>
                <a:ea typeface="+mj-ea"/>
                <a:cs typeface="+mj-cs"/>
              </a:rPr>
              <a:t>π</a:t>
            </a:r>
            <a:r>
              <a:rPr lang="en-US" sz="4800" kern="1200" dirty="0" err="1">
                <a:solidFill>
                  <a:srgbClr val="FFFFFF"/>
                </a:solidFill>
                <a:latin typeface="+mj-lt"/>
                <a:ea typeface="+mj-ea"/>
                <a:cs typeface="+mj-cs"/>
              </a:rPr>
              <a:t>οίηση</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σε</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τυχ</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ίες</a:t>
            </a:r>
            <a:r>
              <a:rPr lang="en-US" sz="4800" kern="1200" dirty="0">
                <a:solidFill>
                  <a:srgbClr val="FFFFFF"/>
                </a:solidFill>
                <a:latin typeface="+mj-lt"/>
                <a:ea typeface="+mj-ea"/>
                <a:cs typeface="+mj-cs"/>
              </a:rPr>
              <a:t> π</a:t>
            </a:r>
            <a:r>
              <a:rPr lang="en-US" sz="4800" kern="1200" dirty="0" err="1">
                <a:solidFill>
                  <a:srgbClr val="FFFFFF"/>
                </a:solidFill>
                <a:latin typeface="+mj-lt"/>
                <a:ea typeface="+mj-ea"/>
                <a:cs typeface="+mj-cs"/>
              </a:rPr>
              <a:t>ροκ</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θορισμένες</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τηγορίες</a:t>
            </a:r>
            <a:endParaRPr lang="en-US" sz="4800" kern="1200" dirty="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71E40A95-DEAB-BC4E-91C4-AB4ACB28850C}"/>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DFDF98CC-160E-494C-8C3C-8CDC5FA257DE}" type="slidenum">
              <a:rPr lang="en-US" sz="1100" baseline="0">
                <a:solidFill>
                  <a:schemeClr val="tx1">
                    <a:lumMod val="50000"/>
                    <a:lumOff val="50000"/>
                  </a:schemeClr>
                </a:solidFill>
              </a:rPr>
              <a:pPr>
                <a:spcAft>
                  <a:spcPts val="600"/>
                </a:spcAft>
              </a:pPr>
              <a:t>58</a:t>
            </a:fld>
            <a:endParaRPr lang="en-US" sz="1100" baseline="0">
              <a:solidFill>
                <a:schemeClr val="tx1">
                  <a:lumMod val="50000"/>
                  <a:lumOff val="50000"/>
                </a:schemeClr>
              </a:solidFill>
            </a:endParaRPr>
          </a:p>
        </p:txBody>
      </p:sp>
    </p:spTree>
    <p:extLst>
      <p:ext uri="{BB962C8B-B14F-4D97-AF65-F5344CB8AC3E}">
        <p14:creationId xmlns:p14="http://schemas.microsoft.com/office/powerpoint/2010/main" val="3289557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707DE-39B9-694A-9A93-635A37473735}"/>
              </a:ext>
            </a:extLst>
          </p:cNvPr>
          <p:cNvSpPr>
            <a:spLocks noGrp="1"/>
          </p:cNvSpPr>
          <p:nvPr>
            <p:ph type="title"/>
          </p:nvPr>
        </p:nvSpPr>
        <p:spPr/>
        <p:txBody>
          <a:bodyPr/>
          <a:lstStyle/>
          <a:p>
            <a:r>
              <a:rPr lang="en-US" dirty="0"/>
              <a:t>Dataset: </a:t>
            </a:r>
            <a:r>
              <a:rPr lang="el-GR" dirty="0"/>
              <a:t>Τυχαίες 4 κατηγορίες (</a:t>
            </a:r>
            <a:r>
              <a:rPr lang="en-US" dirty="0"/>
              <a:t>DC1)</a:t>
            </a:r>
            <a:endParaRPr lang="en-GR" dirty="0"/>
          </a:p>
        </p:txBody>
      </p:sp>
      <p:graphicFrame>
        <p:nvGraphicFramePr>
          <p:cNvPr id="11" name="Content Placeholder 5">
            <a:extLst>
              <a:ext uri="{FF2B5EF4-FFF2-40B4-BE49-F238E27FC236}">
                <a16:creationId xmlns:a16="http://schemas.microsoft.com/office/drawing/2014/main" id="{AE3E2BB3-305D-437C-8117-8BF13E92819E}"/>
              </a:ext>
            </a:extLst>
          </p:cNvPr>
          <p:cNvGraphicFramePr>
            <a:graphicFrameLocks noGrp="1"/>
          </p:cNvGraphicFramePr>
          <p:nvPr>
            <p:ph idx="1"/>
            <p:extLst>
              <p:ext uri="{D42A27DB-BD31-4B8C-83A1-F6EECF244321}">
                <p14:modId xmlns:p14="http://schemas.microsoft.com/office/powerpoint/2010/main" val="940347474"/>
              </p:ext>
            </p:extLst>
          </p:nvPr>
        </p:nvGraphicFramePr>
        <p:xfrm>
          <a:off x="5864469" y="1643292"/>
          <a:ext cx="54922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758EBA5-015E-3B4E-91CD-DC7FF4662C5D}"/>
              </a:ext>
            </a:extLst>
          </p:cNvPr>
          <p:cNvSpPr>
            <a:spLocks noGrp="1"/>
          </p:cNvSpPr>
          <p:nvPr>
            <p:ph type="sldNum" sz="quarter" idx="12"/>
          </p:nvPr>
        </p:nvSpPr>
        <p:spPr/>
        <p:txBody>
          <a:bodyPr/>
          <a:lstStyle/>
          <a:p>
            <a:fld id="{DFDF98CC-160E-494C-8C3C-8CDC5FA257DE}" type="slidenum">
              <a:rPr lang="en-US" smtClean="0"/>
              <a:t>59</a:t>
            </a:fld>
            <a:endParaRPr lang="en-US"/>
          </a:p>
        </p:txBody>
      </p:sp>
      <p:sp>
        <p:nvSpPr>
          <p:cNvPr id="7" name="TextBox 6">
            <a:extLst>
              <a:ext uri="{FF2B5EF4-FFF2-40B4-BE49-F238E27FC236}">
                <a16:creationId xmlns:a16="http://schemas.microsoft.com/office/drawing/2014/main" id="{7F2B67C0-D2FC-8040-9336-B52920B05907}"/>
              </a:ext>
            </a:extLst>
          </p:cNvPr>
          <p:cNvSpPr txBox="1"/>
          <p:nvPr/>
        </p:nvSpPr>
        <p:spPr>
          <a:xfrm>
            <a:off x="915249" y="2123265"/>
            <a:ext cx="2716834" cy="646331"/>
          </a:xfrm>
          <a:prstGeom prst="rect">
            <a:avLst/>
          </a:prstGeom>
          <a:noFill/>
        </p:spPr>
        <p:txBody>
          <a:bodyPr wrap="none" rtlCol="0">
            <a:spAutoFit/>
          </a:bodyPr>
          <a:lstStyle/>
          <a:p>
            <a:r>
              <a:rPr lang="el-GR" dirty="0"/>
              <a:t>400 κόμβους του </a:t>
            </a:r>
            <a:r>
              <a:rPr lang="en-US" dirty="0"/>
              <a:t>Twitter</a:t>
            </a:r>
            <a:r>
              <a:rPr lang="en-GR" dirty="0"/>
              <a:t> </a:t>
            </a:r>
            <a:endParaRPr lang="el-GR" dirty="0"/>
          </a:p>
          <a:p>
            <a:endParaRPr lang="en-GR" dirty="0"/>
          </a:p>
        </p:txBody>
      </p:sp>
      <p:sp>
        <p:nvSpPr>
          <p:cNvPr id="9" name="TextBox 8">
            <a:extLst>
              <a:ext uri="{FF2B5EF4-FFF2-40B4-BE49-F238E27FC236}">
                <a16:creationId xmlns:a16="http://schemas.microsoft.com/office/drawing/2014/main" id="{7EDE6C16-72F5-2946-AA4E-E478B3CF9942}"/>
              </a:ext>
            </a:extLst>
          </p:cNvPr>
          <p:cNvSpPr txBox="1"/>
          <p:nvPr/>
        </p:nvSpPr>
        <p:spPr>
          <a:xfrm>
            <a:off x="835269" y="3202173"/>
            <a:ext cx="3304687" cy="1754326"/>
          </a:xfrm>
          <a:prstGeom prst="rect">
            <a:avLst/>
          </a:prstGeom>
          <a:noFill/>
        </p:spPr>
        <p:txBody>
          <a:bodyPr wrap="none" rtlCol="0">
            <a:spAutoFit/>
          </a:bodyPr>
          <a:lstStyle/>
          <a:p>
            <a:r>
              <a:rPr lang="en-US" dirty="0"/>
              <a:t>T</a:t>
            </a:r>
            <a:r>
              <a:rPr lang="el-GR" dirty="0" err="1"/>
              <a:t>έσσερεις</a:t>
            </a:r>
            <a:r>
              <a:rPr lang="el-GR" dirty="0"/>
              <a:t> τυχαίες κατηγορίες: </a:t>
            </a:r>
          </a:p>
          <a:p>
            <a:pPr marL="742950" lvl="1" indent="-285750">
              <a:buFont typeface="Arial" panose="020B0604020202020204" pitchFamily="34" charset="0"/>
              <a:buChar char="•"/>
            </a:pPr>
            <a:r>
              <a:rPr lang="el-GR" dirty="0"/>
              <a:t>τουρισμός</a:t>
            </a:r>
          </a:p>
          <a:p>
            <a:pPr marL="742950" lvl="1" indent="-285750">
              <a:buFont typeface="Arial" panose="020B0604020202020204" pitchFamily="34" charset="0"/>
              <a:buChar char="•"/>
            </a:pPr>
            <a:r>
              <a:rPr lang="el-GR" dirty="0"/>
              <a:t>πολιτική</a:t>
            </a:r>
          </a:p>
          <a:p>
            <a:pPr marL="742950" lvl="1" indent="-285750">
              <a:buFont typeface="Arial" panose="020B0604020202020204" pitchFamily="34" charset="0"/>
              <a:buChar char="•"/>
            </a:pPr>
            <a:r>
              <a:rPr lang="el-GR" dirty="0"/>
              <a:t>εστίαση </a:t>
            </a:r>
          </a:p>
          <a:p>
            <a:pPr marL="742950" lvl="1" indent="-285750">
              <a:buFont typeface="Arial" panose="020B0604020202020204" pitchFamily="34" charset="0"/>
              <a:buChar char="•"/>
            </a:pPr>
            <a:r>
              <a:rPr lang="el-GR" dirty="0"/>
              <a:t>Εκπαίδευση</a:t>
            </a:r>
          </a:p>
          <a:p>
            <a:endParaRPr lang="en-GR" dirty="0"/>
          </a:p>
        </p:txBody>
      </p:sp>
    </p:spTree>
    <p:extLst>
      <p:ext uri="{BB962C8B-B14F-4D97-AF65-F5344CB8AC3E}">
        <p14:creationId xmlns:p14="http://schemas.microsoft.com/office/powerpoint/2010/main" val="420047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5B6C-CF0A-5F4E-A682-3C12FDA31A90}"/>
              </a:ext>
            </a:extLst>
          </p:cNvPr>
          <p:cNvSpPr>
            <a:spLocks noGrp="1"/>
          </p:cNvSpPr>
          <p:nvPr>
            <p:ph type="title"/>
          </p:nvPr>
        </p:nvSpPr>
        <p:spPr>
          <a:xfrm>
            <a:off x="648929" y="368010"/>
            <a:ext cx="4944152" cy="960048"/>
          </a:xfrm>
        </p:spPr>
        <p:txBody>
          <a:bodyPr vert="horz" lIns="91440" tIns="45720" rIns="91440" bIns="45720" rtlCol="0" anchor="ctr">
            <a:normAutofit/>
          </a:bodyPr>
          <a:lstStyle/>
          <a:p>
            <a:r>
              <a:rPr lang="en-US" kern="1200" dirty="0" err="1">
                <a:solidFill>
                  <a:schemeClr val="tx1"/>
                </a:solidFill>
                <a:latin typeface="+mj-lt"/>
                <a:ea typeface="+mj-ea"/>
                <a:cs typeface="+mj-cs"/>
              </a:rPr>
              <a:t>Κοινωνικά</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δίκτυ</a:t>
            </a:r>
            <a:r>
              <a:rPr lang="en-US" kern="1200" dirty="0">
                <a:solidFill>
                  <a:schemeClr val="tx1"/>
                </a:solidFill>
                <a:latin typeface="+mj-lt"/>
                <a:ea typeface="+mj-ea"/>
                <a:cs typeface="+mj-cs"/>
              </a:rPr>
              <a:t>α</a:t>
            </a:r>
          </a:p>
        </p:txBody>
      </p:sp>
      <p:sp>
        <p:nvSpPr>
          <p:cNvPr id="121" name="Rectangle 12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iagram&#10;&#10;Description automatically generated">
            <a:extLst>
              <a:ext uri="{FF2B5EF4-FFF2-40B4-BE49-F238E27FC236}">
                <a16:creationId xmlns:a16="http://schemas.microsoft.com/office/drawing/2014/main" id="{30A14B13-7296-E843-B05D-86D36F240E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4709" y="2135068"/>
            <a:ext cx="4475531" cy="2584617"/>
          </a:xfrm>
          <a:prstGeom prst="rect">
            <a:avLst/>
          </a:prstGeom>
          <a:effectLst/>
        </p:spPr>
      </p:pic>
      <p:sp>
        <p:nvSpPr>
          <p:cNvPr id="5" name="Slide Number Placeholder 4">
            <a:extLst>
              <a:ext uri="{FF2B5EF4-FFF2-40B4-BE49-F238E27FC236}">
                <a16:creationId xmlns:a16="http://schemas.microsoft.com/office/drawing/2014/main" id="{00A04685-5B16-6D4E-8F3F-E6B74918F01C}"/>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DFDF98CC-160E-494C-8C3C-8CDC5FA257DE}" type="slidenum">
              <a:rPr lang="en-US">
                <a:solidFill>
                  <a:srgbClr val="404040"/>
                </a:solidFill>
              </a:rPr>
              <a:pPr>
                <a:spcAft>
                  <a:spcPts val="600"/>
                </a:spcAft>
              </a:pPr>
              <a:t>6</a:t>
            </a:fld>
            <a:endParaRPr lang="en-US">
              <a:solidFill>
                <a:srgbClr val="404040"/>
              </a:solidFill>
            </a:endParaRPr>
          </a:p>
        </p:txBody>
      </p:sp>
      <p:graphicFrame>
        <p:nvGraphicFramePr>
          <p:cNvPr id="73" name="Content Placeholder 2">
            <a:extLst>
              <a:ext uri="{FF2B5EF4-FFF2-40B4-BE49-F238E27FC236}">
                <a16:creationId xmlns:a16="http://schemas.microsoft.com/office/drawing/2014/main" id="{F6AD86D3-D4D9-4416-9534-A41839059E45}"/>
              </a:ext>
            </a:extLst>
          </p:cNvPr>
          <p:cNvGraphicFramePr>
            <a:graphicFrameLocks noGrp="1"/>
          </p:cNvGraphicFramePr>
          <p:nvPr>
            <p:ph sz="half" idx="1"/>
            <p:extLst>
              <p:ext uri="{D42A27DB-BD31-4B8C-83A1-F6EECF244321}">
                <p14:modId xmlns:p14="http://schemas.microsoft.com/office/powerpoint/2010/main" val="3758603528"/>
              </p:ext>
            </p:extLst>
          </p:nvPr>
        </p:nvGraphicFramePr>
        <p:xfrm>
          <a:off x="484214" y="1436914"/>
          <a:ext cx="4944151" cy="44059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7787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DE0010-D1F3-3B46-9D34-63EDE5EF6C3E}"/>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err="1">
                <a:solidFill>
                  <a:schemeClr val="tx1"/>
                </a:solidFill>
                <a:latin typeface="+mj-lt"/>
                <a:ea typeface="+mj-ea"/>
                <a:cs typeface="+mj-cs"/>
              </a:rPr>
              <a:t>Α</a:t>
            </a:r>
            <a:r>
              <a:rPr lang="en-US" sz="3200" kern="1200" dirty="0">
                <a:solidFill>
                  <a:schemeClr val="tx1"/>
                </a:solidFill>
                <a:latin typeface="+mj-lt"/>
                <a:ea typeface="+mj-ea"/>
                <a:cs typeface="+mj-cs"/>
              </a:rPr>
              <a:t>π</a:t>
            </a:r>
            <a:r>
              <a:rPr lang="en-US" sz="3200" kern="1200" dirty="0" err="1">
                <a:solidFill>
                  <a:schemeClr val="tx1"/>
                </a:solidFill>
                <a:latin typeface="+mj-lt"/>
                <a:ea typeface="+mj-ea"/>
                <a:cs typeface="+mj-cs"/>
              </a:rPr>
              <a:t>οτελέσμ</a:t>
            </a:r>
            <a:r>
              <a:rPr lang="en-US" sz="3200" kern="1200" dirty="0">
                <a:solidFill>
                  <a:schemeClr val="tx1"/>
                </a:solidFill>
                <a:latin typeface="+mj-lt"/>
                <a:ea typeface="+mj-ea"/>
                <a:cs typeface="+mj-cs"/>
              </a:rPr>
              <a:t>α</a:t>
            </a:r>
            <a:r>
              <a:rPr lang="en-US" sz="3200" kern="1200" dirty="0" err="1">
                <a:solidFill>
                  <a:schemeClr val="tx1"/>
                </a:solidFill>
                <a:latin typeface="+mj-lt"/>
                <a:ea typeface="+mj-ea"/>
                <a:cs typeface="+mj-cs"/>
              </a:rPr>
              <a:t>τ</a:t>
            </a:r>
            <a:r>
              <a:rPr lang="en-US" sz="3200" kern="1200" dirty="0">
                <a:solidFill>
                  <a:schemeClr val="tx1"/>
                </a:solidFill>
                <a:latin typeface="+mj-lt"/>
                <a:ea typeface="+mj-ea"/>
                <a:cs typeface="+mj-cs"/>
              </a:rPr>
              <a:t>α ND - Cross Validation</a:t>
            </a:r>
          </a:p>
        </p:txBody>
      </p:sp>
      <p:sp>
        <p:nvSpPr>
          <p:cNvPr id="56" name="Rectangle 5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8" name="Rectangle 5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Content Placeholder 35">
            <a:extLst>
              <a:ext uri="{FF2B5EF4-FFF2-40B4-BE49-F238E27FC236}">
                <a16:creationId xmlns:a16="http://schemas.microsoft.com/office/drawing/2014/main" id="{3DB0128D-1C3C-4EF2-A053-B3533616D723}"/>
              </a:ext>
            </a:extLst>
          </p:cNvPr>
          <p:cNvSpPr>
            <a:spLocks noGrp="1"/>
          </p:cNvSpPr>
          <p:nvPr>
            <p:ph sz="half" idx="1"/>
          </p:nvPr>
        </p:nvSpPr>
        <p:spPr>
          <a:xfrm>
            <a:off x="5351164" y="586822"/>
            <a:ext cx="6002636" cy="1645920"/>
          </a:xfrm>
        </p:spPr>
        <p:txBody>
          <a:bodyPr vert="horz" lIns="91440" tIns="45720" rIns="91440" bIns="45720" rtlCol="0" anchor="ctr">
            <a:normAutofit/>
          </a:bodyPr>
          <a:lstStyle/>
          <a:p>
            <a:r>
              <a:rPr lang="en-US" sz="1800" dirty="0" err="1"/>
              <a:t>Βέλτιστο</a:t>
            </a:r>
            <a:r>
              <a:rPr lang="en-US" sz="1800" dirty="0"/>
              <a:t> </a:t>
            </a:r>
            <a:r>
              <a:rPr lang="en-US" sz="1800" dirty="0" err="1"/>
              <a:t>Μοντέλο</a:t>
            </a:r>
            <a:endParaRPr lang="en-US" sz="1800" dirty="0"/>
          </a:p>
          <a:p>
            <a:pPr lvl="1"/>
            <a:r>
              <a:rPr lang="en-US" sz="1800" dirty="0"/>
              <a:t>Lemmatization </a:t>
            </a:r>
            <a:r>
              <a:rPr lang="en-US" sz="1800" dirty="0" err="1"/>
              <a:t>κ</a:t>
            </a:r>
            <a:r>
              <a:rPr lang="en-US" sz="1800" dirty="0"/>
              <a:t>α</a:t>
            </a:r>
            <a:r>
              <a:rPr lang="en-US" sz="1800" dirty="0" err="1"/>
              <a:t>ι</a:t>
            </a:r>
            <a:r>
              <a:rPr lang="en-US" sz="1800" dirty="0"/>
              <a:t> stop words</a:t>
            </a:r>
          </a:p>
          <a:p>
            <a:pPr lvl="1"/>
            <a:r>
              <a:rPr lang="en-US" sz="1800" dirty="0"/>
              <a:t>TF-IDF</a:t>
            </a:r>
          </a:p>
          <a:p>
            <a:pPr lvl="1"/>
            <a:r>
              <a:rPr lang="en-US" sz="1800" dirty="0"/>
              <a:t>Logistic Regression</a:t>
            </a:r>
          </a:p>
        </p:txBody>
      </p:sp>
      <p:sp>
        <p:nvSpPr>
          <p:cNvPr id="5" name="Slide Number Placeholder 4">
            <a:extLst>
              <a:ext uri="{FF2B5EF4-FFF2-40B4-BE49-F238E27FC236}">
                <a16:creationId xmlns:a16="http://schemas.microsoft.com/office/drawing/2014/main" id="{4A52ABBC-D2AB-8348-8EEA-151338475E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solidFill>
                  <a:schemeClr val="tx1">
                    <a:lumMod val="50000"/>
                    <a:lumOff val="50000"/>
                  </a:schemeClr>
                </a:solidFill>
              </a:rPr>
              <a:pPr>
                <a:spcAft>
                  <a:spcPts val="600"/>
                </a:spcAft>
              </a:pPr>
              <a:t>60</a:t>
            </a:fld>
            <a:endParaRPr lang="en-US">
              <a:solidFill>
                <a:schemeClr val="tx1">
                  <a:lumMod val="50000"/>
                  <a:lumOff val="50000"/>
                </a:schemeClr>
              </a:solidFill>
            </a:endParaRPr>
          </a:p>
        </p:txBody>
      </p:sp>
      <p:graphicFrame>
        <p:nvGraphicFramePr>
          <p:cNvPr id="34" name="Content Placeholder 5">
            <a:extLst>
              <a:ext uri="{FF2B5EF4-FFF2-40B4-BE49-F238E27FC236}">
                <a16:creationId xmlns:a16="http://schemas.microsoft.com/office/drawing/2014/main" id="{B20DB155-BE57-0745-BD42-20EF55CC5FBB}"/>
              </a:ext>
            </a:extLst>
          </p:cNvPr>
          <p:cNvGraphicFramePr>
            <a:graphicFrameLocks/>
          </p:cNvGraphicFramePr>
          <p:nvPr>
            <p:extLst>
              <p:ext uri="{D42A27DB-BD31-4B8C-83A1-F6EECF244321}">
                <p14:modId xmlns:p14="http://schemas.microsoft.com/office/powerpoint/2010/main" val="1848118534"/>
              </p:ext>
            </p:extLst>
          </p:nvPr>
        </p:nvGraphicFramePr>
        <p:xfrm>
          <a:off x="557784" y="2777381"/>
          <a:ext cx="11164828" cy="3397215"/>
        </p:xfrm>
        <a:graphic>
          <a:graphicData uri="http://schemas.openxmlformats.org/drawingml/2006/table">
            <a:tbl>
              <a:tblPr firstRow="1" firstCol="1" bandRow="1">
                <a:noFill/>
                <a:tableStyleId>{8799B23B-EC83-4686-B30A-512413B5E67A}</a:tableStyleId>
              </a:tblPr>
              <a:tblGrid>
                <a:gridCol w="2645460">
                  <a:extLst>
                    <a:ext uri="{9D8B030D-6E8A-4147-A177-3AD203B41FA5}">
                      <a16:colId xmlns:a16="http://schemas.microsoft.com/office/drawing/2014/main" val="3938731233"/>
                    </a:ext>
                  </a:extLst>
                </a:gridCol>
                <a:gridCol w="1599940">
                  <a:extLst>
                    <a:ext uri="{9D8B030D-6E8A-4147-A177-3AD203B41FA5}">
                      <a16:colId xmlns:a16="http://schemas.microsoft.com/office/drawing/2014/main" val="2064153301"/>
                    </a:ext>
                  </a:extLst>
                </a:gridCol>
                <a:gridCol w="1599940">
                  <a:extLst>
                    <a:ext uri="{9D8B030D-6E8A-4147-A177-3AD203B41FA5}">
                      <a16:colId xmlns:a16="http://schemas.microsoft.com/office/drawing/2014/main" val="3777110003"/>
                    </a:ext>
                  </a:extLst>
                </a:gridCol>
                <a:gridCol w="1330446">
                  <a:extLst>
                    <a:ext uri="{9D8B030D-6E8A-4147-A177-3AD203B41FA5}">
                      <a16:colId xmlns:a16="http://schemas.microsoft.com/office/drawing/2014/main" val="320935494"/>
                    </a:ext>
                  </a:extLst>
                </a:gridCol>
                <a:gridCol w="1330446">
                  <a:extLst>
                    <a:ext uri="{9D8B030D-6E8A-4147-A177-3AD203B41FA5}">
                      <a16:colId xmlns:a16="http://schemas.microsoft.com/office/drawing/2014/main" val="1450318994"/>
                    </a:ext>
                  </a:extLst>
                </a:gridCol>
                <a:gridCol w="1329298">
                  <a:extLst>
                    <a:ext uri="{9D8B030D-6E8A-4147-A177-3AD203B41FA5}">
                      <a16:colId xmlns:a16="http://schemas.microsoft.com/office/drawing/2014/main" val="3747618028"/>
                    </a:ext>
                  </a:extLst>
                </a:gridCol>
                <a:gridCol w="1329298">
                  <a:extLst>
                    <a:ext uri="{9D8B030D-6E8A-4147-A177-3AD203B41FA5}">
                      <a16:colId xmlns:a16="http://schemas.microsoft.com/office/drawing/2014/main" val="1576781794"/>
                    </a:ext>
                  </a:extLst>
                </a:gridCol>
              </a:tblGrid>
              <a:tr h="679443">
                <a:tc rowSpan="2">
                  <a:txBody>
                    <a:bodyPr/>
                    <a:lstStyle/>
                    <a:p>
                      <a:endParaRPr lang="en-GR" sz="1700" b="1" cap="none" spc="0" dirty="0">
                        <a:solidFill>
                          <a:srgbClr val="FFFFFF"/>
                        </a:solidFill>
                        <a:effectLst/>
                        <a:latin typeface="Calibri" panose="020F0502020204030204" pitchFamily="34"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gridSpan="2">
                  <a:txBody>
                    <a:bodyPr/>
                    <a:lstStyle/>
                    <a:p>
                      <a:pPr algn="ctr">
                        <a:lnSpc>
                          <a:spcPct val="150000"/>
                        </a:lnSpc>
                        <a:spcBef>
                          <a:spcPts val="600"/>
                        </a:spcBef>
                      </a:pPr>
                      <a:r>
                        <a:rPr lang="en-GR" sz="1800" b="1" cap="none" spc="0" dirty="0">
                          <a:solidFill>
                            <a:srgbClr val="FFFFFF"/>
                          </a:solidFill>
                          <a:effectLst/>
                        </a:rPr>
                        <a:t>Support Vector Machines</a:t>
                      </a:r>
                      <a:endParaRPr lang="en-GR" sz="1800" b="1" cap="none" spc="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800" b="1" cap="none" spc="0">
                          <a:solidFill>
                            <a:srgbClr val="FFFFFF"/>
                          </a:solidFill>
                          <a:effectLst/>
                        </a:rPr>
                        <a:t>Logistic Regression</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800" b="1" cap="none" spc="0">
                          <a:solidFill>
                            <a:srgbClr val="FFFFFF"/>
                          </a:solidFill>
                          <a:effectLst/>
                        </a:rPr>
                        <a:t>k-nearest neighbors</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extLst>
                  <a:ext uri="{0D108BD9-81ED-4DB2-BD59-A6C34878D82A}">
                    <a16:rowId xmlns:a16="http://schemas.microsoft.com/office/drawing/2014/main" val="661949290"/>
                  </a:ext>
                </a:extLst>
              </a:tr>
              <a:tr h="679443">
                <a:tc vMerge="1">
                  <a:txBody>
                    <a:bodyPr/>
                    <a:lstStyle/>
                    <a:p>
                      <a:endParaRPr lang="en-GR"/>
                    </a:p>
                  </a:txBody>
                  <a:tcPr/>
                </a:tc>
                <a:tc>
                  <a:txBody>
                    <a:bodyPr/>
                    <a:lstStyle/>
                    <a:p>
                      <a:pPr algn="ctr">
                        <a:lnSpc>
                          <a:spcPct val="150000"/>
                        </a:lnSpc>
                        <a:spcBef>
                          <a:spcPts val="600"/>
                        </a:spcBef>
                      </a:pPr>
                      <a:r>
                        <a:rPr lang="en-GR" sz="1800" cap="none" spc="0" dirty="0">
                          <a:solidFill>
                            <a:schemeClr val="tx1">
                              <a:lumMod val="85000"/>
                              <a:lumOff val="15000"/>
                            </a:schemeClr>
                          </a:solidFill>
                          <a:effectLst/>
                        </a:rPr>
                        <a:t>BoW</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TF IDF</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BoW</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TF IDF</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BoW</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TF IDF</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981935710"/>
                  </a:ext>
                </a:extLst>
              </a:tr>
              <a:tr h="679443">
                <a:tc>
                  <a:txBody>
                    <a:bodyPr/>
                    <a:lstStyle/>
                    <a:p>
                      <a:pPr algn="ctr">
                        <a:lnSpc>
                          <a:spcPct val="150000"/>
                        </a:lnSpc>
                        <a:spcBef>
                          <a:spcPts val="600"/>
                        </a:spcBef>
                      </a:pPr>
                      <a:r>
                        <a:rPr lang="en-GR" sz="1700" b="1" cap="none" spc="0">
                          <a:solidFill>
                            <a:srgbClr val="FFFFFF"/>
                          </a:solidFill>
                          <a:effectLst/>
                        </a:rPr>
                        <a:t>Without NLP</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92.33%</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95.33%</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94.67%</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96.00%</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79.67</a:t>
                      </a:r>
                      <a:r>
                        <a:rPr lang="el-GR" sz="1800" cap="none" spc="0" dirty="0">
                          <a:solidFill>
                            <a:schemeClr val="tx1">
                              <a:lumMod val="85000"/>
                              <a:lumOff val="15000"/>
                            </a:schemeClr>
                          </a:solidFill>
                          <a:effectLst/>
                        </a:rPr>
                        <a:t>%</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94.33%</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50487092"/>
                  </a:ext>
                </a:extLst>
              </a:tr>
              <a:tr h="679443">
                <a:tc>
                  <a:txBody>
                    <a:bodyPr/>
                    <a:lstStyle/>
                    <a:p>
                      <a:pPr algn="ctr">
                        <a:lnSpc>
                          <a:spcPct val="150000"/>
                        </a:lnSpc>
                        <a:spcBef>
                          <a:spcPts val="600"/>
                        </a:spcBef>
                      </a:pPr>
                      <a:r>
                        <a:rPr lang="en-GR" sz="1700" b="1" cap="none" spc="0">
                          <a:solidFill>
                            <a:srgbClr val="FFFFFF"/>
                          </a:solidFill>
                          <a:effectLst/>
                        </a:rPr>
                        <a:t>Stop Word Removal</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93.00%</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97.33%</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95.67%</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97.33%</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83.33</a:t>
                      </a:r>
                      <a:r>
                        <a:rPr lang="el-GR" sz="1800" cap="none" spc="0" dirty="0">
                          <a:solidFill>
                            <a:schemeClr val="tx1">
                              <a:lumMod val="85000"/>
                              <a:lumOff val="15000"/>
                            </a:schemeClr>
                          </a:solidFill>
                          <a:effectLst/>
                        </a:rPr>
                        <a:t>%</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96.67%</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06862809"/>
                  </a:ext>
                </a:extLst>
              </a:tr>
              <a:tr h="679443">
                <a:tc>
                  <a:txBody>
                    <a:bodyPr/>
                    <a:lstStyle/>
                    <a:p>
                      <a:pPr algn="ctr">
                        <a:lnSpc>
                          <a:spcPct val="150000"/>
                        </a:lnSpc>
                        <a:spcBef>
                          <a:spcPts val="600"/>
                        </a:spcBef>
                      </a:pPr>
                      <a:r>
                        <a:rPr lang="en-GR" sz="1700" b="1" cap="none" spc="0">
                          <a:solidFill>
                            <a:srgbClr val="FFFFFF"/>
                          </a:solidFill>
                          <a:effectLst/>
                        </a:rPr>
                        <a:t>Lemmatization </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94.33%</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98.33%</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96.33%</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98.67%</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84.67%</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cap="none" spc="0" dirty="0">
                          <a:solidFill>
                            <a:schemeClr val="tx1">
                              <a:lumMod val="85000"/>
                              <a:lumOff val="15000"/>
                            </a:schemeClr>
                          </a:solidFill>
                          <a:effectLst/>
                        </a:rPr>
                        <a:t>96.00%</a:t>
                      </a:r>
                      <a:endParaRPr lang="en-GR" sz="18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154098386"/>
                  </a:ext>
                </a:extLst>
              </a:tr>
            </a:tbl>
          </a:graphicData>
        </a:graphic>
      </p:graphicFrame>
    </p:spTree>
    <p:extLst>
      <p:ext uri="{BB962C8B-B14F-4D97-AF65-F5344CB8AC3E}">
        <p14:creationId xmlns:p14="http://schemas.microsoft.com/office/powerpoint/2010/main" val="597622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3492-CC0F-9143-8EA2-D604497F8AE0}"/>
              </a:ext>
            </a:extLst>
          </p:cNvPr>
          <p:cNvSpPr>
            <a:spLocks noGrp="1"/>
          </p:cNvSpPr>
          <p:nvPr>
            <p:ph type="title"/>
          </p:nvPr>
        </p:nvSpPr>
        <p:spPr/>
        <p:txBody>
          <a:bodyPr/>
          <a:lstStyle/>
          <a:p>
            <a:r>
              <a:rPr lang="en-US" dirty="0" err="1"/>
              <a:t>Α</a:t>
            </a:r>
            <a:r>
              <a:rPr lang="en-US" dirty="0"/>
              <a:t>π</a:t>
            </a:r>
            <a:r>
              <a:rPr lang="en-US" dirty="0" err="1"/>
              <a:t>οτελέσμ</a:t>
            </a:r>
            <a:r>
              <a:rPr lang="en-US" dirty="0"/>
              <a:t>α</a:t>
            </a:r>
            <a:r>
              <a:rPr lang="en-US" dirty="0" err="1"/>
              <a:t>τ</a:t>
            </a:r>
            <a:r>
              <a:rPr lang="en-US" dirty="0"/>
              <a:t>α ND – Validation Set</a:t>
            </a:r>
            <a:endParaRPr lang="en-GR" dirty="0"/>
          </a:p>
        </p:txBody>
      </p:sp>
      <p:graphicFrame>
        <p:nvGraphicFramePr>
          <p:cNvPr id="7" name="Table 7">
            <a:extLst>
              <a:ext uri="{FF2B5EF4-FFF2-40B4-BE49-F238E27FC236}">
                <a16:creationId xmlns:a16="http://schemas.microsoft.com/office/drawing/2014/main" id="{C2FC584D-8BE9-3A49-9E14-CED86B744C72}"/>
              </a:ext>
            </a:extLst>
          </p:cNvPr>
          <p:cNvGraphicFramePr>
            <a:graphicFrameLocks noGrp="1"/>
          </p:cNvGraphicFramePr>
          <p:nvPr>
            <p:ph sz="half" idx="2"/>
            <p:extLst>
              <p:ext uri="{D42A27DB-BD31-4B8C-83A1-F6EECF244321}">
                <p14:modId xmlns:p14="http://schemas.microsoft.com/office/powerpoint/2010/main" val="1134612755"/>
              </p:ext>
            </p:extLst>
          </p:nvPr>
        </p:nvGraphicFramePr>
        <p:xfrm>
          <a:off x="5464534" y="2373516"/>
          <a:ext cx="5440680" cy="2595880"/>
        </p:xfrm>
        <a:graphic>
          <a:graphicData uri="http://schemas.openxmlformats.org/drawingml/2006/table">
            <a:tbl>
              <a:tblPr firstRow="1" bandRow="1">
                <a:tableStyleId>{93296810-A885-4BE3-A3E7-6D5BEEA58F35}</a:tableStyleId>
              </a:tblPr>
              <a:tblGrid>
                <a:gridCol w="1554480">
                  <a:extLst>
                    <a:ext uri="{9D8B030D-6E8A-4147-A177-3AD203B41FA5}">
                      <a16:colId xmlns:a16="http://schemas.microsoft.com/office/drawing/2014/main" val="4008393140"/>
                    </a:ext>
                  </a:extLst>
                </a:gridCol>
                <a:gridCol w="1295400">
                  <a:extLst>
                    <a:ext uri="{9D8B030D-6E8A-4147-A177-3AD203B41FA5}">
                      <a16:colId xmlns:a16="http://schemas.microsoft.com/office/drawing/2014/main" val="2350808675"/>
                    </a:ext>
                  </a:extLst>
                </a:gridCol>
                <a:gridCol w="1295400">
                  <a:extLst>
                    <a:ext uri="{9D8B030D-6E8A-4147-A177-3AD203B41FA5}">
                      <a16:colId xmlns:a16="http://schemas.microsoft.com/office/drawing/2014/main" val="3419118329"/>
                    </a:ext>
                  </a:extLst>
                </a:gridCol>
                <a:gridCol w="1295400">
                  <a:extLst>
                    <a:ext uri="{9D8B030D-6E8A-4147-A177-3AD203B41FA5}">
                      <a16:colId xmlns:a16="http://schemas.microsoft.com/office/drawing/2014/main" val="3052327930"/>
                    </a:ext>
                  </a:extLst>
                </a:gridCol>
              </a:tblGrid>
              <a:tr h="370840">
                <a:tc>
                  <a:txBody>
                    <a:bodyPr/>
                    <a:lstStyle/>
                    <a:p>
                      <a:pPr algn="ctr"/>
                      <a:endParaRPr lang="en-GR" dirty="0"/>
                    </a:p>
                  </a:txBody>
                  <a:tcPr/>
                </a:tc>
                <a:tc>
                  <a:txBody>
                    <a:bodyPr/>
                    <a:lstStyle/>
                    <a:p>
                      <a:pPr algn="ctr"/>
                      <a:r>
                        <a:rPr lang="en-US" dirty="0"/>
                        <a:t>Precision</a:t>
                      </a:r>
                      <a:endParaRPr lang="en-GR" dirty="0"/>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758881546"/>
                  </a:ext>
                </a:extLst>
              </a:tr>
              <a:tr h="370840">
                <a:tc>
                  <a:txBody>
                    <a:bodyPr/>
                    <a:lstStyle/>
                    <a:p>
                      <a:pPr algn="l"/>
                      <a:r>
                        <a:rPr lang="en-US" dirty="0"/>
                        <a:t>Tourism</a:t>
                      </a:r>
                    </a:p>
                  </a:txBody>
                  <a:tcPr/>
                </a:tc>
                <a:tc>
                  <a:txBody>
                    <a:bodyPr/>
                    <a:lstStyle/>
                    <a:p>
                      <a:pPr algn="ctr"/>
                      <a:r>
                        <a:rPr lang="en-GR" dirty="0"/>
                        <a:t>1.00</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790551493"/>
                  </a:ext>
                </a:extLst>
              </a:tr>
              <a:tr h="370840">
                <a:tc>
                  <a:txBody>
                    <a:bodyPr/>
                    <a:lstStyle/>
                    <a:p>
                      <a:pPr algn="l"/>
                      <a:r>
                        <a:rPr lang="en-US" dirty="0"/>
                        <a:t>Food service</a:t>
                      </a:r>
                    </a:p>
                  </a:txBody>
                  <a:tcPr/>
                </a:tc>
                <a:tc>
                  <a:txBody>
                    <a:bodyPr/>
                    <a:lstStyle/>
                    <a:p>
                      <a:pPr algn="ctr"/>
                      <a:r>
                        <a:rPr lang="en-GR" dirty="0"/>
                        <a:t>1.00</a:t>
                      </a:r>
                    </a:p>
                  </a:txBody>
                  <a:tcPr/>
                </a:tc>
                <a:tc>
                  <a:txBody>
                    <a:bodyPr/>
                    <a:lstStyle/>
                    <a:p>
                      <a:pPr algn="ctr"/>
                      <a:r>
                        <a:rPr lang="en-GR" dirty="0"/>
                        <a:t>0.96</a:t>
                      </a:r>
                    </a:p>
                  </a:txBody>
                  <a:tcPr/>
                </a:tc>
                <a:tc>
                  <a:txBody>
                    <a:bodyPr/>
                    <a:lstStyle/>
                    <a:p>
                      <a:pPr algn="ctr"/>
                      <a:r>
                        <a:rPr lang="en-GR" dirty="0"/>
                        <a:t>25</a:t>
                      </a:r>
                    </a:p>
                  </a:txBody>
                  <a:tcPr/>
                </a:tc>
                <a:extLst>
                  <a:ext uri="{0D108BD9-81ED-4DB2-BD59-A6C34878D82A}">
                    <a16:rowId xmlns:a16="http://schemas.microsoft.com/office/drawing/2014/main" val="225516563"/>
                  </a:ext>
                </a:extLst>
              </a:tr>
              <a:tr h="370840">
                <a:tc>
                  <a:txBody>
                    <a:bodyPr/>
                    <a:lstStyle/>
                    <a:p>
                      <a:pPr algn="l"/>
                      <a:r>
                        <a:rPr lang="en-US" dirty="0"/>
                        <a:t>Politics</a:t>
                      </a:r>
                    </a:p>
                  </a:txBody>
                  <a:tcPr/>
                </a:tc>
                <a:tc>
                  <a:txBody>
                    <a:bodyPr/>
                    <a:lstStyle/>
                    <a:p>
                      <a:pPr algn="ctr"/>
                      <a:r>
                        <a:rPr lang="en-GR" dirty="0"/>
                        <a:t>0.96</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3933476930"/>
                  </a:ext>
                </a:extLst>
              </a:tr>
              <a:tr h="370840">
                <a:tc>
                  <a:txBody>
                    <a:bodyPr/>
                    <a:lstStyle/>
                    <a:p>
                      <a:pPr algn="l"/>
                      <a:r>
                        <a:rPr lang="en-US" dirty="0"/>
                        <a:t>Education</a:t>
                      </a:r>
                    </a:p>
                  </a:txBody>
                  <a:tcPr/>
                </a:tc>
                <a:tc>
                  <a:txBody>
                    <a:bodyPr/>
                    <a:lstStyle/>
                    <a:p>
                      <a:pPr algn="ctr"/>
                      <a:r>
                        <a:rPr lang="en-GR" dirty="0"/>
                        <a:t>1.00</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1496136194"/>
                  </a:ext>
                </a:extLst>
              </a:tr>
              <a:tr h="370840">
                <a:tc>
                  <a:txBody>
                    <a:bodyPr/>
                    <a:lstStyle/>
                    <a:p>
                      <a:pPr algn="l"/>
                      <a:endParaRPr lang="en-US"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641233840"/>
                  </a:ext>
                </a:extLst>
              </a:tr>
              <a:tr h="370840">
                <a:tc>
                  <a:txBody>
                    <a:bodyPr/>
                    <a:lstStyle/>
                    <a:p>
                      <a:pPr algn="l"/>
                      <a:r>
                        <a:rPr lang="en-US" dirty="0"/>
                        <a:t>Accuracy</a:t>
                      </a:r>
                    </a:p>
                  </a:txBody>
                  <a:tcPr/>
                </a:tc>
                <a:tc gridSpan="3">
                  <a:txBody>
                    <a:bodyPr/>
                    <a:lstStyle/>
                    <a:p>
                      <a:pPr algn="ctr"/>
                      <a:r>
                        <a:rPr lang="en-GR" dirty="0"/>
                        <a:t>0.99</a:t>
                      </a:r>
                    </a:p>
                  </a:txBody>
                  <a:tcPr/>
                </a:tc>
                <a:tc hMerge="1">
                  <a:txBody>
                    <a:bodyPr/>
                    <a:lstStyle/>
                    <a:p>
                      <a:pPr algn="ctr"/>
                      <a:endParaRPr lang="en-GR" dirty="0"/>
                    </a:p>
                  </a:txBody>
                  <a:tcPr/>
                </a:tc>
                <a:tc hMerge="1">
                  <a:txBody>
                    <a:bodyPr/>
                    <a:lstStyle/>
                    <a:p>
                      <a:pPr algn="ctr"/>
                      <a:endParaRPr lang="en-GR" dirty="0"/>
                    </a:p>
                  </a:txBody>
                  <a:tcPr/>
                </a:tc>
                <a:extLst>
                  <a:ext uri="{0D108BD9-81ED-4DB2-BD59-A6C34878D82A}">
                    <a16:rowId xmlns:a16="http://schemas.microsoft.com/office/drawing/2014/main" val="297547240"/>
                  </a:ext>
                </a:extLst>
              </a:tr>
            </a:tbl>
          </a:graphicData>
        </a:graphic>
      </p:graphicFrame>
      <p:sp>
        <p:nvSpPr>
          <p:cNvPr id="5" name="Slide Number Placeholder 4">
            <a:extLst>
              <a:ext uri="{FF2B5EF4-FFF2-40B4-BE49-F238E27FC236}">
                <a16:creationId xmlns:a16="http://schemas.microsoft.com/office/drawing/2014/main" id="{39FBF7D5-4048-ED4F-A59E-72C826E746F6}"/>
              </a:ext>
            </a:extLst>
          </p:cNvPr>
          <p:cNvSpPr>
            <a:spLocks noGrp="1"/>
          </p:cNvSpPr>
          <p:nvPr>
            <p:ph type="sldNum" sz="quarter" idx="12"/>
          </p:nvPr>
        </p:nvSpPr>
        <p:spPr/>
        <p:txBody>
          <a:bodyPr/>
          <a:lstStyle/>
          <a:p>
            <a:fld id="{DFDF98CC-160E-494C-8C3C-8CDC5FA257DE}" type="slidenum">
              <a:rPr lang="en-US" smtClean="0"/>
              <a:pPr/>
              <a:t>61</a:t>
            </a:fld>
            <a:endParaRPr lang="en-US" dirty="0"/>
          </a:p>
        </p:txBody>
      </p:sp>
      <p:pic>
        <p:nvPicPr>
          <p:cNvPr id="6" name="Content Placeholder 5" descr="Chart&#10;&#10;Description automatically generated">
            <a:extLst>
              <a:ext uri="{FF2B5EF4-FFF2-40B4-BE49-F238E27FC236}">
                <a16:creationId xmlns:a16="http://schemas.microsoft.com/office/drawing/2014/main" id="{687C39E1-2BF2-F347-85C2-1BD3DFD68516}"/>
              </a:ext>
            </a:extLst>
          </p:cNvPr>
          <p:cNvPicPr>
            <a:picLocks noGrp="1" noChangeAspect="1"/>
          </p:cNvPicPr>
          <p:nvPr>
            <p:ph sz="half" idx="1"/>
          </p:nvPr>
        </p:nvPicPr>
        <p:blipFill>
          <a:blip r:embed="rId2"/>
          <a:stretch>
            <a:fillRect/>
          </a:stretch>
        </p:blipFill>
        <p:spPr>
          <a:xfrm>
            <a:off x="957469" y="2190635"/>
            <a:ext cx="3598628" cy="3338651"/>
          </a:xfrm>
          <a:prstGeom prst="rect">
            <a:avLst/>
          </a:prstGeom>
        </p:spPr>
      </p:pic>
    </p:spTree>
    <p:extLst>
      <p:ext uri="{BB962C8B-B14F-4D97-AF65-F5344CB8AC3E}">
        <p14:creationId xmlns:p14="http://schemas.microsoft.com/office/powerpoint/2010/main" val="529703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DE0010-D1F3-3B46-9D34-63EDE5EF6C3E}"/>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err="1">
                <a:solidFill>
                  <a:schemeClr val="tx1"/>
                </a:solidFill>
                <a:latin typeface="+mj-lt"/>
                <a:ea typeface="+mj-ea"/>
                <a:cs typeface="+mj-cs"/>
              </a:rPr>
              <a:t>Α</a:t>
            </a:r>
            <a:r>
              <a:rPr lang="en-US" sz="3200" kern="1200" dirty="0">
                <a:solidFill>
                  <a:schemeClr val="tx1"/>
                </a:solidFill>
                <a:latin typeface="+mj-lt"/>
                <a:ea typeface="+mj-ea"/>
                <a:cs typeface="+mj-cs"/>
              </a:rPr>
              <a:t>π</a:t>
            </a:r>
            <a:r>
              <a:rPr lang="en-US" sz="3200" kern="1200" dirty="0" err="1">
                <a:solidFill>
                  <a:schemeClr val="tx1"/>
                </a:solidFill>
                <a:latin typeface="+mj-lt"/>
                <a:ea typeface="+mj-ea"/>
                <a:cs typeface="+mj-cs"/>
              </a:rPr>
              <a:t>οτελέσμ</a:t>
            </a:r>
            <a:r>
              <a:rPr lang="en-US" sz="3200" kern="1200" dirty="0">
                <a:solidFill>
                  <a:schemeClr val="tx1"/>
                </a:solidFill>
                <a:latin typeface="+mj-lt"/>
                <a:ea typeface="+mj-ea"/>
                <a:cs typeface="+mj-cs"/>
              </a:rPr>
              <a:t>α</a:t>
            </a:r>
            <a:r>
              <a:rPr lang="en-US" sz="3200" kern="1200" dirty="0" err="1">
                <a:solidFill>
                  <a:schemeClr val="tx1"/>
                </a:solidFill>
                <a:latin typeface="+mj-lt"/>
                <a:ea typeface="+mj-ea"/>
                <a:cs typeface="+mj-cs"/>
              </a:rPr>
              <a:t>τ</a:t>
            </a:r>
            <a:r>
              <a:rPr lang="en-US" sz="3200" kern="1200" dirty="0">
                <a:solidFill>
                  <a:schemeClr val="tx1"/>
                </a:solidFill>
                <a:latin typeface="+mj-lt"/>
                <a:ea typeface="+mj-ea"/>
                <a:cs typeface="+mj-cs"/>
              </a:rPr>
              <a:t>α </a:t>
            </a:r>
            <a:r>
              <a:rPr lang="en-US" sz="3200" dirty="0"/>
              <a:t>S</a:t>
            </a:r>
            <a:r>
              <a:rPr lang="en-US" sz="3200" kern="1200" dirty="0">
                <a:solidFill>
                  <a:schemeClr val="tx1"/>
                </a:solidFill>
                <a:latin typeface="+mj-lt"/>
                <a:ea typeface="+mj-ea"/>
                <a:cs typeface="+mj-cs"/>
              </a:rPr>
              <a:t> - Cross Validation</a:t>
            </a:r>
          </a:p>
        </p:txBody>
      </p:sp>
      <p:sp>
        <p:nvSpPr>
          <p:cNvPr id="45" name="Rectangle 4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Content Placeholder 35">
            <a:extLst>
              <a:ext uri="{FF2B5EF4-FFF2-40B4-BE49-F238E27FC236}">
                <a16:creationId xmlns:a16="http://schemas.microsoft.com/office/drawing/2014/main" id="{3DB0128D-1C3C-4EF2-A053-B3533616D723}"/>
              </a:ext>
            </a:extLst>
          </p:cNvPr>
          <p:cNvSpPr>
            <a:spLocks noGrp="1"/>
          </p:cNvSpPr>
          <p:nvPr>
            <p:ph sz="half" idx="1"/>
          </p:nvPr>
        </p:nvSpPr>
        <p:spPr>
          <a:xfrm>
            <a:off x="5351164" y="586822"/>
            <a:ext cx="6002636" cy="1645920"/>
          </a:xfrm>
        </p:spPr>
        <p:txBody>
          <a:bodyPr vert="horz" lIns="91440" tIns="45720" rIns="91440" bIns="45720" rtlCol="0" anchor="ctr">
            <a:normAutofit/>
          </a:bodyPr>
          <a:lstStyle/>
          <a:p>
            <a:r>
              <a:rPr lang="en-US" sz="1800" dirty="0" err="1"/>
              <a:t>Βέλτιστο</a:t>
            </a:r>
            <a:r>
              <a:rPr lang="en-US" sz="1800" dirty="0"/>
              <a:t> </a:t>
            </a:r>
            <a:r>
              <a:rPr lang="en-US" sz="1800" dirty="0" err="1"/>
              <a:t>Μοντέλο</a:t>
            </a:r>
            <a:endParaRPr lang="el-GR" sz="1800" dirty="0"/>
          </a:p>
          <a:p>
            <a:pPr lvl="1"/>
            <a:r>
              <a:rPr lang="el-GR" sz="1800" dirty="0"/>
              <a:t>Πρόσφατα 100 </a:t>
            </a:r>
            <a:r>
              <a:rPr lang="en-US" sz="1800" dirty="0"/>
              <a:t>statuses</a:t>
            </a:r>
          </a:p>
          <a:p>
            <a:pPr lvl="1"/>
            <a:r>
              <a:rPr lang="en-US" sz="1800" dirty="0"/>
              <a:t>Lemmatization </a:t>
            </a:r>
            <a:r>
              <a:rPr lang="en-US" sz="1800" dirty="0" err="1"/>
              <a:t>κ</a:t>
            </a:r>
            <a:r>
              <a:rPr lang="en-US" sz="1800" dirty="0"/>
              <a:t>α</a:t>
            </a:r>
            <a:r>
              <a:rPr lang="en-US" sz="1800" dirty="0" err="1"/>
              <a:t>ι</a:t>
            </a:r>
            <a:r>
              <a:rPr lang="en-US" sz="1800" dirty="0"/>
              <a:t> stop words</a:t>
            </a:r>
          </a:p>
          <a:p>
            <a:pPr lvl="1"/>
            <a:r>
              <a:rPr lang="en-US" sz="1800" dirty="0"/>
              <a:t>TF-IDF</a:t>
            </a:r>
          </a:p>
          <a:p>
            <a:pPr lvl="1"/>
            <a:r>
              <a:rPr lang="en-US" sz="1800" dirty="0"/>
              <a:t>Logistic Regression</a:t>
            </a:r>
          </a:p>
        </p:txBody>
      </p:sp>
      <p:sp>
        <p:nvSpPr>
          <p:cNvPr id="5" name="Slide Number Placeholder 4">
            <a:extLst>
              <a:ext uri="{FF2B5EF4-FFF2-40B4-BE49-F238E27FC236}">
                <a16:creationId xmlns:a16="http://schemas.microsoft.com/office/drawing/2014/main" id="{4A52ABBC-D2AB-8348-8EEA-151338475E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solidFill>
                  <a:schemeClr val="tx1">
                    <a:lumMod val="50000"/>
                    <a:lumOff val="50000"/>
                  </a:schemeClr>
                </a:solidFill>
              </a:rPr>
              <a:pPr>
                <a:spcAft>
                  <a:spcPts val="600"/>
                </a:spcAft>
              </a:pPr>
              <a:t>62</a:t>
            </a:fld>
            <a:endParaRPr lang="en-US">
              <a:solidFill>
                <a:schemeClr val="tx1">
                  <a:lumMod val="50000"/>
                  <a:lumOff val="50000"/>
                </a:schemeClr>
              </a:solidFill>
            </a:endParaRPr>
          </a:p>
        </p:txBody>
      </p:sp>
      <p:graphicFrame>
        <p:nvGraphicFramePr>
          <p:cNvPr id="34" name="Content Placeholder 5">
            <a:extLst>
              <a:ext uri="{FF2B5EF4-FFF2-40B4-BE49-F238E27FC236}">
                <a16:creationId xmlns:a16="http://schemas.microsoft.com/office/drawing/2014/main" id="{B20DB155-BE57-0745-BD42-20EF55CC5FBB}"/>
              </a:ext>
            </a:extLst>
          </p:cNvPr>
          <p:cNvGraphicFramePr>
            <a:graphicFrameLocks/>
          </p:cNvGraphicFramePr>
          <p:nvPr>
            <p:extLst>
              <p:ext uri="{D42A27DB-BD31-4B8C-83A1-F6EECF244321}">
                <p14:modId xmlns:p14="http://schemas.microsoft.com/office/powerpoint/2010/main" val="2020221603"/>
              </p:ext>
            </p:extLst>
          </p:nvPr>
        </p:nvGraphicFramePr>
        <p:xfrm>
          <a:off x="557784" y="2782826"/>
          <a:ext cx="11164828" cy="3386325"/>
        </p:xfrm>
        <a:graphic>
          <a:graphicData uri="http://schemas.openxmlformats.org/drawingml/2006/table">
            <a:tbl>
              <a:tblPr firstRow="1" firstCol="1" bandRow="1">
                <a:noFill/>
                <a:tableStyleId>{8799B23B-EC83-4686-B30A-512413B5E67A}</a:tableStyleId>
              </a:tblPr>
              <a:tblGrid>
                <a:gridCol w="2645460">
                  <a:extLst>
                    <a:ext uri="{9D8B030D-6E8A-4147-A177-3AD203B41FA5}">
                      <a16:colId xmlns:a16="http://schemas.microsoft.com/office/drawing/2014/main" val="3938731233"/>
                    </a:ext>
                  </a:extLst>
                </a:gridCol>
                <a:gridCol w="1599940">
                  <a:extLst>
                    <a:ext uri="{9D8B030D-6E8A-4147-A177-3AD203B41FA5}">
                      <a16:colId xmlns:a16="http://schemas.microsoft.com/office/drawing/2014/main" val="2064153301"/>
                    </a:ext>
                  </a:extLst>
                </a:gridCol>
                <a:gridCol w="1599940">
                  <a:extLst>
                    <a:ext uri="{9D8B030D-6E8A-4147-A177-3AD203B41FA5}">
                      <a16:colId xmlns:a16="http://schemas.microsoft.com/office/drawing/2014/main" val="3777110003"/>
                    </a:ext>
                  </a:extLst>
                </a:gridCol>
                <a:gridCol w="1330446">
                  <a:extLst>
                    <a:ext uri="{9D8B030D-6E8A-4147-A177-3AD203B41FA5}">
                      <a16:colId xmlns:a16="http://schemas.microsoft.com/office/drawing/2014/main" val="320935494"/>
                    </a:ext>
                  </a:extLst>
                </a:gridCol>
                <a:gridCol w="1330446">
                  <a:extLst>
                    <a:ext uri="{9D8B030D-6E8A-4147-A177-3AD203B41FA5}">
                      <a16:colId xmlns:a16="http://schemas.microsoft.com/office/drawing/2014/main" val="1450318994"/>
                    </a:ext>
                  </a:extLst>
                </a:gridCol>
                <a:gridCol w="1329298">
                  <a:extLst>
                    <a:ext uri="{9D8B030D-6E8A-4147-A177-3AD203B41FA5}">
                      <a16:colId xmlns:a16="http://schemas.microsoft.com/office/drawing/2014/main" val="3747618028"/>
                    </a:ext>
                  </a:extLst>
                </a:gridCol>
                <a:gridCol w="1329298">
                  <a:extLst>
                    <a:ext uri="{9D8B030D-6E8A-4147-A177-3AD203B41FA5}">
                      <a16:colId xmlns:a16="http://schemas.microsoft.com/office/drawing/2014/main" val="1576781794"/>
                    </a:ext>
                  </a:extLst>
                </a:gridCol>
              </a:tblGrid>
              <a:tr h="677265">
                <a:tc rowSpan="2">
                  <a:txBody>
                    <a:bodyPr/>
                    <a:lstStyle/>
                    <a:p>
                      <a:endParaRPr lang="en-GR" sz="1700" b="1" cap="none" spc="0" dirty="0">
                        <a:solidFill>
                          <a:srgbClr val="FFFFFF"/>
                        </a:solidFill>
                        <a:effectLst/>
                        <a:latin typeface="Calibri" panose="020F0502020204030204" pitchFamily="34"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gridSpan="2">
                  <a:txBody>
                    <a:bodyPr/>
                    <a:lstStyle/>
                    <a:p>
                      <a:pPr algn="ctr">
                        <a:lnSpc>
                          <a:spcPct val="150000"/>
                        </a:lnSpc>
                        <a:spcBef>
                          <a:spcPts val="600"/>
                        </a:spcBef>
                      </a:pPr>
                      <a:r>
                        <a:rPr lang="en-GR" sz="1700" b="1" cap="none" spc="0">
                          <a:solidFill>
                            <a:srgbClr val="FFFFFF"/>
                          </a:solidFill>
                          <a:effectLst/>
                        </a:rPr>
                        <a:t>Support Vector Machines</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700" b="1" cap="none" spc="0">
                          <a:solidFill>
                            <a:srgbClr val="FFFFFF"/>
                          </a:solidFill>
                          <a:effectLst/>
                        </a:rPr>
                        <a:t>Logistic Regression</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700" b="1" cap="none" spc="0">
                          <a:solidFill>
                            <a:srgbClr val="FFFFFF"/>
                          </a:solidFill>
                          <a:effectLst/>
                        </a:rPr>
                        <a:t>k-nearest neighbors</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extLst>
                  <a:ext uri="{0D108BD9-81ED-4DB2-BD59-A6C34878D82A}">
                    <a16:rowId xmlns:a16="http://schemas.microsoft.com/office/drawing/2014/main" val="661949290"/>
                  </a:ext>
                </a:extLst>
              </a:tr>
              <a:tr h="677265">
                <a:tc vMerge="1">
                  <a:txBody>
                    <a:bodyPr/>
                    <a:lstStyle/>
                    <a:p>
                      <a:endParaRPr lang="en-GR"/>
                    </a:p>
                  </a:txBody>
                  <a:tcPr/>
                </a:tc>
                <a:tc>
                  <a:txBody>
                    <a:bodyPr/>
                    <a:lstStyle/>
                    <a:p>
                      <a:pPr algn="ctr">
                        <a:lnSpc>
                          <a:spcPct val="150000"/>
                        </a:lnSpc>
                        <a:spcBef>
                          <a:spcPts val="600"/>
                        </a:spcBef>
                      </a:pPr>
                      <a:r>
                        <a:rPr lang="en-GR" sz="1700" cap="none" spc="0" dirty="0">
                          <a:solidFill>
                            <a:schemeClr val="tx1">
                              <a:lumMod val="85000"/>
                              <a:lumOff val="15000"/>
                            </a:schemeClr>
                          </a:solidFill>
                          <a:effectLst/>
                        </a:rPr>
                        <a:t>BoW</a:t>
                      </a:r>
                      <a:endParaRPr lang="en-GR" sz="17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700" cap="none" spc="0">
                          <a:solidFill>
                            <a:schemeClr val="tx1">
                              <a:lumMod val="85000"/>
                              <a:lumOff val="15000"/>
                            </a:schemeClr>
                          </a:solidFill>
                          <a:effectLst/>
                        </a:rPr>
                        <a:t>TF IDF</a:t>
                      </a:r>
                      <a:endParaRPr lang="en-GR" sz="17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700" cap="none" spc="0">
                          <a:solidFill>
                            <a:schemeClr val="tx1">
                              <a:lumMod val="85000"/>
                              <a:lumOff val="15000"/>
                            </a:schemeClr>
                          </a:solidFill>
                          <a:effectLst/>
                        </a:rPr>
                        <a:t>BoW</a:t>
                      </a:r>
                      <a:endParaRPr lang="en-GR" sz="17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700" cap="none" spc="0">
                          <a:solidFill>
                            <a:schemeClr val="tx1">
                              <a:lumMod val="85000"/>
                              <a:lumOff val="15000"/>
                            </a:schemeClr>
                          </a:solidFill>
                          <a:effectLst/>
                        </a:rPr>
                        <a:t>TF IDF</a:t>
                      </a:r>
                      <a:endParaRPr lang="en-GR" sz="17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700" cap="none" spc="0">
                          <a:solidFill>
                            <a:schemeClr val="tx1">
                              <a:lumMod val="85000"/>
                              <a:lumOff val="15000"/>
                            </a:schemeClr>
                          </a:solidFill>
                          <a:effectLst/>
                        </a:rPr>
                        <a:t>BoW</a:t>
                      </a:r>
                      <a:endParaRPr lang="en-GR" sz="17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700" cap="none" spc="0">
                          <a:solidFill>
                            <a:schemeClr val="tx1">
                              <a:lumMod val="85000"/>
                              <a:lumOff val="15000"/>
                            </a:schemeClr>
                          </a:solidFill>
                          <a:effectLst/>
                        </a:rPr>
                        <a:t>TF IDF</a:t>
                      </a:r>
                      <a:endParaRPr lang="en-GR" sz="17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3981935710"/>
                  </a:ext>
                </a:extLst>
              </a:tr>
              <a:tr h="677265">
                <a:tc>
                  <a:txBody>
                    <a:bodyPr/>
                    <a:lstStyle/>
                    <a:p>
                      <a:pPr algn="ctr">
                        <a:lnSpc>
                          <a:spcPct val="150000"/>
                        </a:lnSpc>
                        <a:spcBef>
                          <a:spcPts val="600"/>
                        </a:spcBef>
                      </a:pPr>
                      <a:r>
                        <a:rPr lang="en-GR" sz="1700" b="1" cap="none" spc="0">
                          <a:solidFill>
                            <a:srgbClr val="FFFFFF"/>
                          </a:solidFill>
                          <a:effectLst/>
                        </a:rPr>
                        <a:t>Without NLP</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dirty="0">
                          <a:effectLst/>
                        </a:rPr>
                        <a:t>91.00%</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dirty="0">
                          <a:effectLst/>
                        </a:rPr>
                        <a:t>93.00%</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dirty="0">
                          <a:effectLst/>
                        </a:rPr>
                        <a:t>95.33%</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dirty="0">
                          <a:effectLst/>
                        </a:rPr>
                        <a:t>93.00%</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a:effectLst/>
                        </a:rPr>
                        <a:t>81.33%</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a:effectLst/>
                        </a:rPr>
                        <a:t>89.00%</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50487092"/>
                  </a:ext>
                </a:extLst>
              </a:tr>
              <a:tr h="677265">
                <a:tc>
                  <a:txBody>
                    <a:bodyPr/>
                    <a:lstStyle/>
                    <a:p>
                      <a:pPr algn="ctr">
                        <a:lnSpc>
                          <a:spcPct val="150000"/>
                        </a:lnSpc>
                        <a:spcBef>
                          <a:spcPts val="600"/>
                        </a:spcBef>
                      </a:pPr>
                      <a:r>
                        <a:rPr lang="en-GR" sz="1700" b="1" cap="none" spc="0">
                          <a:solidFill>
                            <a:srgbClr val="FFFFFF"/>
                          </a:solidFill>
                          <a:effectLst/>
                        </a:rPr>
                        <a:t>Stop Word Removal</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a:effectLst/>
                        </a:rPr>
                        <a:t>91.67%</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a:effectLst/>
                        </a:rPr>
                        <a:t>94.67%</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93.67%</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94.67%</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82.00%</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92.33%</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06862809"/>
                  </a:ext>
                </a:extLst>
              </a:tr>
              <a:tr h="677265">
                <a:tc>
                  <a:txBody>
                    <a:bodyPr/>
                    <a:lstStyle/>
                    <a:p>
                      <a:pPr algn="ctr">
                        <a:lnSpc>
                          <a:spcPct val="150000"/>
                        </a:lnSpc>
                        <a:spcBef>
                          <a:spcPts val="600"/>
                        </a:spcBef>
                      </a:pPr>
                      <a:r>
                        <a:rPr lang="en-GR" sz="1700" b="1" cap="none" spc="0">
                          <a:solidFill>
                            <a:srgbClr val="FFFFFF"/>
                          </a:solidFill>
                          <a:effectLst/>
                        </a:rPr>
                        <a:t>Lemmatization </a:t>
                      </a:r>
                      <a:endParaRPr lang="en-GR" sz="17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9110" marR="149466" marT="149466" marB="14946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ctr">
                        <a:lnSpc>
                          <a:spcPct val="150000"/>
                        </a:lnSpc>
                        <a:spcBef>
                          <a:spcPts val="600"/>
                        </a:spcBef>
                      </a:pPr>
                      <a:r>
                        <a:rPr lang="en-GR" sz="1800">
                          <a:effectLst/>
                        </a:rPr>
                        <a:t>92.00%</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94.67%</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94.67%</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95.00%</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dirty="0">
                          <a:effectLst/>
                        </a:rPr>
                        <a:t>83.33%</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dirty="0">
                          <a:effectLst/>
                        </a:rPr>
                        <a:t>91.67%</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154098386"/>
                  </a:ext>
                </a:extLst>
              </a:tr>
            </a:tbl>
          </a:graphicData>
        </a:graphic>
      </p:graphicFrame>
    </p:spTree>
    <p:extLst>
      <p:ext uri="{BB962C8B-B14F-4D97-AF65-F5344CB8AC3E}">
        <p14:creationId xmlns:p14="http://schemas.microsoft.com/office/powerpoint/2010/main" val="430719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94E7-493D-194B-AF2B-6765CAB83CAC}"/>
              </a:ext>
            </a:extLst>
          </p:cNvPr>
          <p:cNvSpPr>
            <a:spLocks noGrp="1"/>
          </p:cNvSpPr>
          <p:nvPr>
            <p:ph type="title"/>
          </p:nvPr>
        </p:nvSpPr>
        <p:spPr/>
        <p:txBody>
          <a:bodyPr/>
          <a:lstStyle/>
          <a:p>
            <a:r>
              <a:rPr lang="en-US" dirty="0" err="1"/>
              <a:t>Α</a:t>
            </a:r>
            <a:r>
              <a:rPr lang="en-US" dirty="0"/>
              <a:t>π</a:t>
            </a:r>
            <a:r>
              <a:rPr lang="en-US" dirty="0" err="1"/>
              <a:t>οτελέσμ</a:t>
            </a:r>
            <a:r>
              <a:rPr lang="en-US" dirty="0"/>
              <a:t>α</a:t>
            </a:r>
            <a:r>
              <a:rPr lang="en-US" dirty="0" err="1"/>
              <a:t>τ</a:t>
            </a:r>
            <a:r>
              <a:rPr lang="en-US" dirty="0"/>
              <a:t>α S – Validation Set</a:t>
            </a:r>
            <a:endParaRPr lang="en-GR" dirty="0"/>
          </a:p>
        </p:txBody>
      </p:sp>
      <p:pic>
        <p:nvPicPr>
          <p:cNvPr id="8" name="Content Placeholder 7" descr="Chart&#10;&#10;Description automatically generated">
            <a:extLst>
              <a:ext uri="{FF2B5EF4-FFF2-40B4-BE49-F238E27FC236}">
                <a16:creationId xmlns:a16="http://schemas.microsoft.com/office/drawing/2014/main" id="{5169F22F-99A5-5349-8F9D-C59AA1F77027}"/>
              </a:ext>
            </a:extLst>
          </p:cNvPr>
          <p:cNvPicPr>
            <a:picLocks noGrp="1" noChangeAspect="1"/>
          </p:cNvPicPr>
          <p:nvPr>
            <p:ph sz="half" idx="1"/>
          </p:nvPr>
        </p:nvPicPr>
        <p:blipFill>
          <a:blip r:embed="rId2"/>
          <a:stretch>
            <a:fillRect/>
          </a:stretch>
        </p:blipFill>
        <p:spPr>
          <a:xfrm>
            <a:off x="979999" y="2029039"/>
            <a:ext cx="3657600" cy="3276600"/>
          </a:xfrm>
        </p:spPr>
      </p:pic>
      <p:graphicFrame>
        <p:nvGraphicFramePr>
          <p:cNvPr id="6" name="Table 6">
            <a:extLst>
              <a:ext uri="{FF2B5EF4-FFF2-40B4-BE49-F238E27FC236}">
                <a16:creationId xmlns:a16="http://schemas.microsoft.com/office/drawing/2014/main" id="{18AA0B69-D664-D944-B9F2-9924425526BF}"/>
              </a:ext>
            </a:extLst>
          </p:cNvPr>
          <p:cNvGraphicFramePr>
            <a:graphicFrameLocks noGrp="1"/>
          </p:cNvGraphicFramePr>
          <p:nvPr>
            <p:ph sz="half" idx="2"/>
            <p:extLst>
              <p:ext uri="{D42A27DB-BD31-4B8C-83A1-F6EECF244321}">
                <p14:modId xmlns:p14="http://schemas.microsoft.com/office/powerpoint/2010/main" val="1835032328"/>
              </p:ext>
            </p:extLst>
          </p:nvPr>
        </p:nvGraphicFramePr>
        <p:xfrm>
          <a:off x="5663317" y="2234779"/>
          <a:ext cx="5440680" cy="2595880"/>
        </p:xfrm>
        <a:graphic>
          <a:graphicData uri="http://schemas.openxmlformats.org/drawingml/2006/table">
            <a:tbl>
              <a:tblPr firstRow="1" bandRow="1">
                <a:tableStyleId>{93296810-A885-4BE3-A3E7-6D5BEEA58F35}</a:tableStyleId>
              </a:tblPr>
              <a:tblGrid>
                <a:gridCol w="1554480">
                  <a:extLst>
                    <a:ext uri="{9D8B030D-6E8A-4147-A177-3AD203B41FA5}">
                      <a16:colId xmlns:a16="http://schemas.microsoft.com/office/drawing/2014/main" val="3755554029"/>
                    </a:ext>
                  </a:extLst>
                </a:gridCol>
                <a:gridCol w="1295400">
                  <a:extLst>
                    <a:ext uri="{9D8B030D-6E8A-4147-A177-3AD203B41FA5}">
                      <a16:colId xmlns:a16="http://schemas.microsoft.com/office/drawing/2014/main" val="805606374"/>
                    </a:ext>
                  </a:extLst>
                </a:gridCol>
                <a:gridCol w="1295400">
                  <a:extLst>
                    <a:ext uri="{9D8B030D-6E8A-4147-A177-3AD203B41FA5}">
                      <a16:colId xmlns:a16="http://schemas.microsoft.com/office/drawing/2014/main" val="766742189"/>
                    </a:ext>
                  </a:extLst>
                </a:gridCol>
                <a:gridCol w="1295400">
                  <a:extLst>
                    <a:ext uri="{9D8B030D-6E8A-4147-A177-3AD203B41FA5}">
                      <a16:colId xmlns:a16="http://schemas.microsoft.com/office/drawing/2014/main" val="1821876200"/>
                    </a:ext>
                  </a:extLst>
                </a:gridCol>
              </a:tblGrid>
              <a:tr h="370840">
                <a:tc>
                  <a:txBody>
                    <a:bodyPr/>
                    <a:lstStyle/>
                    <a:p>
                      <a:pPr algn="ctr"/>
                      <a:endParaRPr lang="en-GR" dirty="0"/>
                    </a:p>
                  </a:txBody>
                  <a:tcPr/>
                </a:tc>
                <a:tc>
                  <a:txBody>
                    <a:bodyPr/>
                    <a:lstStyle/>
                    <a:p>
                      <a:pPr algn="ctr"/>
                      <a:r>
                        <a:rPr lang="en-US" dirty="0"/>
                        <a:t>Precision</a:t>
                      </a:r>
                      <a:endParaRPr lang="en-GR" dirty="0"/>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543813355"/>
                  </a:ext>
                </a:extLst>
              </a:tr>
              <a:tr h="370840">
                <a:tc>
                  <a:txBody>
                    <a:bodyPr/>
                    <a:lstStyle/>
                    <a:p>
                      <a:pPr algn="l"/>
                      <a:r>
                        <a:rPr lang="en-US" dirty="0"/>
                        <a:t>Tourism</a:t>
                      </a:r>
                    </a:p>
                  </a:txBody>
                  <a:tcPr/>
                </a:tc>
                <a:tc>
                  <a:txBody>
                    <a:bodyPr/>
                    <a:lstStyle/>
                    <a:p>
                      <a:pPr algn="ctr"/>
                      <a:r>
                        <a:rPr lang="en-GR" dirty="0"/>
                        <a:t>1.00</a:t>
                      </a:r>
                    </a:p>
                  </a:txBody>
                  <a:tcPr/>
                </a:tc>
                <a:tc>
                  <a:txBody>
                    <a:bodyPr/>
                    <a:lstStyle/>
                    <a:p>
                      <a:pPr algn="ctr"/>
                      <a:r>
                        <a:rPr lang="en-GR" dirty="0"/>
                        <a:t>0.92</a:t>
                      </a:r>
                    </a:p>
                  </a:txBody>
                  <a:tcPr/>
                </a:tc>
                <a:tc>
                  <a:txBody>
                    <a:bodyPr/>
                    <a:lstStyle/>
                    <a:p>
                      <a:pPr algn="ctr"/>
                      <a:r>
                        <a:rPr lang="en-GR" dirty="0"/>
                        <a:t>25</a:t>
                      </a:r>
                    </a:p>
                  </a:txBody>
                  <a:tcPr/>
                </a:tc>
                <a:extLst>
                  <a:ext uri="{0D108BD9-81ED-4DB2-BD59-A6C34878D82A}">
                    <a16:rowId xmlns:a16="http://schemas.microsoft.com/office/drawing/2014/main" val="2985722291"/>
                  </a:ext>
                </a:extLst>
              </a:tr>
              <a:tr h="370840">
                <a:tc>
                  <a:txBody>
                    <a:bodyPr/>
                    <a:lstStyle/>
                    <a:p>
                      <a:pPr algn="l"/>
                      <a:r>
                        <a:rPr lang="en-US" dirty="0"/>
                        <a:t>Food service</a:t>
                      </a:r>
                    </a:p>
                  </a:txBody>
                  <a:tcPr/>
                </a:tc>
                <a:tc>
                  <a:txBody>
                    <a:bodyPr/>
                    <a:lstStyle/>
                    <a:p>
                      <a:pPr algn="ctr"/>
                      <a:r>
                        <a:rPr lang="en-GR" dirty="0"/>
                        <a:t>0.86</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2990461676"/>
                  </a:ext>
                </a:extLst>
              </a:tr>
              <a:tr h="370840">
                <a:tc>
                  <a:txBody>
                    <a:bodyPr/>
                    <a:lstStyle/>
                    <a:p>
                      <a:pPr algn="l"/>
                      <a:r>
                        <a:rPr lang="en-US" dirty="0"/>
                        <a:t>Politics</a:t>
                      </a:r>
                    </a:p>
                  </a:txBody>
                  <a:tcPr/>
                </a:tc>
                <a:tc>
                  <a:txBody>
                    <a:bodyPr/>
                    <a:lstStyle/>
                    <a:p>
                      <a:pPr algn="ctr"/>
                      <a:r>
                        <a:rPr lang="en-GR" dirty="0"/>
                        <a:t>0.96</a:t>
                      </a:r>
                    </a:p>
                  </a:txBody>
                  <a:tcPr/>
                </a:tc>
                <a:tc>
                  <a:txBody>
                    <a:bodyPr/>
                    <a:lstStyle/>
                    <a:p>
                      <a:pPr algn="ctr"/>
                      <a:r>
                        <a:rPr lang="en-GR" dirty="0"/>
                        <a:t>0.96</a:t>
                      </a:r>
                    </a:p>
                  </a:txBody>
                  <a:tcPr/>
                </a:tc>
                <a:tc>
                  <a:txBody>
                    <a:bodyPr/>
                    <a:lstStyle/>
                    <a:p>
                      <a:pPr algn="ctr"/>
                      <a:r>
                        <a:rPr lang="en-GR" dirty="0"/>
                        <a:t>25</a:t>
                      </a:r>
                    </a:p>
                  </a:txBody>
                  <a:tcPr/>
                </a:tc>
                <a:extLst>
                  <a:ext uri="{0D108BD9-81ED-4DB2-BD59-A6C34878D82A}">
                    <a16:rowId xmlns:a16="http://schemas.microsoft.com/office/drawing/2014/main" val="3927052114"/>
                  </a:ext>
                </a:extLst>
              </a:tr>
              <a:tr h="370840">
                <a:tc>
                  <a:txBody>
                    <a:bodyPr/>
                    <a:lstStyle/>
                    <a:p>
                      <a:pPr algn="l"/>
                      <a:r>
                        <a:rPr lang="en-US" dirty="0"/>
                        <a:t>Education</a:t>
                      </a:r>
                    </a:p>
                  </a:txBody>
                  <a:tcPr/>
                </a:tc>
                <a:tc>
                  <a:txBody>
                    <a:bodyPr/>
                    <a:lstStyle/>
                    <a:p>
                      <a:pPr algn="ctr"/>
                      <a:r>
                        <a:rPr lang="en-GR" dirty="0"/>
                        <a:t>0.96</a:t>
                      </a:r>
                    </a:p>
                  </a:txBody>
                  <a:tcPr/>
                </a:tc>
                <a:tc>
                  <a:txBody>
                    <a:bodyPr/>
                    <a:lstStyle/>
                    <a:p>
                      <a:pPr algn="ctr"/>
                      <a:r>
                        <a:rPr lang="en-GR" dirty="0"/>
                        <a:t>0.88</a:t>
                      </a:r>
                    </a:p>
                  </a:txBody>
                  <a:tcPr/>
                </a:tc>
                <a:tc>
                  <a:txBody>
                    <a:bodyPr/>
                    <a:lstStyle/>
                    <a:p>
                      <a:pPr algn="ctr"/>
                      <a:r>
                        <a:rPr lang="en-GR" dirty="0"/>
                        <a:t>25</a:t>
                      </a:r>
                    </a:p>
                  </a:txBody>
                  <a:tcPr/>
                </a:tc>
                <a:extLst>
                  <a:ext uri="{0D108BD9-81ED-4DB2-BD59-A6C34878D82A}">
                    <a16:rowId xmlns:a16="http://schemas.microsoft.com/office/drawing/2014/main" val="48149494"/>
                  </a:ext>
                </a:extLst>
              </a:tr>
              <a:tr h="370840">
                <a:tc>
                  <a:txBody>
                    <a:bodyPr/>
                    <a:lstStyle/>
                    <a:p>
                      <a:pPr algn="l"/>
                      <a:endParaRPr lang="en-US"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1764014946"/>
                  </a:ext>
                </a:extLst>
              </a:tr>
              <a:tr h="370840">
                <a:tc>
                  <a:txBody>
                    <a:bodyPr/>
                    <a:lstStyle/>
                    <a:p>
                      <a:pPr algn="l"/>
                      <a:r>
                        <a:rPr lang="en-US" dirty="0"/>
                        <a:t>Accuracy</a:t>
                      </a:r>
                    </a:p>
                  </a:txBody>
                  <a:tcPr/>
                </a:tc>
                <a:tc gridSpan="3">
                  <a:txBody>
                    <a:bodyPr/>
                    <a:lstStyle/>
                    <a:p>
                      <a:pPr algn="ctr"/>
                      <a:r>
                        <a:rPr lang="en-GR" dirty="0"/>
                        <a:t>0.94</a:t>
                      </a:r>
                    </a:p>
                  </a:txBody>
                  <a:tcPr/>
                </a:tc>
                <a:tc hMerge="1">
                  <a:txBody>
                    <a:bodyPr/>
                    <a:lstStyle/>
                    <a:p>
                      <a:pPr algn="ctr"/>
                      <a:endParaRPr lang="en-GR" dirty="0"/>
                    </a:p>
                  </a:txBody>
                  <a:tcPr/>
                </a:tc>
                <a:tc hMerge="1">
                  <a:txBody>
                    <a:bodyPr/>
                    <a:lstStyle/>
                    <a:p>
                      <a:pPr algn="ctr"/>
                      <a:endParaRPr lang="en-GR" dirty="0"/>
                    </a:p>
                  </a:txBody>
                  <a:tcPr/>
                </a:tc>
                <a:extLst>
                  <a:ext uri="{0D108BD9-81ED-4DB2-BD59-A6C34878D82A}">
                    <a16:rowId xmlns:a16="http://schemas.microsoft.com/office/drawing/2014/main" val="2256615979"/>
                  </a:ext>
                </a:extLst>
              </a:tr>
            </a:tbl>
          </a:graphicData>
        </a:graphic>
      </p:graphicFrame>
      <p:sp>
        <p:nvSpPr>
          <p:cNvPr id="5" name="Slide Number Placeholder 4">
            <a:extLst>
              <a:ext uri="{FF2B5EF4-FFF2-40B4-BE49-F238E27FC236}">
                <a16:creationId xmlns:a16="http://schemas.microsoft.com/office/drawing/2014/main" id="{1387A874-802A-DF4F-B950-25B95CFAA0BF}"/>
              </a:ext>
            </a:extLst>
          </p:cNvPr>
          <p:cNvSpPr>
            <a:spLocks noGrp="1"/>
          </p:cNvSpPr>
          <p:nvPr>
            <p:ph type="sldNum" sz="quarter" idx="12"/>
          </p:nvPr>
        </p:nvSpPr>
        <p:spPr/>
        <p:txBody>
          <a:bodyPr/>
          <a:lstStyle/>
          <a:p>
            <a:fld id="{DFDF98CC-160E-494C-8C3C-8CDC5FA257DE}" type="slidenum">
              <a:rPr lang="en-US" smtClean="0"/>
              <a:pPr/>
              <a:t>63</a:t>
            </a:fld>
            <a:endParaRPr lang="en-US" dirty="0"/>
          </a:p>
        </p:txBody>
      </p:sp>
    </p:spTree>
    <p:extLst>
      <p:ext uri="{BB962C8B-B14F-4D97-AF65-F5344CB8AC3E}">
        <p14:creationId xmlns:p14="http://schemas.microsoft.com/office/powerpoint/2010/main" val="899772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DE0010-D1F3-3B46-9D34-63EDE5EF6C3E}"/>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err="1">
                <a:solidFill>
                  <a:schemeClr val="tx1"/>
                </a:solidFill>
                <a:latin typeface="+mj-lt"/>
                <a:ea typeface="+mj-ea"/>
                <a:cs typeface="+mj-cs"/>
              </a:rPr>
              <a:t>Α</a:t>
            </a:r>
            <a:r>
              <a:rPr lang="en-US" sz="3200" kern="1200" dirty="0">
                <a:solidFill>
                  <a:schemeClr val="tx1"/>
                </a:solidFill>
                <a:latin typeface="+mj-lt"/>
                <a:ea typeface="+mj-ea"/>
                <a:cs typeface="+mj-cs"/>
              </a:rPr>
              <a:t>π</a:t>
            </a:r>
            <a:r>
              <a:rPr lang="en-US" sz="3200" kern="1200" dirty="0" err="1">
                <a:solidFill>
                  <a:schemeClr val="tx1"/>
                </a:solidFill>
                <a:latin typeface="+mj-lt"/>
                <a:ea typeface="+mj-ea"/>
                <a:cs typeface="+mj-cs"/>
              </a:rPr>
              <a:t>οτελέσμ</a:t>
            </a:r>
            <a:r>
              <a:rPr lang="en-US" sz="3200" kern="1200" dirty="0">
                <a:solidFill>
                  <a:schemeClr val="tx1"/>
                </a:solidFill>
                <a:latin typeface="+mj-lt"/>
                <a:ea typeface="+mj-ea"/>
                <a:cs typeface="+mj-cs"/>
              </a:rPr>
              <a:t>α</a:t>
            </a:r>
            <a:r>
              <a:rPr lang="en-US" sz="3200" kern="1200" dirty="0" err="1">
                <a:solidFill>
                  <a:schemeClr val="tx1"/>
                </a:solidFill>
                <a:latin typeface="+mj-lt"/>
                <a:ea typeface="+mj-ea"/>
                <a:cs typeface="+mj-cs"/>
              </a:rPr>
              <a:t>τ</a:t>
            </a:r>
            <a:r>
              <a:rPr lang="en-US" sz="3200" kern="1200" dirty="0">
                <a:solidFill>
                  <a:schemeClr val="tx1"/>
                </a:solidFill>
                <a:latin typeface="+mj-lt"/>
                <a:ea typeface="+mj-ea"/>
                <a:cs typeface="+mj-cs"/>
              </a:rPr>
              <a:t>α NDS - Cross Validation</a:t>
            </a:r>
          </a:p>
        </p:txBody>
      </p:sp>
      <p:sp>
        <p:nvSpPr>
          <p:cNvPr id="45" name="Rectangle 4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Content Placeholder 35">
            <a:extLst>
              <a:ext uri="{FF2B5EF4-FFF2-40B4-BE49-F238E27FC236}">
                <a16:creationId xmlns:a16="http://schemas.microsoft.com/office/drawing/2014/main" id="{3DB0128D-1C3C-4EF2-A053-B3533616D723}"/>
              </a:ext>
            </a:extLst>
          </p:cNvPr>
          <p:cNvSpPr>
            <a:spLocks noGrp="1"/>
          </p:cNvSpPr>
          <p:nvPr>
            <p:ph sz="half" idx="1"/>
          </p:nvPr>
        </p:nvSpPr>
        <p:spPr>
          <a:xfrm>
            <a:off x="5351164" y="586822"/>
            <a:ext cx="6002636" cy="1645920"/>
          </a:xfrm>
        </p:spPr>
        <p:txBody>
          <a:bodyPr vert="horz" lIns="91440" tIns="45720" rIns="91440" bIns="45720" rtlCol="0" anchor="ctr">
            <a:normAutofit/>
          </a:bodyPr>
          <a:lstStyle/>
          <a:p>
            <a:r>
              <a:rPr lang="en-US" sz="1800" dirty="0" err="1"/>
              <a:t>Βέλτιστο</a:t>
            </a:r>
            <a:r>
              <a:rPr lang="en-US" sz="1800" dirty="0"/>
              <a:t> </a:t>
            </a:r>
            <a:r>
              <a:rPr lang="en-US" sz="1800" dirty="0" err="1"/>
              <a:t>Μοντέλο</a:t>
            </a:r>
            <a:endParaRPr lang="en-US" sz="1800" dirty="0"/>
          </a:p>
          <a:p>
            <a:pPr lvl="1"/>
            <a:r>
              <a:rPr lang="en-US" sz="1800" dirty="0" err="1"/>
              <a:t>Πρόσφ</a:t>
            </a:r>
            <a:r>
              <a:rPr lang="en-US" sz="1800" dirty="0"/>
              <a:t>α</a:t>
            </a:r>
            <a:r>
              <a:rPr lang="en-US" sz="1800" dirty="0" err="1"/>
              <a:t>τ</a:t>
            </a:r>
            <a:r>
              <a:rPr lang="en-US" sz="1800" dirty="0"/>
              <a:t>α 100 statuses</a:t>
            </a:r>
          </a:p>
          <a:p>
            <a:pPr lvl="1"/>
            <a:r>
              <a:rPr lang="en-US" sz="1800" dirty="0"/>
              <a:t>Lemmatization </a:t>
            </a:r>
            <a:r>
              <a:rPr lang="en-US" sz="1800" dirty="0" err="1"/>
              <a:t>κ</a:t>
            </a:r>
            <a:r>
              <a:rPr lang="en-US" sz="1800" dirty="0"/>
              <a:t>α</a:t>
            </a:r>
            <a:r>
              <a:rPr lang="en-US" sz="1800" dirty="0" err="1"/>
              <a:t>ι</a:t>
            </a:r>
            <a:r>
              <a:rPr lang="en-US" sz="1800" dirty="0"/>
              <a:t> stop words</a:t>
            </a:r>
          </a:p>
          <a:p>
            <a:pPr lvl="1"/>
            <a:r>
              <a:rPr lang="en-US" sz="1800" dirty="0"/>
              <a:t>TF-IDF</a:t>
            </a:r>
          </a:p>
          <a:p>
            <a:pPr lvl="1"/>
            <a:r>
              <a:rPr lang="en-US" sz="1800" dirty="0"/>
              <a:t>Logistic Regression</a:t>
            </a:r>
          </a:p>
        </p:txBody>
      </p:sp>
      <p:sp>
        <p:nvSpPr>
          <p:cNvPr id="5" name="Slide Number Placeholder 4">
            <a:extLst>
              <a:ext uri="{FF2B5EF4-FFF2-40B4-BE49-F238E27FC236}">
                <a16:creationId xmlns:a16="http://schemas.microsoft.com/office/drawing/2014/main" id="{4A52ABBC-D2AB-8348-8EEA-151338475E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solidFill>
                  <a:schemeClr val="tx1">
                    <a:lumMod val="50000"/>
                    <a:lumOff val="50000"/>
                  </a:schemeClr>
                </a:solidFill>
              </a:rPr>
              <a:pPr>
                <a:spcAft>
                  <a:spcPts val="600"/>
                </a:spcAft>
              </a:pPr>
              <a:t>64</a:t>
            </a:fld>
            <a:endParaRPr lang="en-US">
              <a:solidFill>
                <a:schemeClr val="tx1">
                  <a:lumMod val="50000"/>
                  <a:lumOff val="50000"/>
                </a:schemeClr>
              </a:solidFill>
            </a:endParaRPr>
          </a:p>
        </p:txBody>
      </p:sp>
      <p:graphicFrame>
        <p:nvGraphicFramePr>
          <p:cNvPr id="34" name="Content Placeholder 5">
            <a:extLst>
              <a:ext uri="{FF2B5EF4-FFF2-40B4-BE49-F238E27FC236}">
                <a16:creationId xmlns:a16="http://schemas.microsoft.com/office/drawing/2014/main" id="{B20DB155-BE57-0745-BD42-20EF55CC5FBB}"/>
              </a:ext>
            </a:extLst>
          </p:cNvPr>
          <p:cNvGraphicFramePr>
            <a:graphicFrameLocks/>
          </p:cNvGraphicFramePr>
          <p:nvPr>
            <p:extLst>
              <p:ext uri="{D42A27DB-BD31-4B8C-83A1-F6EECF244321}">
                <p14:modId xmlns:p14="http://schemas.microsoft.com/office/powerpoint/2010/main" val="149068333"/>
              </p:ext>
            </p:extLst>
          </p:nvPr>
        </p:nvGraphicFramePr>
        <p:xfrm>
          <a:off x="557784" y="2796553"/>
          <a:ext cx="11164827" cy="3358875"/>
        </p:xfrm>
        <a:graphic>
          <a:graphicData uri="http://schemas.openxmlformats.org/drawingml/2006/table">
            <a:tbl>
              <a:tblPr firstRow="1" firstCol="1" bandRow="1">
                <a:noFill/>
                <a:tableStyleId>{8799B23B-EC83-4686-B30A-512413B5E67A}</a:tableStyleId>
              </a:tblPr>
              <a:tblGrid>
                <a:gridCol w="2637421">
                  <a:extLst>
                    <a:ext uri="{9D8B030D-6E8A-4147-A177-3AD203B41FA5}">
                      <a16:colId xmlns:a16="http://schemas.microsoft.com/office/drawing/2014/main" val="3938731233"/>
                    </a:ext>
                  </a:extLst>
                </a:gridCol>
                <a:gridCol w="1605087">
                  <a:extLst>
                    <a:ext uri="{9D8B030D-6E8A-4147-A177-3AD203B41FA5}">
                      <a16:colId xmlns:a16="http://schemas.microsoft.com/office/drawing/2014/main" val="2064153301"/>
                    </a:ext>
                  </a:extLst>
                </a:gridCol>
                <a:gridCol w="1605087">
                  <a:extLst>
                    <a:ext uri="{9D8B030D-6E8A-4147-A177-3AD203B41FA5}">
                      <a16:colId xmlns:a16="http://schemas.microsoft.com/office/drawing/2014/main" val="3777110003"/>
                    </a:ext>
                  </a:extLst>
                </a:gridCol>
                <a:gridCol w="1328936">
                  <a:extLst>
                    <a:ext uri="{9D8B030D-6E8A-4147-A177-3AD203B41FA5}">
                      <a16:colId xmlns:a16="http://schemas.microsoft.com/office/drawing/2014/main" val="320935494"/>
                    </a:ext>
                  </a:extLst>
                </a:gridCol>
                <a:gridCol w="1328936">
                  <a:extLst>
                    <a:ext uri="{9D8B030D-6E8A-4147-A177-3AD203B41FA5}">
                      <a16:colId xmlns:a16="http://schemas.microsoft.com/office/drawing/2014/main" val="1450318994"/>
                    </a:ext>
                  </a:extLst>
                </a:gridCol>
                <a:gridCol w="1329680">
                  <a:extLst>
                    <a:ext uri="{9D8B030D-6E8A-4147-A177-3AD203B41FA5}">
                      <a16:colId xmlns:a16="http://schemas.microsoft.com/office/drawing/2014/main" val="3747618028"/>
                    </a:ext>
                  </a:extLst>
                </a:gridCol>
                <a:gridCol w="1329680">
                  <a:extLst>
                    <a:ext uri="{9D8B030D-6E8A-4147-A177-3AD203B41FA5}">
                      <a16:colId xmlns:a16="http://schemas.microsoft.com/office/drawing/2014/main" val="1576781794"/>
                    </a:ext>
                  </a:extLst>
                </a:gridCol>
              </a:tblGrid>
              <a:tr h="671775">
                <a:tc rowSpan="2">
                  <a:txBody>
                    <a:bodyPr/>
                    <a:lstStyle/>
                    <a:p>
                      <a:endParaRPr lang="en-GR" sz="1800" b="1" cap="none" spc="0">
                        <a:solidFill>
                          <a:srgbClr val="FFFFFF"/>
                        </a:solidFill>
                        <a:effectLst/>
                        <a:latin typeface="Calibri" panose="020F0502020204030204" pitchFamily="34" charset="0"/>
                        <a:cs typeface="Times New Roman" panose="02020603050405020304" pitchFamily="18" charset="0"/>
                      </a:endParaRPr>
                    </a:p>
                  </a:txBody>
                  <a:tcPr marL="233227" marR="139936" marT="139936" marB="139936"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gridSpan="2">
                  <a:txBody>
                    <a:bodyPr/>
                    <a:lstStyle/>
                    <a:p>
                      <a:pPr algn="ctr">
                        <a:lnSpc>
                          <a:spcPct val="150000"/>
                        </a:lnSpc>
                        <a:spcBef>
                          <a:spcPts val="600"/>
                        </a:spcBef>
                      </a:pPr>
                      <a:r>
                        <a:rPr lang="en-GR" sz="1800" b="1" cap="none" spc="0">
                          <a:solidFill>
                            <a:srgbClr val="FFFFFF"/>
                          </a:solidFill>
                          <a:effectLst/>
                        </a:rPr>
                        <a:t>Support Vector Machines</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800" b="1" cap="none" spc="0">
                          <a:solidFill>
                            <a:srgbClr val="FFFFFF"/>
                          </a:solidFill>
                          <a:effectLst/>
                        </a:rPr>
                        <a:t>Logistic Regression</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tc gridSpan="2">
                  <a:txBody>
                    <a:bodyPr/>
                    <a:lstStyle/>
                    <a:p>
                      <a:pPr algn="ctr">
                        <a:lnSpc>
                          <a:spcPct val="150000"/>
                        </a:lnSpc>
                        <a:spcBef>
                          <a:spcPts val="600"/>
                        </a:spcBef>
                      </a:pPr>
                      <a:r>
                        <a:rPr lang="en-GR" sz="1800" b="1" cap="none" spc="0">
                          <a:solidFill>
                            <a:srgbClr val="FFFFFF"/>
                          </a:solidFill>
                          <a:effectLst/>
                        </a:rPr>
                        <a:t>k-nearest neighbors</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tc hMerge="1">
                  <a:txBody>
                    <a:bodyPr/>
                    <a:lstStyle/>
                    <a:p>
                      <a:endParaRPr lang="en-GR"/>
                    </a:p>
                  </a:txBody>
                  <a:tcPr/>
                </a:tc>
                <a:extLst>
                  <a:ext uri="{0D108BD9-81ED-4DB2-BD59-A6C34878D82A}">
                    <a16:rowId xmlns:a16="http://schemas.microsoft.com/office/drawing/2014/main" val="661949290"/>
                  </a:ext>
                </a:extLst>
              </a:tr>
              <a:tr h="671775">
                <a:tc vMerge="1">
                  <a:txBody>
                    <a:bodyPr/>
                    <a:lstStyle/>
                    <a:p>
                      <a:endParaRPr lang="en-GR"/>
                    </a:p>
                  </a:txBody>
                  <a:tcPr/>
                </a:tc>
                <a:tc>
                  <a:txBody>
                    <a:bodyPr/>
                    <a:lstStyle/>
                    <a:p>
                      <a:pPr algn="ctr">
                        <a:lnSpc>
                          <a:spcPct val="150000"/>
                        </a:lnSpc>
                        <a:spcBef>
                          <a:spcPts val="600"/>
                        </a:spcBef>
                      </a:pPr>
                      <a:r>
                        <a:rPr lang="en-GR" sz="1800" cap="none" spc="0">
                          <a:solidFill>
                            <a:schemeClr val="tx1">
                              <a:lumMod val="85000"/>
                              <a:lumOff val="15000"/>
                            </a:schemeClr>
                          </a:solidFill>
                          <a:effectLst/>
                        </a:rPr>
                        <a:t>BoW</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TF IDF</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BoW</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TF IDF</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BoW</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algn="ctr">
                        <a:lnSpc>
                          <a:spcPct val="150000"/>
                        </a:lnSpc>
                        <a:spcBef>
                          <a:spcPts val="600"/>
                        </a:spcBef>
                      </a:pPr>
                      <a:r>
                        <a:rPr lang="en-GR" sz="1800" cap="none" spc="0">
                          <a:solidFill>
                            <a:schemeClr val="tx1">
                              <a:lumMod val="85000"/>
                              <a:lumOff val="15000"/>
                            </a:schemeClr>
                          </a:solidFill>
                          <a:effectLst/>
                        </a:rPr>
                        <a:t>TF IDF</a:t>
                      </a:r>
                      <a:endParaRPr lang="en-GR" sz="18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3981935710"/>
                  </a:ext>
                </a:extLst>
              </a:tr>
              <a:tr h="671775">
                <a:tc>
                  <a:txBody>
                    <a:bodyPr/>
                    <a:lstStyle/>
                    <a:p>
                      <a:pPr algn="ctr">
                        <a:lnSpc>
                          <a:spcPct val="150000"/>
                        </a:lnSpc>
                        <a:spcBef>
                          <a:spcPts val="600"/>
                        </a:spcBef>
                      </a:pPr>
                      <a:r>
                        <a:rPr lang="en-GR" sz="1800" b="1" cap="none" spc="0">
                          <a:solidFill>
                            <a:srgbClr val="FFFFFF"/>
                          </a:solidFill>
                          <a:effectLst/>
                        </a:rPr>
                        <a:t>Without NLP</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dirty="0">
                          <a:effectLst/>
                        </a:rPr>
                        <a:t>91.</a:t>
                      </a:r>
                      <a:r>
                        <a:rPr lang="el-GR" sz="1800" dirty="0">
                          <a:effectLst/>
                        </a:rPr>
                        <a:t>33</a:t>
                      </a:r>
                      <a:r>
                        <a:rPr lang="en-GR" sz="1800" dirty="0">
                          <a:effectLst/>
                        </a:rPr>
                        <a:t>%</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dirty="0">
                          <a:effectLst/>
                        </a:rPr>
                        <a:t>9</a:t>
                      </a:r>
                      <a:r>
                        <a:rPr lang="el-GR" sz="1800" dirty="0">
                          <a:effectLst/>
                        </a:rPr>
                        <a:t>5</a:t>
                      </a:r>
                      <a:r>
                        <a:rPr lang="en-GR" sz="1800" dirty="0">
                          <a:effectLst/>
                        </a:rPr>
                        <a:t>.</a:t>
                      </a:r>
                      <a:r>
                        <a:rPr lang="el-GR" sz="1800" dirty="0">
                          <a:effectLst/>
                        </a:rPr>
                        <a:t>33</a:t>
                      </a:r>
                      <a:r>
                        <a:rPr lang="en-GR" sz="1800" dirty="0">
                          <a:effectLst/>
                        </a:rPr>
                        <a:t>%</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a:effectLst/>
                        </a:rPr>
                        <a:t>9</a:t>
                      </a:r>
                      <a:r>
                        <a:rPr lang="el-GR" sz="1800">
                          <a:effectLst/>
                        </a:rPr>
                        <a:t>5.67</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a:effectLst/>
                        </a:rPr>
                        <a:t>9</a:t>
                      </a:r>
                      <a:r>
                        <a:rPr lang="el-GR" sz="1800">
                          <a:effectLst/>
                        </a:rPr>
                        <a:t>5</a:t>
                      </a:r>
                      <a:r>
                        <a:rPr lang="en-GR" sz="1800">
                          <a:effectLst/>
                        </a:rPr>
                        <a:t>.00%</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n-GR" sz="1800">
                          <a:effectLst/>
                        </a:rPr>
                        <a:t>8</a:t>
                      </a:r>
                      <a:r>
                        <a:rPr lang="el-GR" sz="1800">
                          <a:effectLst/>
                        </a:rPr>
                        <a:t>2</a:t>
                      </a:r>
                      <a:r>
                        <a:rPr lang="en-GR" sz="1800">
                          <a:effectLst/>
                        </a:rPr>
                        <a:t>.</a:t>
                      </a:r>
                      <a:r>
                        <a:rPr lang="el-GR" sz="1800">
                          <a:effectLst/>
                        </a:rPr>
                        <a:t>00</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50000"/>
                        </a:lnSpc>
                        <a:spcBef>
                          <a:spcPts val="600"/>
                        </a:spcBef>
                      </a:pPr>
                      <a:r>
                        <a:rPr lang="el-GR" sz="1800">
                          <a:effectLst/>
                        </a:rPr>
                        <a:t>91</a:t>
                      </a:r>
                      <a:r>
                        <a:rPr lang="en-GR" sz="1800">
                          <a:effectLst/>
                        </a:rPr>
                        <a:t>.</a:t>
                      </a:r>
                      <a:r>
                        <a:rPr lang="el-GR" sz="1800">
                          <a:effectLst/>
                        </a:rPr>
                        <a:t>33</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50487092"/>
                  </a:ext>
                </a:extLst>
              </a:tr>
              <a:tr h="671775">
                <a:tc>
                  <a:txBody>
                    <a:bodyPr/>
                    <a:lstStyle/>
                    <a:p>
                      <a:pPr algn="ctr">
                        <a:lnSpc>
                          <a:spcPct val="150000"/>
                        </a:lnSpc>
                        <a:spcBef>
                          <a:spcPts val="600"/>
                        </a:spcBef>
                      </a:pPr>
                      <a:r>
                        <a:rPr lang="en-GR" sz="1800" b="1" cap="none" spc="0">
                          <a:solidFill>
                            <a:srgbClr val="FFFFFF"/>
                          </a:solidFill>
                          <a:effectLst/>
                        </a:rPr>
                        <a:t>Stop Word Removal</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50000"/>
                        </a:lnSpc>
                        <a:spcBef>
                          <a:spcPts val="600"/>
                        </a:spcBef>
                      </a:pPr>
                      <a:r>
                        <a:rPr lang="en-GR" sz="1800">
                          <a:effectLst/>
                        </a:rPr>
                        <a:t>9</a:t>
                      </a:r>
                      <a:r>
                        <a:rPr lang="el-GR" sz="1800">
                          <a:effectLst/>
                        </a:rPr>
                        <a:t>2.00</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9</a:t>
                      </a:r>
                      <a:r>
                        <a:rPr lang="el-GR" sz="1800" dirty="0">
                          <a:effectLst/>
                        </a:rPr>
                        <a:t>5</a:t>
                      </a:r>
                      <a:r>
                        <a:rPr lang="en-GR" sz="1800" dirty="0">
                          <a:effectLst/>
                        </a:rPr>
                        <a:t>.67%</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dirty="0">
                          <a:effectLst/>
                        </a:rPr>
                        <a:t>9</a:t>
                      </a:r>
                      <a:r>
                        <a:rPr lang="el-GR" sz="1800" dirty="0">
                          <a:effectLst/>
                        </a:rPr>
                        <a:t>4</a:t>
                      </a:r>
                      <a:r>
                        <a:rPr lang="en-GR" sz="1800" dirty="0">
                          <a:effectLst/>
                        </a:rPr>
                        <a:t>.</a:t>
                      </a:r>
                      <a:r>
                        <a:rPr lang="el-GR" sz="1800" dirty="0">
                          <a:effectLst/>
                        </a:rPr>
                        <a:t>00</a:t>
                      </a:r>
                      <a:r>
                        <a:rPr lang="en-GR" sz="1800" dirty="0">
                          <a:effectLst/>
                        </a:rPr>
                        <a:t>%</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a:effectLst/>
                        </a:rPr>
                        <a:t>9</a:t>
                      </a:r>
                      <a:r>
                        <a:rPr lang="el-GR" sz="1800">
                          <a:effectLst/>
                        </a:rPr>
                        <a:t>6</a:t>
                      </a:r>
                      <a:r>
                        <a:rPr lang="en-GR" sz="1800">
                          <a:effectLst/>
                        </a:rPr>
                        <a:t>.</a:t>
                      </a:r>
                      <a:r>
                        <a:rPr lang="el-GR" sz="1800">
                          <a:effectLst/>
                        </a:rPr>
                        <a:t>00</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a:effectLst/>
                        </a:rPr>
                        <a:t>8</a:t>
                      </a:r>
                      <a:r>
                        <a:rPr lang="el-GR" sz="1800">
                          <a:effectLst/>
                        </a:rPr>
                        <a:t>3</a:t>
                      </a:r>
                      <a:r>
                        <a:rPr lang="en-GR" sz="1800">
                          <a:effectLst/>
                        </a:rPr>
                        <a:t>.00%</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50000"/>
                        </a:lnSpc>
                        <a:spcBef>
                          <a:spcPts val="600"/>
                        </a:spcBef>
                      </a:pPr>
                      <a:r>
                        <a:rPr lang="en-GR" sz="1800">
                          <a:effectLst/>
                        </a:rPr>
                        <a:t>9</a:t>
                      </a:r>
                      <a:r>
                        <a:rPr lang="el-GR" sz="1800">
                          <a:effectLst/>
                        </a:rPr>
                        <a:t>4.00</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06862809"/>
                  </a:ext>
                </a:extLst>
              </a:tr>
              <a:tr h="671775">
                <a:tc>
                  <a:txBody>
                    <a:bodyPr/>
                    <a:lstStyle/>
                    <a:p>
                      <a:pPr algn="ctr">
                        <a:lnSpc>
                          <a:spcPct val="150000"/>
                        </a:lnSpc>
                        <a:spcBef>
                          <a:spcPts val="600"/>
                        </a:spcBef>
                      </a:pPr>
                      <a:r>
                        <a:rPr lang="en-GR" sz="1800" b="1" cap="none" spc="0">
                          <a:solidFill>
                            <a:srgbClr val="FFFFFF"/>
                          </a:solidFill>
                          <a:effectLst/>
                        </a:rPr>
                        <a:t>Lemmatization </a:t>
                      </a:r>
                      <a:endParaRPr lang="en-GR" sz="18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3227" marR="139936" marT="139936" marB="139936" anchor="ctr">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ctr">
                        <a:lnSpc>
                          <a:spcPct val="150000"/>
                        </a:lnSpc>
                        <a:spcBef>
                          <a:spcPts val="600"/>
                        </a:spcBef>
                      </a:pPr>
                      <a:r>
                        <a:rPr lang="en-GR" sz="1800">
                          <a:effectLst/>
                        </a:rPr>
                        <a:t>92.</a:t>
                      </a:r>
                      <a:r>
                        <a:rPr lang="el-GR" sz="1800">
                          <a:effectLst/>
                        </a:rPr>
                        <a:t>67</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a:t>
                      </a:r>
                      <a:r>
                        <a:rPr lang="el-GR" sz="1800">
                          <a:effectLst/>
                        </a:rPr>
                        <a:t>5</a:t>
                      </a:r>
                      <a:r>
                        <a:rPr lang="en-GR" sz="1800">
                          <a:effectLst/>
                        </a:rPr>
                        <a:t>.67%</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a:t>
                      </a:r>
                      <a:r>
                        <a:rPr lang="el-GR" sz="1800">
                          <a:effectLst/>
                        </a:rPr>
                        <a:t>5</a:t>
                      </a:r>
                      <a:r>
                        <a:rPr lang="en-GR" sz="1800">
                          <a:effectLst/>
                        </a:rPr>
                        <a:t>.</a:t>
                      </a:r>
                      <a:r>
                        <a:rPr lang="el-GR" sz="1800">
                          <a:effectLst/>
                        </a:rPr>
                        <a:t>00</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9</a:t>
                      </a:r>
                      <a:r>
                        <a:rPr lang="el-GR" sz="1800">
                          <a:effectLst/>
                        </a:rPr>
                        <a:t>6.33</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a:effectLst/>
                        </a:rPr>
                        <a:t>83.</a:t>
                      </a:r>
                      <a:r>
                        <a:rPr lang="el-GR" sz="1800">
                          <a:effectLst/>
                        </a:rPr>
                        <a:t>68</a:t>
                      </a:r>
                      <a:r>
                        <a:rPr lang="en-GR" sz="1800">
                          <a:effectLst/>
                        </a:rPr>
                        <a:t>%</a:t>
                      </a:r>
                      <a:endParaRPr lang="en-GR"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50000"/>
                        </a:lnSpc>
                        <a:spcBef>
                          <a:spcPts val="600"/>
                        </a:spcBef>
                      </a:pPr>
                      <a:r>
                        <a:rPr lang="en-GR" sz="1800" dirty="0">
                          <a:effectLst/>
                        </a:rPr>
                        <a:t>9</a:t>
                      </a:r>
                      <a:r>
                        <a:rPr lang="el-GR" sz="1800" dirty="0">
                          <a:effectLst/>
                        </a:rPr>
                        <a:t>3</a:t>
                      </a:r>
                      <a:r>
                        <a:rPr lang="en-GR" sz="1800" dirty="0">
                          <a:effectLst/>
                        </a:rPr>
                        <a:t>.67%</a:t>
                      </a:r>
                      <a:endParaRPr lang="en-G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7273" marR="57273" marT="0" marB="0"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154098386"/>
                  </a:ext>
                </a:extLst>
              </a:tr>
            </a:tbl>
          </a:graphicData>
        </a:graphic>
      </p:graphicFrame>
    </p:spTree>
    <p:extLst>
      <p:ext uri="{BB962C8B-B14F-4D97-AF65-F5344CB8AC3E}">
        <p14:creationId xmlns:p14="http://schemas.microsoft.com/office/powerpoint/2010/main" val="3102801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1477-6E76-FA4E-A0BA-74DA9986C48E}"/>
              </a:ext>
            </a:extLst>
          </p:cNvPr>
          <p:cNvSpPr>
            <a:spLocks noGrp="1"/>
          </p:cNvSpPr>
          <p:nvPr>
            <p:ph type="title"/>
          </p:nvPr>
        </p:nvSpPr>
        <p:spPr/>
        <p:txBody>
          <a:bodyPr/>
          <a:lstStyle/>
          <a:p>
            <a:r>
              <a:rPr lang="en-US" dirty="0" err="1"/>
              <a:t>Α</a:t>
            </a:r>
            <a:r>
              <a:rPr lang="en-US" dirty="0"/>
              <a:t>π</a:t>
            </a:r>
            <a:r>
              <a:rPr lang="en-US" dirty="0" err="1"/>
              <a:t>οτελέσμ</a:t>
            </a:r>
            <a:r>
              <a:rPr lang="en-US" dirty="0"/>
              <a:t>α</a:t>
            </a:r>
            <a:r>
              <a:rPr lang="en-US" dirty="0" err="1"/>
              <a:t>τ</a:t>
            </a:r>
            <a:r>
              <a:rPr lang="en-US" dirty="0"/>
              <a:t>α NDS – Validation Set</a:t>
            </a:r>
            <a:endParaRPr lang="en-GR" dirty="0"/>
          </a:p>
        </p:txBody>
      </p:sp>
      <p:pic>
        <p:nvPicPr>
          <p:cNvPr id="8" name="Content Placeholder 7" descr="Chart&#10;&#10;Description automatically generated">
            <a:extLst>
              <a:ext uri="{FF2B5EF4-FFF2-40B4-BE49-F238E27FC236}">
                <a16:creationId xmlns:a16="http://schemas.microsoft.com/office/drawing/2014/main" id="{9F8916A1-2C90-7748-B8F4-83AEC9306F66}"/>
              </a:ext>
            </a:extLst>
          </p:cNvPr>
          <p:cNvPicPr>
            <a:picLocks noGrp="1" noChangeAspect="1"/>
          </p:cNvPicPr>
          <p:nvPr>
            <p:ph sz="half" idx="1"/>
          </p:nvPr>
        </p:nvPicPr>
        <p:blipFill>
          <a:blip r:embed="rId2"/>
          <a:stretch>
            <a:fillRect/>
          </a:stretch>
        </p:blipFill>
        <p:spPr>
          <a:xfrm>
            <a:off x="1207273" y="2239092"/>
            <a:ext cx="3523974" cy="3289960"/>
          </a:xfrm>
        </p:spPr>
      </p:pic>
      <p:graphicFrame>
        <p:nvGraphicFramePr>
          <p:cNvPr id="6" name="Table 6">
            <a:extLst>
              <a:ext uri="{FF2B5EF4-FFF2-40B4-BE49-F238E27FC236}">
                <a16:creationId xmlns:a16="http://schemas.microsoft.com/office/drawing/2014/main" id="{107D8C35-CFF7-EA4E-A9D4-D158490D0D49}"/>
              </a:ext>
            </a:extLst>
          </p:cNvPr>
          <p:cNvGraphicFramePr>
            <a:graphicFrameLocks noGrp="1"/>
          </p:cNvGraphicFramePr>
          <p:nvPr>
            <p:ph sz="half" idx="2"/>
            <p:extLst>
              <p:ext uri="{D42A27DB-BD31-4B8C-83A1-F6EECF244321}">
                <p14:modId xmlns:p14="http://schemas.microsoft.com/office/powerpoint/2010/main" val="1329157969"/>
              </p:ext>
            </p:extLst>
          </p:nvPr>
        </p:nvGraphicFramePr>
        <p:xfrm>
          <a:off x="5544047" y="2350411"/>
          <a:ext cx="5440680" cy="2595880"/>
        </p:xfrm>
        <a:graphic>
          <a:graphicData uri="http://schemas.openxmlformats.org/drawingml/2006/table">
            <a:tbl>
              <a:tblPr firstRow="1" bandRow="1">
                <a:tableStyleId>{7DF18680-E054-41AD-8BC1-D1AEF772440D}</a:tableStyleId>
              </a:tblPr>
              <a:tblGrid>
                <a:gridCol w="1554480">
                  <a:extLst>
                    <a:ext uri="{9D8B030D-6E8A-4147-A177-3AD203B41FA5}">
                      <a16:colId xmlns:a16="http://schemas.microsoft.com/office/drawing/2014/main" val="2012767180"/>
                    </a:ext>
                  </a:extLst>
                </a:gridCol>
                <a:gridCol w="1295400">
                  <a:extLst>
                    <a:ext uri="{9D8B030D-6E8A-4147-A177-3AD203B41FA5}">
                      <a16:colId xmlns:a16="http://schemas.microsoft.com/office/drawing/2014/main" val="653897938"/>
                    </a:ext>
                  </a:extLst>
                </a:gridCol>
                <a:gridCol w="1295400">
                  <a:extLst>
                    <a:ext uri="{9D8B030D-6E8A-4147-A177-3AD203B41FA5}">
                      <a16:colId xmlns:a16="http://schemas.microsoft.com/office/drawing/2014/main" val="1214617027"/>
                    </a:ext>
                  </a:extLst>
                </a:gridCol>
                <a:gridCol w="1295400">
                  <a:extLst>
                    <a:ext uri="{9D8B030D-6E8A-4147-A177-3AD203B41FA5}">
                      <a16:colId xmlns:a16="http://schemas.microsoft.com/office/drawing/2014/main" val="2736432195"/>
                    </a:ext>
                  </a:extLst>
                </a:gridCol>
              </a:tblGrid>
              <a:tr h="370840">
                <a:tc>
                  <a:txBody>
                    <a:bodyPr/>
                    <a:lstStyle/>
                    <a:p>
                      <a:pPr algn="ctr"/>
                      <a:endParaRPr lang="en-GR" dirty="0"/>
                    </a:p>
                  </a:txBody>
                  <a:tcPr/>
                </a:tc>
                <a:tc>
                  <a:txBody>
                    <a:bodyPr/>
                    <a:lstStyle/>
                    <a:p>
                      <a:pPr algn="ctr"/>
                      <a:r>
                        <a:rPr lang="en-US" dirty="0"/>
                        <a:t>Precision</a:t>
                      </a:r>
                      <a:endParaRPr lang="en-GR" dirty="0"/>
                    </a:p>
                  </a:txBody>
                  <a:tcPr/>
                </a:tc>
                <a:tc>
                  <a:txBody>
                    <a:bodyPr/>
                    <a:lstStyle/>
                    <a:p>
                      <a:pPr algn="ctr"/>
                      <a:r>
                        <a:rPr lang="en-GR" dirty="0"/>
                        <a:t>Recall</a:t>
                      </a:r>
                    </a:p>
                  </a:txBody>
                  <a:tcPr/>
                </a:tc>
                <a:tc>
                  <a:txBody>
                    <a:bodyPr/>
                    <a:lstStyle/>
                    <a:p>
                      <a:pPr algn="ctr"/>
                      <a:r>
                        <a:rPr lang="en-GR" dirty="0"/>
                        <a:t>Support</a:t>
                      </a:r>
                    </a:p>
                  </a:txBody>
                  <a:tcPr/>
                </a:tc>
                <a:extLst>
                  <a:ext uri="{0D108BD9-81ED-4DB2-BD59-A6C34878D82A}">
                    <a16:rowId xmlns:a16="http://schemas.microsoft.com/office/drawing/2014/main" val="4038736035"/>
                  </a:ext>
                </a:extLst>
              </a:tr>
              <a:tr h="370840">
                <a:tc>
                  <a:txBody>
                    <a:bodyPr/>
                    <a:lstStyle/>
                    <a:p>
                      <a:pPr algn="l"/>
                      <a:r>
                        <a:rPr lang="en-US" dirty="0"/>
                        <a:t>Tourism</a:t>
                      </a:r>
                    </a:p>
                  </a:txBody>
                  <a:tcPr/>
                </a:tc>
                <a:tc>
                  <a:txBody>
                    <a:bodyPr/>
                    <a:lstStyle/>
                    <a:p>
                      <a:pPr algn="ctr"/>
                      <a:r>
                        <a:rPr lang="en-GR" dirty="0"/>
                        <a:t>1.00</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4021978183"/>
                  </a:ext>
                </a:extLst>
              </a:tr>
              <a:tr h="370840">
                <a:tc>
                  <a:txBody>
                    <a:bodyPr/>
                    <a:lstStyle/>
                    <a:p>
                      <a:pPr algn="l"/>
                      <a:r>
                        <a:rPr lang="en-US" dirty="0"/>
                        <a:t>Food service</a:t>
                      </a:r>
                    </a:p>
                  </a:txBody>
                  <a:tcPr/>
                </a:tc>
                <a:tc>
                  <a:txBody>
                    <a:bodyPr/>
                    <a:lstStyle/>
                    <a:p>
                      <a:pPr algn="ctr"/>
                      <a:r>
                        <a:rPr lang="en-GR" dirty="0"/>
                        <a:t>1.00</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3049924158"/>
                  </a:ext>
                </a:extLst>
              </a:tr>
              <a:tr h="370840">
                <a:tc>
                  <a:txBody>
                    <a:bodyPr/>
                    <a:lstStyle/>
                    <a:p>
                      <a:pPr algn="l"/>
                      <a:r>
                        <a:rPr lang="en-US" dirty="0"/>
                        <a:t>Politics</a:t>
                      </a:r>
                    </a:p>
                  </a:txBody>
                  <a:tcPr/>
                </a:tc>
                <a:tc>
                  <a:txBody>
                    <a:bodyPr/>
                    <a:lstStyle/>
                    <a:p>
                      <a:pPr algn="ctr"/>
                      <a:r>
                        <a:rPr lang="en-GR" dirty="0"/>
                        <a:t>0.96</a:t>
                      </a:r>
                    </a:p>
                  </a:txBody>
                  <a:tcPr/>
                </a:tc>
                <a:tc>
                  <a:txBody>
                    <a:bodyPr/>
                    <a:lstStyle/>
                    <a:p>
                      <a:pPr algn="ctr"/>
                      <a:r>
                        <a:rPr lang="en-GR" dirty="0"/>
                        <a:t>1.00</a:t>
                      </a:r>
                    </a:p>
                  </a:txBody>
                  <a:tcPr/>
                </a:tc>
                <a:tc>
                  <a:txBody>
                    <a:bodyPr/>
                    <a:lstStyle/>
                    <a:p>
                      <a:pPr algn="ctr"/>
                      <a:r>
                        <a:rPr lang="en-GR" dirty="0"/>
                        <a:t>25</a:t>
                      </a:r>
                    </a:p>
                  </a:txBody>
                  <a:tcPr/>
                </a:tc>
                <a:extLst>
                  <a:ext uri="{0D108BD9-81ED-4DB2-BD59-A6C34878D82A}">
                    <a16:rowId xmlns:a16="http://schemas.microsoft.com/office/drawing/2014/main" val="3095969019"/>
                  </a:ext>
                </a:extLst>
              </a:tr>
              <a:tr h="370840">
                <a:tc>
                  <a:txBody>
                    <a:bodyPr/>
                    <a:lstStyle/>
                    <a:p>
                      <a:pPr algn="l"/>
                      <a:r>
                        <a:rPr lang="en-US" dirty="0"/>
                        <a:t>Education</a:t>
                      </a:r>
                    </a:p>
                  </a:txBody>
                  <a:tcPr/>
                </a:tc>
                <a:tc>
                  <a:txBody>
                    <a:bodyPr/>
                    <a:lstStyle/>
                    <a:p>
                      <a:pPr algn="ctr"/>
                      <a:r>
                        <a:rPr lang="en-GR" dirty="0"/>
                        <a:t>1.00</a:t>
                      </a:r>
                    </a:p>
                  </a:txBody>
                  <a:tcPr/>
                </a:tc>
                <a:tc>
                  <a:txBody>
                    <a:bodyPr/>
                    <a:lstStyle/>
                    <a:p>
                      <a:pPr algn="ctr"/>
                      <a:r>
                        <a:rPr lang="en-GR" dirty="0"/>
                        <a:t>0.96</a:t>
                      </a:r>
                    </a:p>
                  </a:txBody>
                  <a:tcPr/>
                </a:tc>
                <a:tc>
                  <a:txBody>
                    <a:bodyPr/>
                    <a:lstStyle/>
                    <a:p>
                      <a:pPr algn="ctr"/>
                      <a:r>
                        <a:rPr lang="en-GR" dirty="0"/>
                        <a:t>25</a:t>
                      </a:r>
                    </a:p>
                  </a:txBody>
                  <a:tcPr/>
                </a:tc>
                <a:extLst>
                  <a:ext uri="{0D108BD9-81ED-4DB2-BD59-A6C34878D82A}">
                    <a16:rowId xmlns:a16="http://schemas.microsoft.com/office/drawing/2014/main" val="3336648902"/>
                  </a:ext>
                </a:extLst>
              </a:tr>
              <a:tr h="370840">
                <a:tc>
                  <a:txBody>
                    <a:bodyPr/>
                    <a:lstStyle/>
                    <a:p>
                      <a:pPr algn="l"/>
                      <a:endParaRPr lang="en-US" dirty="0"/>
                    </a:p>
                  </a:txBody>
                  <a:tcPr/>
                </a:tc>
                <a:tc>
                  <a:txBody>
                    <a:bodyPr/>
                    <a:lstStyle/>
                    <a:p>
                      <a:pPr algn="ctr"/>
                      <a:endParaRPr lang="en-GR" dirty="0"/>
                    </a:p>
                  </a:txBody>
                  <a:tcPr/>
                </a:tc>
                <a:tc>
                  <a:txBody>
                    <a:bodyPr/>
                    <a:lstStyle/>
                    <a:p>
                      <a:pPr algn="ctr"/>
                      <a:endParaRPr lang="en-GR" dirty="0"/>
                    </a:p>
                  </a:txBody>
                  <a:tcPr/>
                </a:tc>
                <a:tc>
                  <a:txBody>
                    <a:bodyPr/>
                    <a:lstStyle/>
                    <a:p>
                      <a:pPr algn="ctr"/>
                      <a:endParaRPr lang="en-GR" dirty="0"/>
                    </a:p>
                  </a:txBody>
                  <a:tcPr/>
                </a:tc>
                <a:extLst>
                  <a:ext uri="{0D108BD9-81ED-4DB2-BD59-A6C34878D82A}">
                    <a16:rowId xmlns:a16="http://schemas.microsoft.com/office/drawing/2014/main" val="4278807938"/>
                  </a:ext>
                </a:extLst>
              </a:tr>
              <a:tr h="370840">
                <a:tc>
                  <a:txBody>
                    <a:bodyPr/>
                    <a:lstStyle/>
                    <a:p>
                      <a:pPr algn="l"/>
                      <a:r>
                        <a:rPr lang="en-US" dirty="0"/>
                        <a:t>Accuracy</a:t>
                      </a:r>
                    </a:p>
                  </a:txBody>
                  <a:tcPr/>
                </a:tc>
                <a:tc gridSpan="3">
                  <a:txBody>
                    <a:bodyPr/>
                    <a:lstStyle/>
                    <a:p>
                      <a:pPr algn="ctr"/>
                      <a:r>
                        <a:rPr lang="en-GR" dirty="0"/>
                        <a:t>0.99</a:t>
                      </a:r>
                    </a:p>
                  </a:txBody>
                  <a:tcPr/>
                </a:tc>
                <a:tc hMerge="1">
                  <a:txBody>
                    <a:bodyPr/>
                    <a:lstStyle/>
                    <a:p>
                      <a:pPr algn="ctr"/>
                      <a:endParaRPr lang="en-GR" dirty="0"/>
                    </a:p>
                  </a:txBody>
                  <a:tcPr/>
                </a:tc>
                <a:tc hMerge="1">
                  <a:txBody>
                    <a:bodyPr/>
                    <a:lstStyle/>
                    <a:p>
                      <a:pPr algn="ctr"/>
                      <a:endParaRPr lang="en-GR" dirty="0"/>
                    </a:p>
                  </a:txBody>
                  <a:tcPr/>
                </a:tc>
                <a:extLst>
                  <a:ext uri="{0D108BD9-81ED-4DB2-BD59-A6C34878D82A}">
                    <a16:rowId xmlns:a16="http://schemas.microsoft.com/office/drawing/2014/main" val="3069757250"/>
                  </a:ext>
                </a:extLst>
              </a:tr>
            </a:tbl>
          </a:graphicData>
        </a:graphic>
      </p:graphicFrame>
      <p:sp>
        <p:nvSpPr>
          <p:cNvPr id="5" name="Slide Number Placeholder 4">
            <a:extLst>
              <a:ext uri="{FF2B5EF4-FFF2-40B4-BE49-F238E27FC236}">
                <a16:creationId xmlns:a16="http://schemas.microsoft.com/office/drawing/2014/main" id="{DEF0C504-2F4E-3142-B25B-8B56E1A0EA2E}"/>
              </a:ext>
            </a:extLst>
          </p:cNvPr>
          <p:cNvSpPr>
            <a:spLocks noGrp="1"/>
          </p:cNvSpPr>
          <p:nvPr>
            <p:ph type="sldNum" sz="quarter" idx="12"/>
          </p:nvPr>
        </p:nvSpPr>
        <p:spPr/>
        <p:txBody>
          <a:bodyPr/>
          <a:lstStyle/>
          <a:p>
            <a:fld id="{DFDF98CC-160E-494C-8C3C-8CDC5FA257DE}" type="slidenum">
              <a:rPr lang="en-US" smtClean="0"/>
              <a:pPr/>
              <a:t>65</a:t>
            </a:fld>
            <a:endParaRPr lang="en-US" dirty="0"/>
          </a:p>
        </p:txBody>
      </p:sp>
    </p:spTree>
    <p:extLst>
      <p:ext uri="{BB962C8B-B14F-4D97-AF65-F5344CB8AC3E}">
        <p14:creationId xmlns:p14="http://schemas.microsoft.com/office/powerpoint/2010/main" val="2921081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466B8-CD96-9A47-99FA-C93F1717BB2E}"/>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 Συμπεράσματα</a:t>
            </a:r>
          </a:p>
        </p:txBody>
      </p:sp>
      <p:sp>
        <p:nvSpPr>
          <p:cNvPr id="5" name="Slide Number Placeholder 4">
            <a:extLst>
              <a:ext uri="{FF2B5EF4-FFF2-40B4-BE49-F238E27FC236}">
                <a16:creationId xmlns:a16="http://schemas.microsoft.com/office/drawing/2014/main" id="{4566DCC7-F5DF-824A-9558-12EE8798F2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66</a:t>
            </a:fld>
            <a:endParaRPr lang="en-US"/>
          </a:p>
        </p:txBody>
      </p:sp>
      <p:graphicFrame>
        <p:nvGraphicFramePr>
          <p:cNvPr id="7" name="Content Placeholder 2">
            <a:extLst>
              <a:ext uri="{FF2B5EF4-FFF2-40B4-BE49-F238E27FC236}">
                <a16:creationId xmlns:a16="http://schemas.microsoft.com/office/drawing/2014/main" id="{279E0FA7-D0E8-44F4-B1C2-233170C6F908}"/>
              </a:ext>
            </a:extLst>
          </p:cNvPr>
          <p:cNvGraphicFramePr>
            <a:graphicFrameLocks noGrp="1"/>
          </p:cNvGraphicFramePr>
          <p:nvPr>
            <p:ph sz="half" idx="1"/>
            <p:extLst>
              <p:ext uri="{D42A27DB-BD31-4B8C-83A1-F6EECF244321}">
                <p14:modId xmlns:p14="http://schemas.microsoft.com/office/powerpoint/2010/main" val="38565262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0795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1EC0198-0316-CB46-AE1D-EA5B9288DCA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Αναζήτηση Λογαριασμών</a:t>
            </a:r>
          </a:p>
        </p:txBody>
      </p:sp>
      <p:sp>
        <p:nvSpPr>
          <p:cNvPr id="3" name="Text Placeholder 2">
            <a:extLst>
              <a:ext uri="{FF2B5EF4-FFF2-40B4-BE49-F238E27FC236}">
                <a16:creationId xmlns:a16="http://schemas.microsoft.com/office/drawing/2014/main" id="{DF364B9D-E06E-2B4C-B395-5BF1EB373B53}"/>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Λογ</a:t>
            </a:r>
            <a:r>
              <a:rPr lang="en-US" kern="1200" dirty="0">
                <a:solidFill>
                  <a:schemeClr val="tx1"/>
                </a:solidFill>
                <a:latin typeface="+mn-lt"/>
                <a:ea typeface="+mn-ea"/>
                <a:cs typeface="+mn-cs"/>
              </a:rPr>
              <a:t>α</a:t>
            </a:r>
            <a:r>
              <a:rPr lang="en-US" kern="1200" dirty="0" err="1">
                <a:solidFill>
                  <a:schemeClr val="tx1"/>
                </a:solidFill>
                <a:latin typeface="+mn-lt"/>
                <a:ea typeface="+mn-ea"/>
                <a:cs typeface="+mn-cs"/>
              </a:rPr>
              <a:t>ρι</a:t>
            </a:r>
            <a:r>
              <a:rPr lang="en-US" kern="1200" dirty="0">
                <a:solidFill>
                  <a:schemeClr val="tx1"/>
                </a:solidFill>
                <a:latin typeface="+mn-lt"/>
                <a:ea typeface="+mn-ea"/>
                <a:cs typeface="+mn-cs"/>
              </a:rPr>
              <a:t>α</a:t>
            </a:r>
            <a:r>
              <a:rPr lang="en-US" kern="1200" dirty="0" err="1">
                <a:solidFill>
                  <a:schemeClr val="tx1"/>
                </a:solidFill>
                <a:latin typeface="+mn-lt"/>
                <a:ea typeface="+mn-ea"/>
                <a:cs typeface="+mn-cs"/>
              </a:rPr>
              <a:t>σμοί</a:t>
            </a:r>
            <a:r>
              <a:rPr lang="en-US" kern="1200" dirty="0">
                <a:solidFill>
                  <a:schemeClr val="tx1"/>
                </a:solidFill>
                <a:latin typeface="+mn-lt"/>
                <a:ea typeface="+mn-ea"/>
                <a:cs typeface="+mn-cs"/>
              </a:rPr>
              <a:t> Facebook</a:t>
            </a:r>
          </a:p>
          <a:p>
            <a:endParaRPr lang="en-US"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D508C227-C47B-3D4A-A443-652E37141B56}"/>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67</a:t>
            </a:fld>
            <a:endParaRPr lang="en-US" sz="1100">
              <a:solidFill>
                <a:schemeClr val="tx1">
                  <a:lumMod val="50000"/>
                  <a:lumOff val="50000"/>
                </a:schemeClr>
              </a:solidFill>
            </a:endParaRPr>
          </a:p>
        </p:txBody>
      </p:sp>
    </p:spTree>
    <p:extLst>
      <p:ext uri="{BB962C8B-B14F-4D97-AF65-F5344CB8AC3E}">
        <p14:creationId xmlns:p14="http://schemas.microsoft.com/office/powerpoint/2010/main" val="1715021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0B86D-48D2-A543-88CC-44DC503B09BF}"/>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Facebook</a:t>
            </a:r>
          </a:p>
        </p:txBody>
      </p:sp>
      <p:sp>
        <p:nvSpPr>
          <p:cNvPr id="3" name="Content Placeholder 2">
            <a:extLst>
              <a:ext uri="{FF2B5EF4-FFF2-40B4-BE49-F238E27FC236}">
                <a16:creationId xmlns:a16="http://schemas.microsoft.com/office/drawing/2014/main" id="{04915E71-4D4E-0044-B1F5-6F8C056B8D62}"/>
              </a:ext>
            </a:extLst>
          </p:cNvPr>
          <p:cNvSpPr>
            <a:spLocks noGrp="1"/>
          </p:cNvSpPr>
          <p:nvPr>
            <p:ph sz="half" idx="1"/>
          </p:nvPr>
        </p:nvSpPr>
        <p:spPr>
          <a:xfrm>
            <a:off x="1371599" y="2318197"/>
            <a:ext cx="9724031" cy="3683358"/>
          </a:xfrm>
        </p:spPr>
        <p:txBody>
          <a:bodyPr vert="horz" lIns="91440" tIns="45720" rIns="91440" bIns="45720" rtlCol="0" anchor="ctr">
            <a:normAutofit/>
          </a:bodyPr>
          <a:lstStyle/>
          <a:p>
            <a:r>
              <a:rPr lang="en-US" sz="2000" dirty="0" err="1"/>
              <a:t>Πλ</a:t>
            </a:r>
            <a:r>
              <a:rPr lang="en-US" sz="2000" dirty="0"/>
              <a:t>α</a:t>
            </a:r>
            <a:r>
              <a:rPr lang="en-US" sz="2000" dirty="0" err="1"/>
              <a:t>τφόρμ</a:t>
            </a:r>
            <a:r>
              <a:rPr lang="en-US" sz="2000" dirty="0"/>
              <a:t>α </a:t>
            </a:r>
            <a:r>
              <a:rPr lang="en-US" sz="2000" dirty="0" err="1"/>
              <a:t>κοινωνικής</a:t>
            </a:r>
            <a:r>
              <a:rPr lang="en-US" sz="2000" dirty="0"/>
              <a:t> </a:t>
            </a:r>
            <a:r>
              <a:rPr lang="en-US" sz="2000" dirty="0" err="1"/>
              <a:t>δικτύωσης</a:t>
            </a:r>
            <a:endParaRPr lang="en-US" sz="2000" dirty="0"/>
          </a:p>
          <a:p>
            <a:r>
              <a:rPr lang="en-US" sz="2000" dirty="0" err="1"/>
              <a:t>Δυν</a:t>
            </a:r>
            <a:r>
              <a:rPr lang="en-US" sz="2000" dirty="0"/>
              <a:t>α</a:t>
            </a:r>
            <a:r>
              <a:rPr lang="en-US" sz="2000" dirty="0" err="1"/>
              <a:t>τότητ</a:t>
            </a:r>
            <a:r>
              <a:rPr lang="en-US" sz="2000" dirty="0"/>
              <a:t>α </a:t>
            </a:r>
            <a:r>
              <a:rPr lang="en-US" sz="2000" dirty="0" err="1"/>
              <a:t>ε</a:t>
            </a:r>
            <a:r>
              <a:rPr lang="en-US" sz="2000" dirty="0"/>
              <a:t>π</a:t>
            </a:r>
            <a:r>
              <a:rPr lang="en-US" sz="2000" dirty="0" err="1"/>
              <a:t>ικοινωνί</a:t>
            </a:r>
            <a:r>
              <a:rPr lang="en-US" sz="2000" dirty="0"/>
              <a:t>α</a:t>
            </a:r>
            <a:r>
              <a:rPr lang="en-US" sz="2000" dirty="0" err="1"/>
              <a:t>ς</a:t>
            </a:r>
            <a:r>
              <a:rPr lang="en-US" sz="2000" dirty="0"/>
              <a:t> </a:t>
            </a:r>
            <a:r>
              <a:rPr lang="en-US" sz="2000" dirty="0" err="1"/>
              <a:t>χρηστών</a:t>
            </a:r>
            <a:r>
              <a:rPr lang="en-US" sz="2000" dirty="0"/>
              <a:t> </a:t>
            </a:r>
            <a:r>
              <a:rPr lang="en-US" sz="2000" dirty="0" err="1"/>
              <a:t>μέσω</a:t>
            </a:r>
            <a:r>
              <a:rPr lang="en-US" sz="2000" dirty="0"/>
              <a:t> </a:t>
            </a:r>
            <a:r>
              <a:rPr lang="en-US" sz="2000" dirty="0" err="1"/>
              <a:t>μ</a:t>
            </a:r>
            <a:r>
              <a:rPr lang="el-GR" sz="2000" dirty="0"/>
              <a:t>η</a:t>
            </a:r>
            <a:r>
              <a:rPr lang="en-US" sz="2000" dirty="0" err="1"/>
              <a:t>νημάτων</a:t>
            </a:r>
            <a:endParaRPr lang="en-US" sz="2000" dirty="0"/>
          </a:p>
          <a:p>
            <a:r>
              <a:rPr lang="en-US" sz="2000" dirty="0" err="1"/>
              <a:t>Προσω</a:t>
            </a:r>
            <a:r>
              <a:rPr lang="en-US" sz="2000" dirty="0"/>
              <a:t>π</a:t>
            </a:r>
            <a:r>
              <a:rPr lang="en-US" sz="2000" dirty="0" err="1"/>
              <a:t>ικό</a:t>
            </a:r>
            <a:r>
              <a:rPr lang="en-US" sz="2000" dirty="0"/>
              <a:t> π</a:t>
            </a:r>
            <a:r>
              <a:rPr lang="en-US" sz="2000" dirty="0" err="1"/>
              <a:t>ροφίλ</a:t>
            </a:r>
            <a:r>
              <a:rPr lang="en-US" sz="2000" dirty="0"/>
              <a:t> </a:t>
            </a:r>
            <a:r>
              <a:rPr lang="en-US" sz="2000" dirty="0" err="1"/>
              <a:t>γι</a:t>
            </a:r>
            <a:r>
              <a:rPr lang="en-US" sz="2000" dirty="0"/>
              <a:t>α </a:t>
            </a:r>
            <a:r>
              <a:rPr lang="en-US" sz="2000" dirty="0" err="1"/>
              <a:t>κάθε</a:t>
            </a:r>
            <a:r>
              <a:rPr lang="en-US" sz="2000" dirty="0"/>
              <a:t> </a:t>
            </a:r>
            <a:r>
              <a:rPr lang="en-US" sz="2000" dirty="0" err="1"/>
              <a:t>χρήστη</a:t>
            </a:r>
            <a:endParaRPr lang="en-US" sz="2000" dirty="0"/>
          </a:p>
          <a:p>
            <a:r>
              <a:rPr lang="en-US" sz="2000" dirty="0" err="1"/>
              <a:t>Χρήστες</a:t>
            </a:r>
            <a:r>
              <a:rPr lang="en-US" sz="2000" dirty="0"/>
              <a:t> </a:t>
            </a:r>
            <a:r>
              <a:rPr lang="en-US" sz="2000" dirty="0" err="1"/>
              <a:t>γίνοντ</a:t>
            </a:r>
            <a:r>
              <a:rPr lang="en-US" sz="2000" dirty="0"/>
              <a:t>α</a:t>
            </a:r>
            <a:r>
              <a:rPr lang="en-US" sz="2000" dirty="0" err="1"/>
              <a:t>ι</a:t>
            </a:r>
            <a:r>
              <a:rPr lang="en-US" sz="2000" dirty="0"/>
              <a:t> </a:t>
            </a:r>
            <a:r>
              <a:rPr lang="en-US" sz="2000" dirty="0" err="1"/>
              <a:t>φίλοι</a:t>
            </a:r>
            <a:r>
              <a:rPr lang="en-US" sz="2000" dirty="0"/>
              <a:t> α</a:t>
            </a:r>
            <a:r>
              <a:rPr lang="en-US" sz="2000" dirty="0" err="1"/>
              <a:t>φού</a:t>
            </a:r>
            <a:r>
              <a:rPr lang="en-US" sz="2000" dirty="0"/>
              <a:t> </a:t>
            </a:r>
            <a:r>
              <a:rPr lang="en-US" sz="2000" dirty="0" err="1"/>
              <a:t>στ</a:t>
            </a:r>
            <a:r>
              <a:rPr lang="en-US" sz="2000" dirty="0"/>
              <a:t>α</a:t>
            </a:r>
            <a:r>
              <a:rPr lang="en-US" sz="2000" dirty="0" err="1"/>
              <a:t>λούν</a:t>
            </a:r>
            <a:r>
              <a:rPr lang="en-US" sz="2000" dirty="0"/>
              <a:t> </a:t>
            </a:r>
            <a:r>
              <a:rPr lang="en-US" sz="2000" dirty="0" err="1"/>
              <a:t>κ</a:t>
            </a:r>
            <a:r>
              <a:rPr lang="en-US" sz="2000" dirty="0"/>
              <a:t>α</a:t>
            </a:r>
            <a:r>
              <a:rPr lang="en-US" sz="2000" dirty="0" err="1"/>
              <a:t>ι</a:t>
            </a:r>
            <a:r>
              <a:rPr lang="en-US" sz="2000" dirty="0"/>
              <a:t> απ</a:t>
            </a:r>
            <a:r>
              <a:rPr lang="en-US" sz="2000" dirty="0" err="1"/>
              <a:t>οδεχτούν</a:t>
            </a:r>
            <a:r>
              <a:rPr lang="en-US" sz="2000" dirty="0"/>
              <a:t> α</a:t>
            </a:r>
            <a:r>
              <a:rPr lang="en-US" sz="2000" dirty="0" err="1"/>
              <a:t>ιτήμ</a:t>
            </a:r>
            <a:r>
              <a:rPr lang="en-US" sz="2000" dirty="0"/>
              <a:t>α</a:t>
            </a:r>
            <a:r>
              <a:rPr lang="en-US" sz="2000" dirty="0" err="1"/>
              <a:t>τ</a:t>
            </a:r>
            <a:r>
              <a:rPr lang="en-US" sz="2000" dirty="0"/>
              <a:t>α </a:t>
            </a:r>
            <a:r>
              <a:rPr lang="en-US" sz="2000" dirty="0" err="1"/>
              <a:t>φιλί</a:t>
            </a:r>
            <a:r>
              <a:rPr lang="en-US" sz="2000" dirty="0"/>
              <a:t>α</a:t>
            </a:r>
            <a:r>
              <a:rPr lang="en-US" sz="2000" dirty="0" err="1"/>
              <a:t>ς</a:t>
            </a:r>
            <a:endParaRPr lang="en-US" sz="2000" dirty="0"/>
          </a:p>
          <a:p>
            <a:r>
              <a:rPr lang="en-US" sz="2000" dirty="0" err="1"/>
              <a:t>Κοινωνικό</a:t>
            </a:r>
            <a:r>
              <a:rPr lang="en-US" sz="2000" dirty="0"/>
              <a:t> </a:t>
            </a:r>
            <a:r>
              <a:rPr lang="en-US" sz="2000" dirty="0" err="1"/>
              <a:t>Δίκτυο</a:t>
            </a:r>
            <a:r>
              <a:rPr lang="en-US" sz="2000" dirty="0"/>
              <a:t> </a:t>
            </a:r>
            <a:r>
              <a:rPr lang="en-US" sz="2000" u="sng" dirty="0"/>
              <a:t>π</a:t>
            </a:r>
            <a:r>
              <a:rPr lang="en-US" sz="2000" u="sng" dirty="0" err="1"/>
              <a:t>ροφίλ</a:t>
            </a:r>
            <a:r>
              <a:rPr lang="en-US" sz="2000" u="sng" dirty="0"/>
              <a:t> </a:t>
            </a:r>
            <a:r>
              <a:rPr lang="en-US" sz="2000" u="sng" dirty="0" err="1"/>
              <a:t>χρηστών</a:t>
            </a:r>
            <a:r>
              <a:rPr lang="en-US" sz="2000" dirty="0"/>
              <a:t> -&gt; </a:t>
            </a:r>
            <a:r>
              <a:rPr lang="en-US" sz="2000" dirty="0" err="1"/>
              <a:t>μη-κ</a:t>
            </a:r>
            <a:r>
              <a:rPr lang="en-US" sz="2000" dirty="0"/>
              <a:t>α</a:t>
            </a:r>
            <a:r>
              <a:rPr lang="en-US" sz="2000" dirty="0" err="1"/>
              <a:t>τευθυνόμενος</a:t>
            </a:r>
            <a:endParaRPr lang="en-US" sz="2000" dirty="0"/>
          </a:p>
          <a:p>
            <a:pPr marL="0"/>
            <a:endParaRPr lang="en-US" sz="2000" dirty="0"/>
          </a:p>
        </p:txBody>
      </p:sp>
      <p:sp>
        <p:nvSpPr>
          <p:cNvPr id="5" name="Slide Number Placeholder 4">
            <a:extLst>
              <a:ext uri="{FF2B5EF4-FFF2-40B4-BE49-F238E27FC236}">
                <a16:creationId xmlns:a16="http://schemas.microsoft.com/office/drawing/2014/main" id="{5574871C-9758-CA40-943A-B231003A65C8}"/>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68</a:t>
            </a:fld>
            <a:endParaRPr lang="en-US" sz="1100">
              <a:solidFill>
                <a:schemeClr val="tx1">
                  <a:lumMod val="50000"/>
                  <a:lumOff val="50000"/>
                </a:schemeClr>
              </a:solidFill>
            </a:endParaRPr>
          </a:p>
        </p:txBody>
      </p:sp>
      <p:pic>
        <p:nvPicPr>
          <p:cNvPr id="21" name="Picture 20" descr="Icon&#10;&#10;Description automatically generated">
            <a:extLst>
              <a:ext uri="{FF2B5EF4-FFF2-40B4-BE49-F238E27FC236}">
                <a16:creationId xmlns:a16="http://schemas.microsoft.com/office/drawing/2014/main" id="{F172E039-3754-4C47-85D5-C968A1992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248" y="134970"/>
            <a:ext cx="1320800" cy="1320800"/>
          </a:xfrm>
          <a:prstGeom prst="rect">
            <a:avLst/>
          </a:prstGeom>
        </p:spPr>
      </p:pic>
    </p:spTree>
    <p:extLst>
      <p:ext uri="{BB962C8B-B14F-4D97-AF65-F5344CB8AC3E}">
        <p14:creationId xmlns:p14="http://schemas.microsoft.com/office/powerpoint/2010/main" val="3985285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23537A-0F3B-5C47-AE84-EF12722FC6AA}"/>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Διαδικασία Αναζήτησης</a:t>
            </a:r>
          </a:p>
        </p:txBody>
      </p:sp>
      <p:sp>
        <p:nvSpPr>
          <p:cNvPr id="6" name="Content Placeholder 5">
            <a:extLst>
              <a:ext uri="{FF2B5EF4-FFF2-40B4-BE49-F238E27FC236}">
                <a16:creationId xmlns:a16="http://schemas.microsoft.com/office/drawing/2014/main" id="{4D0BBD7C-7042-0541-90BA-880790591436}"/>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1900"/>
              <a:t>ερωτήματα αναζήτησης της μορφής, «ερώτημα αναζήτησης site:www.facebook.com»</a:t>
            </a:r>
          </a:p>
          <a:p>
            <a:r>
              <a:rPr lang="en-US" sz="1900"/>
              <a:t>Με Regular Expressions εύρεση (αν υπάρχει) του μοτίβου «Home | Facebook» στους τίτλους των αποτελεσμάτων αναζήτησης</a:t>
            </a:r>
          </a:p>
          <a:p>
            <a:r>
              <a:rPr lang="en-US" sz="1900"/>
              <a:t>Αν υπάρχει, ο αντίστοιχος σύνδεσμος θεωρήθηκε ως πιθανός λογαριασμός Facebook </a:t>
            </a:r>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10;&#10;Description automatically generated with medium confidence">
            <a:extLst>
              <a:ext uri="{FF2B5EF4-FFF2-40B4-BE49-F238E27FC236}">
                <a16:creationId xmlns:a16="http://schemas.microsoft.com/office/drawing/2014/main" id="{F1C450A5-44DC-4945-AAC7-2F092B32C3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05862" y="2373994"/>
            <a:ext cx="6019331" cy="2106766"/>
          </a:xfrm>
          <a:prstGeom prst="rect">
            <a:avLst/>
          </a:prstGeom>
          <a:effectLst/>
        </p:spPr>
      </p:pic>
      <p:sp>
        <p:nvSpPr>
          <p:cNvPr id="4" name="Slide Number Placeholder 3">
            <a:extLst>
              <a:ext uri="{FF2B5EF4-FFF2-40B4-BE49-F238E27FC236}">
                <a16:creationId xmlns:a16="http://schemas.microsoft.com/office/drawing/2014/main" id="{CFF6100A-E2EE-1C48-B1BD-17D7639353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DF98CC-160E-494C-8C3C-8CDC5FA257DE}" type="slidenum">
              <a:rPr lang="en-US">
                <a:solidFill>
                  <a:srgbClr val="303030"/>
                </a:solidFill>
              </a:rPr>
              <a:pPr>
                <a:spcAft>
                  <a:spcPts val="600"/>
                </a:spcAft>
              </a:pPr>
              <a:t>69</a:t>
            </a:fld>
            <a:endParaRPr lang="en-US">
              <a:solidFill>
                <a:srgbClr val="303030"/>
              </a:solidFill>
            </a:endParaRPr>
          </a:p>
        </p:txBody>
      </p:sp>
    </p:spTree>
    <p:extLst>
      <p:ext uri="{BB962C8B-B14F-4D97-AF65-F5344CB8AC3E}">
        <p14:creationId xmlns:p14="http://schemas.microsoft.com/office/powerpoint/2010/main" val="324130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6">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251D3-6110-D74E-B6EF-689B0617F0B1}"/>
              </a:ext>
            </a:extLst>
          </p:cNvPr>
          <p:cNvSpPr>
            <a:spLocks noGrp="1"/>
          </p:cNvSpPr>
          <p:nvPr>
            <p:ph type="title"/>
          </p:nvPr>
        </p:nvSpPr>
        <p:spPr>
          <a:xfrm>
            <a:off x="6533248" y="417665"/>
            <a:ext cx="4953934" cy="798770"/>
          </a:xfrm>
        </p:spPr>
        <p:txBody>
          <a:bodyPr vert="horz" lIns="91440" tIns="45720" rIns="91440" bIns="45720" rtlCol="0" anchor="ctr">
            <a:normAutofit/>
          </a:bodyPr>
          <a:lstStyle/>
          <a:p>
            <a:r>
              <a:rPr lang="en-US" sz="4000" dirty="0"/>
              <a:t>Twitter</a:t>
            </a:r>
          </a:p>
        </p:txBody>
      </p:sp>
      <p:sp>
        <p:nvSpPr>
          <p:cNvPr id="69" name="Rectangle 68">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at&#10;&#10;Description automatically generated with medium confidence">
            <a:extLst>
              <a:ext uri="{FF2B5EF4-FFF2-40B4-BE49-F238E27FC236}">
                <a16:creationId xmlns:a16="http://schemas.microsoft.com/office/drawing/2014/main" id="{C952EA6D-7642-F84B-B518-44F762B36E50}"/>
              </a:ext>
            </a:extLst>
          </p:cNvPr>
          <p:cNvPicPr>
            <a:picLocks noChangeAspect="1"/>
          </p:cNvPicPr>
          <p:nvPr/>
        </p:nvPicPr>
        <p:blipFill rotWithShape="1">
          <a:blip r:embed="rId3"/>
          <a:srcRect r="1" b="8597"/>
          <a:stretch/>
        </p:blipFill>
        <p:spPr>
          <a:xfrm>
            <a:off x="656844" y="722376"/>
            <a:ext cx="4782312" cy="5413248"/>
          </a:xfrm>
          <a:prstGeom prst="rect">
            <a:avLst/>
          </a:prstGeom>
          <a:effectLst/>
        </p:spPr>
      </p:pic>
      <p:graphicFrame>
        <p:nvGraphicFramePr>
          <p:cNvPr id="73" name="Content Placeholder 3">
            <a:extLst>
              <a:ext uri="{FF2B5EF4-FFF2-40B4-BE49-F238E27FC236}">
                <a16:creationId xmlns:a16="http://schemas.microsoft.com/office/drawing/2014/main" id="{F95B42DF-7560-862E-290B-DF3CA257EA92}"/>
              </a:ext>
            </a:extLst>
          </p:cNvPr>
          <p:cNvGraphicFramePr>
            <a:graphicFrameLocks noGrp="1"/>
          </p:cNvGraphicFramePr>
          <p:nvPr>
            <p:ph sz="half" idx="1"/>
            <p:extLst>
              <p:ext uri="{D42A27DB-BD31-4B8C-83A1-F6EECF244321}">
                <p14:modId xmlns:p14="http://schemas.microsoft.com/office/powerpoint/2010/main" val="1421578259"/>
              </p:ext>
            </p:extLst>
          </p:nvPr>
        </p:nvGraphicFramePr>
        <p:xfrm>
          <a:off x="6533248" y="1321557"/>
          <a:ext cx="5451923" cy="48982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AD5A7650-ACF9-4A4C-BB62-8274762E67AD}"/>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DFDF98CC-160E-494C-8C3C-8CDC5FA257DE}" type="slidenum">
              <a:rPr lang="en-US">
                <a:solidFill>
                  <a:prstClr val="black">
                    <a:tint val="75000"/>
                  </a:prstClr>
                </a:solidFill>
                <a:latin typeface="Calibri" panose="020F0502020204030204"/>
              </a:rPr>
              <a:pPr algn="l">
                <a:spcAft>
                  <a:spcPts val="600"/>
                </a:spcAft>
                <a:defRPr/>
              </a:pPr>
              <a:t>7</a:t>
            </a:fld>
            <a:endParaRPr lang="en-US">
              <a:solidFill>
                <a:prstClr val="black">
                  <a:tint val="75000"/>
                </a:prstClr>
              </a:solidFill>
              <a:latin typeface="Calibri" panose="020F0502020204030204"/>
            </a:endParaRPr>
          </a:p>
        </p:txBody>
      </p:sp>
      <p:pic>
        <p:nvPicPr>
          <p:cNvPr id="23" name="Content Placeholder 5" descr="A picture containing ax, tool, vector graphics, pinwheel&#10;&#10;Description automatically generated">
            <a:extLst>
              <a:ext uri="{FF2B5EF4-FFF2-40B4-BE49-F238E27FC236}">
                <a16:creationId xmlns:a16="http://schemas.microsoft.com/office/drawing/2014/main" id="{E0B4C141-8A03-A54C-8DCF-3A63F9B236BF}"/>
              </a:ext>
            </a:extLst>
          </p:cNvPr>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8459109" y="312543"/>
            <a:ext cx="1102211" cy="906657"/>
          </a:xfrm>
          <a:prstGeom prst="rect">
            <a:avLst/>
          </a:prstGeom>
        </p:spPr>
      </p:pic>
    </p:spTree>
    <p:extLst>
      <p:ext uri="{BB962C8B-B14F-4D97-AF65-F5344CB8AC3E}">
        <p14:creationId xmlns:p14="http://schemas.microsoft.com/office/powerpoint/2010/main" val="871044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F96AC-0877-5A4E-A03E-C562D2AB789D}"/>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r>
              <a:rPr lang="en-US" sz="4000" dirty="0" err="1">
                <a:solidFill>
                  <a:srgbClr val="FFFFFF"/>
                </a:solidFill>
              </a:rPr>
              <a:t>Αν</a:t>
            </a:r>
            <a:r>
              <a:rPr lang="en-US" sz="4000" dirty="0">
                <a:solidFill>
                  <a:srgbClr val="FFFFFF"/>
                </a:solidFill>
              </a:rPr>
              <a:t>α</a:t>
            </a:r>
            <a:r>
              <a:rPr lang="en-US" sz="4000" dirty="0" err="1">
                <a:solidFill>
                  <a:srgbClr val="FFFFFF"/>
                </a:solidFill>
              </a:rPr>
              <a:t>ζήτηση</a:t>
            </a:r>
            <a:r>
              <a:rPr lang="en-US" sz="4000" dirty="0">
                <a:solidFill>
                  <a:srgbClr val="FFFFFF"/>
                </a:solidFill>
              </a:rPr>
              <a:t> </a:t>
            </a:r>
            <a:r>
              <a:rPr lang="en-US" sz="4000" dirty="0" err="1">
                <a:solidFill>
                  <a:srgbClr val="FFFFFF"/>
                </a:solidFill>
              </a:rPr>
              <a:t>Λογ</a:t>
            </a:r>
            <a:r>
              <a:rPr lang="en-US" sz="4000" dirty="0">
                <a:solidFill>
                  <a:srgbClr val="FFFFFF"/>
                </a:solidFill>
              </a:rPr>
              <a:t>α</a:t>
            </a:r>
            <a:r>
              <a:rPr lang="en-US" sz="4000" dirty="0" err="1">
                <a:solidFill>
                  <a:srgbClr val="FFFFFF"/>
                </a:solidFill>
              </a:rPr>
              <a:t>ρι</a:t>
            </a:r>
            <a:r>
              <a:rPr lang="en-US" sz="4000" dirty="0">
                <a:solidFill>
                  <a:srgbClr val="FFFFFF"/>
                </a:solidFill>
              </a:rPr>
              <a:t>α</a:t>
            </a:r>
            <a:r>
              <a:rPr lang="en-US" sz="4000" dirty="0" err="1">
                <a:solidFill>
                  <a:srgbClr val="FFFFFF"/>
                </a:solidFill>
              </a:rPr>
              <a:t>σμών</a:t>
            </a:r>
            <a:r>
              <a:rPr lang="en-US" sz="4000" dirty="0">
                <a:solidFill>
                  <a:srgbClr val="FFFFFF"/>
                </a:solidFill>
              </a:rPr>
              <a:t> Twitter</a:t>
            </a:r>
            <a:br>
              <a:rPr lang="en-US" sz="4000" dirty="0">
                <a:solidFill>
                  <a:srgbClr val="FFFFFF"/>
                </a:solidFill>
              </a:rPr>
            </a:br>
            <a:r>
              <a:rPr lang="en-US" sz="4000" dirty="0">
                <a:solidFill>
                  <a:srgbClr val="FFFFFF"/>
                </a:solidFill>
              </a:rPr>
              <a:t>- </a:t>
            </a:r>
            <a:r>
              <a:rPr lang="el-GR" sz="4000" dirty="0">
                <a:solidFill>
                  <a:srgbClr val="FFFFFF"/>
                </a:solidFill>
              </a:rPr>
              <a:t>Ξενοδοχεία</a:t>
            </a:r>
            <a:endParaRPr lang="en-US" sz="40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21D67EF0-2F8A-7F40-A8EB-C1E447DC9935}"/>
              </a:ext>
            </a:extLst>
          </p:cNvPr>
          <p:cNvSpPr>
            <a:spLocks noGrp="1"/>
          </p:cNvSpPr>
          <p:nvPr>
            <p:ph type="sldNum" sz="quarter" idx="12"/>
          </p:nvPr>
        </p:nvSpPr>
        <p:spPr>
          <a:xfrm>
            <a:off x="11704319" y="6455664"/>
            <a:ext cx="448056" cy="365125"/>
          </a:xfrm>
        </p:spPr>
        <p:txBody>
          <a:bodyPr vert="horz" lIns="91440" tIns="45720" rIns="91440" bIns="45720" rtlCol="0">
            <a:normAutofit/>
          </a:bodyPr>
          <a:lstStyle/>
          <a:p>
            <a:pPr>
              <a:spcAft>
                <a:spcPts val="600"/>
              </a:spcAft>
            </a:pPr>
            <a:fld id="{DFDF98CC-160E-494C-8C3C-8CDC5FA257DE}" type="slidenum">
              <a:rPr lang="en-US" sz="1100" smtClean="0">
                <a:solidFill>
                  <a:schemeClr val="tx1">
                    <a:lumMod val="50000"/>
                    <a:lumOff val="50000"/>
                  </a:schemeClr>
                </a:solidFill>
              </a:rPr>
              <a:pPr>
                <a:spcAft>
                  <a:spcPts val="600"/>
                </a:spcAft>
              </a:pPr>
              <a:t>70</a:t>
            </a:fld>
            <a:endParaRPr lang="en-US" sz="1100">
              <a:solidFill>
                <a:schemeClr val="tx1">
                  <a:lumMod val="50000"/>
                  <a:lumOff val="50000"/>
                </a:schemeClr>
              </a:solidFill>
            </a:endParaRPr>
          </a:p>
        </p:txBody>
      </p:sp>
      <p:graphicFrame>
        <p:nvGraphicFramePr>
          <p:cNvPr id="5" name="Content Placeholder 4">
            <a:extLst>
              <a:ext uri="{FF2B5EF4-FFF2-40B4-BE49-F238E27FC236}">
                <a16:creationId xmlns:a16="http://schemas.microsoft.com/office/drawing/2014/main" id="{A2BE642B-0224-2D4D-83A0-B103E7AF3E58}"/>
              </a:ext>
            </a:extLst>
          </p:cNvPr>
          <p:cNvGraphicFramePr>
            <a:graphicFrameLocks noGrp="1"/>
          </p:cNvGraphicFramePr>
          <p:nvPr>
            <p:ph idx="1"/>
            <p:extLst>
              <p:ext uri="{D42A27DB-BD31-4B8C-83A1-F6EECF244321}">
                <p14:modId xmlns:p14="http://schemas.microsoft.com/office/powerpoint/2010/main" val="1411003623"/>
              </p:ext>
            </p:extLst>
          </p:nvPr>
        </p:nvGraphicFramePr>
        <p:xfrm>
          <a:off x="1539941" y="2276479"/>
          <a:ext cx="9857874" cy="3676988"/>
        </p:xfrm>
        <a:graphic>
          <a:graphicData uri="http://schemas.openxmlformats.org/drawingml/2006/table">
            <a:tbl>
              <a:tblPr firstRow="1" firstCol="1" bandRow="1">
                <a:tableStyleId>{7DF18680-E054-41AD-8BC1-D1AEF772440D}</a:tableStyleId>
              </a:tblPr>
              <a:tblGrid>
                <a:gridCol w="1364621">
                  <a:extLst>
                    <a:ext uri="{9D8B030D-6E8A-4147-A177-3AD203B41FA5}">
                      <a16:colId xmlns:a16="http://schemas.microsoft.com/office/drawing/2014/main" val="3439988817"/>
                    </a:ext>
                  </a:extLst>
                </a:gridCol>
                <a:gridCol w="1537558">
                  <a:extLst>
                    <a:ext uri="{9D8B030D-6E8A-4147-A177-3AD203B41FA5}">
                      <a16:colId xmlns:a16="http://schemas.microsoft.com/office/drawing/2014/main" val="2627406099"/>
                    </a:ext>
                  </a:extLst>
                </a:gridCol>
                <a:gridCol w="1752315">
                  <a:extLst>
                    <a:ext uri="{9D8B030D-6E8A-4147-A177-3AD203B41FA5}">
                      <a16:colId xmlns:a16="http://schemas.microsoft.com/office/drawing/2014/main" val="4148821309"/>
                    </a:ext>
                  </a:extLst>
                </a:gridCol>
                <a:gridCol w="1745561">
                  <a:extLst>
                    <a:ext uri="{9D8B030D-6E8A-4147-A177-3AD203B41FA5}">
                      <a16:colId xmlns:a16="http://schemas.microsoft.com/office/drawing/2014/main" val="2723234289"/>
                    </a:ext>
                  </a:extLst>
                </a:gridCol>
                <a:gridCol w="742333">
                  <a:extLst>
                    <a:ext uri="{9D8B030D-6E8A-4147-A177-3AD203B41FA5}">
                      <a16:colId xmlns:a16="http://schemas.microsoft.com/office/drawing/2014/main" val="485270188"/>
                    </a:ext>
                  </a:extLst>
                </a:gridCol>
                <a:gridCol w="724224">
                  <a:extLst>
                    <a:ext uri="{9D8B030D-6E8A-4147-A177-3AD203B41FA5}">
                      <a16:colId xmlns:a16="http://schemas.microsoft.com/office/drawing/2014/main" val="1867716736"/>
                    </a:ext>
                  </a:extLst>
                </a:gridCol>
                <a:gridCol w="855045">
                  <a:extLst>
                    <a:ext uri="{9D8B030D-6E8A-4147-A177-3AD203B41FA5}">
                      <a16:colId xmlns:a16="http://schemas.microsoft.com/office/drawing/2014/main" val="2605156590"/>
                    </a:ext>
                  </a:extLst>
                </a:gridCol>
                <a:gridCol w="1136217">
                  <a:extLst>
                    <a:ext uri="{9D8B030D-6E8A-4147-A177-3AD203B41FA5}">
                      <a16:colId xmlns:a16="http://schemas.microsoft.com/office/drawing/2014/main" val="3601289583"/>
                    </a:ext>
                  </a:extLst>
                </a:gridCol>
              </a:tblGrid>
              <a:tr h="740156">
                <a:tc>
                  <a:txBody>
                    <a:bodyPr/>
                    <a:lstStyle/>
                    <a:p>
                      <a:pPr algn="ctr">
                        <a:lnSpc>
                          <a:spcPct val="150000"/>
                        </a:lnSpc>
                        <a:spcBef>
                          <a:spcPts val="600"/>
                        </a:spcBef>
                      </a:pPr>
                      <a:r>
                        <a:rPr lang="en-GR" sz="1600" dirty="0">
                          <a:effectLst/>
                        </a:rPr>
                        <a:t> </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tc>
                <a:tc>
                  <a:txBody>
                    <a:bodyPr/>
                    <a:lstStyle/>
                    <a:p>
                      <a:pPr algn="ctr">
                        <a:lnSpc>
                          <a:spcPct val="150000"/>
                        </a:lnSpc>
                        <a:spcBef>
                          <a:spcPts val="600"/>
                        </a:spcBef>
                      </a:pPr>
                      <a:r>
                        <a:rPr lang="en-GR" sz="1600" dirty="0">
                          <a:effectLst/>
                        </a:rPr>
                        <a:t>Θετική Ακρίβεια</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Αρνητική Ακρίβεια</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Συνολική Ακρίβεια</a:t>
                      </a:r>
                      <a:endParaRPr lang="en-GR" sz="2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dirty="0">
                          <a:effectLst/>
                        </a:rPr>
                        <a:t>Top1</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lang="en-GR" sz="1600" dirty="0">
                          <a:effectLst/>
                        </a:rPr>
                        <a:t>Top</a:t>
                      </a:r>
                      <a:r>
                        <a:rPr lang="el-GR" sz="1600" dirty="0">
                          <a:effectLst/>
                        </a:rPr>
                        <a:t>5</a:t>
                      </a:r>
                      <a:endParaRPr lang="en-G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marL="0" marR="0" lvl="0" indent="0" algn="ctr" defTabSz="914400" rtl="0" eaLnBrk="1" fontAlgn="auto" latinLnBrk="0" hangingPunct="1">
                        <a:lnSpc>
                          <a:spcPct val="150000"/>
                        </a:lnSpc>
                        <a:spcBef>
                          <a:spcPts val="600"/>
                        </a:spcBef>
                        <a:spcAft>
                          <a:spcPts val="0"/>
                        </a:spcAft>
                        <a:buClrTx/>
                        <a:buSzTx/>
                        <a:buFontTx/>
                        <a:buNone/>
                        <a:tabLst/>
                        <a:defRPr/>
                      </a:pPr>
                      <a:r>
                        <a:rPr lang="en-GR" sz="1600" dirty="0">
                          <a:effectLst/>
                        </a:rPr>
                        <a:t>To</a:t>
                      </a:r>
                      <a:r>
                        <a:rPr lang="en-US" sz="1600" dirty="0">
                          <a:effectLst/>
                        </a:rPr>
                        <a:t>p10</a:t>
                      </a:r>
                      <a:endParaRPr lang="en-G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effectLst/>
                        </a:rPr>
                        <a:t>Not Found</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extLst>
                  <a:ext uri="{0D108BD9-81ED-4DB2-BD59-A6C34878D82A}">
                    <a16:rowId xmlns:a16="http://schemas.microsoft.com/office/drawing/2014/main" val="3375984199"/>
                  </a:ext>
                </a:extLst>
              </a:tr>
              <a:tr h="1468416">
                <a:tc>
                  <a:txBody>
                    <a:bodyPr/>
                    <a:lstStyle/>
                    <a:p>
                      <a:pPr algn="ctr">
                        <a:lnSpc>
                          <a:spcPct val="150000"/>
                        </a:lnSpc>
                        <a:spcBef>
                          <a:spcPts val="600"/>
                        </a:spcBef>
                      </a:pPr>
                      <a:r>
                        <a:rPr lang="en-GR" sz="1600">
                          <a:effectLst/>
                        </a:rPr>
                        <a:t>TwitterAPI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62,82%</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0,00%</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49,00%</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42</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7</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0</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29</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171990"/>
                  </a:ext>
                </a:extLst>
              </a:tr>
              <a:tr h="1468416">
                <a:tc>
                  <a:txBody>
                    <a:bodyPr/>
                    <a:lstStyle/>
                    <a:p>
                      <a:pPr algn="ctr">
                        <a:lnSpc>
                          <a:spcPct val="150000"/>
                        </a:lnSpc>
                        <a:spcBef>
                          <a:spcPts val="600"/>
                        </a:spcBef>
                      </a:pPr>
                      <a:r>
                        <a:rPr lang="en-GR" sz="1600">
                          <a:effectLst/>
                        </a:rPr>
                        <a:t>Custom Search JSON API</a:t>
                      </a:r>
                      <a:endParaRPr lang="en-GR"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1229" marR="111229"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65,38%</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9,09%</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53,00%</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45</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6</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a:solidFill>
                            <a:srgbClr val="000000"/>
                          </a:solidFill>
                          <a:effectLst/>
                          <a:latin typeface="+mn-lt"/>
                          <a:ea typeface="Times New Roman" panose="02020603050405020304" pitchFamily="18" charset="0"/>
                          <a:cs typeface="Times New Roman" panose="02020603050405020304" pitchFamily="18" charset="0"/>
                        </a:rPr>
                        <a:t>0</a:t>
                      </a:r>
                      <a:endParaRPr lang="en-GR" sz="16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600"/>
                        </a:spcBef>
                      </a:pPr>
                      <a:r>
                        <a:rPr lang="en-GR" sz="1600" dirty="0">
                          <a:solidFill>
                            <a:srgbClr val="000000"/>
                          </a:solidFill>
                          <a:effectLst/>
                          <a:latin typeface="+mn-lt"/>
                          <a:ea typeface="Times New Roman" panose="02020603050405020304" pitchFamily="18" charset="0"/>
                          <a:cs typeface="Times New Roman" panose="02020603050405020304" pitchFamily="18" charset="0"/>
                        </a:rPr>
                        <a:t>27</a:t>
                      </a:r>
                      <a:endParaRPr lang="en-GR" sz="160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0577805"/>
                  </a:ext>
                </a:extLst>
              </a:tr>
            </a:tbl>
          </a:graphicData>
        </a:graphic>
      </p:graphicFrame>
    </p:spTree>
    <p:extLst>
      <p:ext uri="{BB962C8B-B14F-4D97-AF65-F5344CB8AC3E}">
        <p14:creationId xmlns:p14="http://schemas.microsoft.com/office/powerpoint/2010/main" val="658683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F3CB3FC-04D5-564F-AF9A-EA0E5B1D8CFB}"/>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err="1">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τηγοριο</a:t>
            </a:r>
            <a:r>
              <a:rPr lang="en-US" sz="4800" kern="1200" dirty="0">
                <a:solidFill>
                  <a:srgbClr val="FFFFFF"/>
                </a:solidFill>
                <a:latin typeface="+mj-lt"/>
                <a:ea typeface="+mj-ea"/>
                <a:cs typeface="+mj-cs"/>
              </a:rPr>
              <a:t>π</a:t>
            </a:r>
            <a:r>
              <a:rPr lang="en-US" sz="4800" kern="1200" dirty="0" err="1">
                <a:solidFill>
                  <a:srgbClr val="FFFFFF"/>
                </a:solidFill>
                <a:latin typeface="+mj-lt"/>
                <a:ea typeface="+mj-ea"/>
                <a:cs typeface="+mj-cs"/>
              </a:rPr>
              <a:t>οίηση</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Βουλευτών</a:t>
            </a:r>
            <a:r>
              <a:rPr lang="en-US" sz="4800" kern="1200" dirty="0">
                <a:solidFill>
                  <a:srgbClr val="FFFFFF"/>
                </a:solidFill>
                <a:latin typeface="+mj-lt"/>
                <a:ea typeface="+mj-ea"/>
                <a:cs typeface="+mj-cs"/>
              </a:rPr>
              <a:t> </a:t>
            </a:r>
            <a:r>
              <a:rPr lang="en-US" sz="4800" kern="1200" dirty="0" err="1">
                <a:solidFill>
                  <a:srgbClr val="FFFFFF"/>
                </a:solidFill>
                <a:latin typeface="+mj-lt"/>
                <a:ea typeface="+mj-ea"/>
                <a:cs typeface="+mj-cs"/>
              </a:rPr>
              <a:t>κ</a:t>
            </a:r>
            <a:r>
              <a:rPr lang="en-US" sz="4800" kern="1200" dirty="0">
                <a:solidFill>
                  <a:srgbClr val="FFFFFF"/>
                </a:solidFill>
                <a:latin typeface="+mj-lt"/>
                <a:ea typeface="+mj-ea"/>
                <a:cs typeface="+mj-cs"/>
              </a:rPr>
              <a:t>α</a:t>
            </a:r>
            <a:r>
              <a:rPr lang="en-US" sz="4800" kern="1200" dirty="0" err="1">
                <a:solidFill>
                  <a:srgbClr val="FFFFFF"/>
                </a:solidFill>
                <a:latin typeface="+mj-lt"/>
                <a:ea typeface="+mj-ea"/>
                <a:cs typeface="+mj-cs"/>
              </a:rPr>
              <a:t>ι</a:t>
            </a:r>
            <a:r>
              <a:rPr lang="en-US" sz="4800" kern="1200" dirty="0">
                <a:solidFill>
                  <a:srgbClr val="FFFFFF"/>
                </a:solidFill>
                <a:latin typeface="+mj-lt"/>
                <a:ea typeface="+mj-ea"/>
                <a:cs typeface="+mj-cs"/>
              </a:rPr>
              <a:t> </a:t>
            </a:r>
            <a:r>
              <a:rPr lang="el-GR" sz="4800" dirty="0">
                <a:solidFill>
                  <a:srgbClr val="FFFFFF"/>
                </a:solidFill>
              </a:rPr>
              <a:t>Ξ</a:t>
            </a:r>
            <a:r>
              <a:rPr lang="en-US" sz="4800" kern="1200" dirty="0" err="1">
                <a:solidFill>
                  <a:srgbClr val="FFFFFF"/>
                </a:solidFill>
                <a:latin typeface="+mj-lt"/>
                <a:ea typeface="+mj-ea"/>
                <a:cs typeface="+mj-cs"/>
              </a:rPr>
              <a:t>ενοδοχείων</a:t>
            </a:r>
            <a:endParaRPr lang="en-US" sz="48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14994B9-F2D1-3140-9466-A4C0DE725CC6}"/>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l-GR" dirty="0" err="1">
                <a:solidFill>
                  <a:schemeClr val="tx1"/>
                </a:solidFill>
              </a:rPr>
              <a:t>Σειρ</a:t>
            </a:r>
            <a:r>
              <a:rPr lang="en-US" dirty="0" err="1">
                <a:solidFill>
                  <a:schemeClr val="tx1"/>
                </a:solidFill>
              </a:rPr>
              <a:t>ά</a:t>
            </a:r>
            <a:r>
              <a:rPr lang="el-GR" dirty="0">
                <a:solidFill>
                  <a:schemeClr val="tx1"/>
                </a:solidFill>
              </a:rPr>
              <a:t> Πειραμάτων </a:t>
            </a:r>
            <a:r>
              <a:rPr lang="en-US" dirty="0">
                <a:solidFill>
                  <a:schemeClr val="tx1"/>
                </a:solidFill>
              </a:rPr>
              <a:t>3</a:t>
            </a:r>
            <a:endParaRPr lang="en-US" kern="1200" dirty="0">
              <a:solidFill>
                <a:schemeClr val="tx1"/>
              </a:solidFill>
              <a:latin typeface="+mn-lt"/>
              <a:ea typeface="+mn-ea"/>
              <a:cs typeface="+mn-cs"/>
            </a:endParaRPr>
          </a:p>
        </p:txBody>
      </p:sp>
      <p:sp>
        <p:nvSpPr>
          <p:cNvPr id="4" name="Slide Number Placeholder 3">
            <a:extLst>
              <a:ext uri="{FF2B5EF4-FFF2-40B4-BE49-F238E27FC236}">
                <a16:creationId xmlns:a16="http://schemas.microsoft.com/office/drawing/2014/main" id="{5812C162-1D3D-2947-A926-D775ABED37FA}"/>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FDF98CC-160E-494C-8C3C-8CDC5FA257DE}" type="slidenum">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71</a:t>
            </a:fld>
            <a:endPar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3041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80168-AEAB-874D-9A5E-0CCFE5A12D07}"/>
              </a:ext>
            </a:extLst>
          </p:cNvPr>
          <p:cNvSpPr>
            <a:spLocks noGrp="1"/>
          </p:cNvSpPr>
          <p:nvPr>
            <p:ph type="title"/>
          </p:nvPr>
        </p:nvSpPr>
        <p:spPr>
          <a:xfrm>
            <a:off x="838200" y="557188"/>
            <a:ext cx="10515600" cy="1133499"/>
          </a:xfrm>
        </p:spPr>
        <p:txBody>
          <a:bodyPr>
            <a:normAutofit/>
          </a:bodyPr>
          <a:lstStyle/>
          <a:p>
            <a:pPr algn="ctr"/>
            <a:r>
              <a:rPr lang="el-GR" sz="5200"/>
              <a:t>Βελτιστοποίηση </a:t>
            </a:r>
            <a:r>
              <a:rPr lang="en-US" sz="5200"/>
              <a:t>Recall</a:t>
            </a:r>
            <a:endParaRPr lang="en-GR" sz="5200"/>
          </a:p>
        </p:txBody>
      </p:sp>
      <p:sp>
        <p:nvSpPr>
          <p:cNvPr id="4" name="Slide Number Placeholder 3">
            <a:extLst>
              <a:ext uri="{FF2B5EF4-FFF2-40B4-BE49-F238E27FC236}">
                <a16:creationId xmlns:a16="http://schemas.microsoft.com/office/drawing/2014/main" id="{0F242FD2-A61D-D743-9246-CB3EAC0CFBEE}"/>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pPr>
                <a:spcAft>
                  <a:spcPts val="600"/>
                </a:spcAft>
              </a:pPr>
              <a:t>72</a:t>
            </a:fld>
            <a:endParaRPr lang="en-US"/>
          </a:p>
        </p:txBody>
      </p:sp>
      <p:graphicFrame>
        <p:nvGraphicFramePr>
          <p:cNvPr id="6" name="Content Placeholder 2">
            <a:extLst>
              <a:ext uri="{FF2B5EF4-FFF2-40B4-BE49-F238E27FC236}">
                <a16:creationId xmlns:a16="http://schemas.microsoft.com/office/drawing/2014/main" id="{A6D78ADF-9074-4CE8-AA41-E114B798FE16}"/>
              </a:ext>
            </a:extLst>
          </p:cNvPr>
          <p:cNvGraphicFramePr>
            <a:graphicFrameLocks noGrp="1"/>
          </p:cNvGraphicFramePr>
          <p:nvPr>
            <p:ph idx="1"/>
            <p:extLst>
              <p:ext uri="{D42A27DB-BD31-4B8C-83A1-F6EECF244321}">
                <p14:modId xmlns:p14="http://schemas.microsoft.com/office/powerpoint/2010/main" val="256190114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902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A94A-1BE3-B44C-8354-8A1D5C50393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Προσέγγιση 1</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text, application&#10;&#10;Description automatically generated">
            <a:extLst>
              <a:ext uri="{FF2B5EF4-FFF2-40B4-BE49-F238E27FC236}">
                <a16:creationId xmlns:a16="http://schemas.microsoft.com/office/drawing/2014/main" id="{2C11794F-4FE4-F04E-A43B-CD8EB5884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504950"/>
            <a:ext cx="5455917" cy="1841372"/>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84C9BEB-257F-FF49-BF06-2FA47FCB3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525410"/>
            <a:ext cx="5455917" cy="1800452"/>
          </a:xfrm>
          <a:prstGeom prst="rect">
            <a:avLst/>
          </a:prstGeom>
        </p:spPr>
      </p:pic>
      <p:sp>
        <p:nvSpPr>
          <p:cNvPr id="4" name="Slide Number Placeholder 3">
            <a:extLst>
              <a:ext uri="{FF2B5EF4-FFF2-40B4-BE49-F238E27FC236}">
                <a16:creationId xmlns:a16="http://schemas.microsoft.com/office/drawing/2014/main" id="{3FE5B627-B096-4446-A9B4-727A3F43C82C}"/>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DFDF98CC-160E-494C-8C3C-8CDC5FA257DE}" type="slidenum">
              <a:rPr lang="en-US">
                <a:solidFill>
                  <a:srgbClr val="898989"/>
                </a:solidFill>
              </a:rPr>
              <a:pPr>
                <a:spcAft>
                  <a:spcPts val="600"/>
                </a:spcAft>
              </a:pPr>
              <a:t>73</a:t>
            </a:fld>
            <a:endParaRPr lang="en-US">
              <a:solidFill>
                <a:srgbClr val="898989"/>
              </a:solidFill>
            </a:endParaRPr>
          </a:p>
        </p:txBody>
      </p:sp>
    </p:spTree>
    <p:extLst>
      <p:ext uri="{BB962C8B-B14F-4D97-AF65-F5344CB8AC3E}">
        <p14:creationId xmlns:p14="http://schemas.microsoft.com/office/powerpoint/2010/main" val="314587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FAB8B8-3CB0-9940-B08F-B28168A5F85E}"/>
              </a:ext>
            </a:extLst>
          </p:cNvPr>
          <p:cNvSpPr>
            <a:spLocks noGrp="1"/>
          </p:cNvSpPr>
          <p:nvPr>
            <p:ph type="title"/>
          </p:nvPr>
        </p:nvSpPr>
        <p:spPr>
          <a:xfrm>
            <a:off x="1046746" y="641850"/>
            <a:ext cx="3611880" cy="1535865"/>
          </a:xfrm>
        </p:spPr>
        <p:txBody>
          <a:bodyPr>
            <a:normAutofit/>
          </a:bodyPr>
          <a:lstStyle/>
          <a:p>
            <a:r>
              <a:rPr lang="el-GR" sz="3200"/>
              <a:t>Προσέγγιση 2</a:t>
            </a:r>
            <a:endParaRPr lang="en-GR" sz="3200"/>
          </a:p>
        </p:txBody>
      </p:sp>
      <p:sp>
        <p:nvSpPr>
          <p:cNvPr id="23" name="Rectangle 2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CB90743-7DB2-4CD2-8BCE-0446A22A6C4D}"/>
              </a:ext>
            </a:extLst>
          </p:cNvPr>
          <p:cNvSpPr>
            <a:spLocks noGrp="1"/>
          </p:cNvSpPr>
          <p:nvPr>
            <p:ph idx="1"/>
          </p:nvPr>
        </p:nvSpPr>
        <p:spPr>
          <a:xfrm>
            <a:off x="5300640" y="641850"/>
            <a:ext cx="6053160" cy="1535865"/>
          </a:xfrm>
        </p:spPr>
        <p:txBody>
          <a:bodyPr anchor="ctr">
            <a:normAutofit/>
          </a:bodyPr>
          <a:lstStyle/>
          <a:p>
            <a:pPr>
              <a:buFont typeface="Wingdings" pitchFamily="2" charset="2"/>
              <a:buChar char="ü"/>
            </a:pPr>
            <a:r>
              <a:rPr lang="el-GR" sz="1800" dirty="0"/>
              <a:t>Βέλτιστες τιμές βαρών:</a:t>
            </a:r>
          </a:p>
          <a:p>
            <a:pPr lvl="1">
              <a:buFont typeface="Wingdings" pitchFamily="2" charset="2"/>
              <a:buChar char="ü"/>
            </a:pPr>
            <a:r>
              <a:rPr lang="en-US" sz="1800" dirty="0"/>
              <a:t>Precision </a:t>
            </a:r>
            <a:r>
              <a:rPr lang="el-GR" sz="1800" dirty="0"/>
              <a:t>-</a:t>
            </a:r>
            <a:r>
              <a:rPr lang="en-US" sz="1800" dirty="0"/>
              <a:t>&gt;</a:t>
            </a:r>
            <a:r>
              <a:rPr lang="el-GR" sz="1800" dirty="0"/>
              <a:t> &gt;</a:t>
            </a:r>
            <a:r>
              <a:rPr lang="en-US" sz="1800" dirty="0"/>
              <a:t>50%</a:t>
            </a:r>
          </a:p>
          <a:p>
            <a:pPr lvl="1">
              <a:buFont typeface="Wingdings" pitchFamily="2" charset="2"/>
              <a:buChar char="ü"/>
            </a:pPr>
            <a:r>
              <a:rPr lang="en-US" sz="1800" dirty="0"/>
              <a:t>Recall</a:t>
            </a:r>
            <a:r>
              <a:rPr lang="el-GR" sz="1800" dirty="0"/>
              <a:t> -&gt; Μέγιστη δυνατή</a:t>
            </a:r>
            <a:endParaRPr lang="en-US" sz="1800" dirty="0"/>
          </a:p>
        </p:txBody>
      </p:sp>
      <p:pic>
        <p:nvPicPr>
          <p:cNvPr id="5" name="Content Placeholder 4" descr="Chart, line chart&#10;&#10;Description automatically generated">
            <a:extLst>
              <a:ext uri="{FF2B5EF4-FFF2-40B4-BE49-F238E27FC236}">
                <a16:creationId xmlns:a16="http://schemas.microsoft.com/office/drawing/2014/main" id="{045EC1BB-4EC2-2C4F-9F77-65B277396A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6" r="1" b="20389"/>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AD6D2B07-B99A-7F42-8483-BFEE1CDDC174}"/>
              </a:ext>
            </a:extLst>
          </p:cNvPr>
          <p:cNvSpPr>
            <a:spLocks noGrp="1"/>
          </p:cNvSpPr>
          <p:nvPr>
            <p:ph type="sldNum" sz="quarter" idx="12"/>
          </p:nvPr>
        </p:nvSpPr>
        <p:spPr>
          <a:xfrm>
            <a:off x="8610600" y="6356350"/>
            <a:ext cx="2743200" cy="365125"/>
          </a:xfrm>
        </p:spPr>
        <p:txBody>
          <a:bodyPr>
            <a:normAutofit/>
          </a:bodyPr>
          <a:lstStyle/>
          <a:p>
            <a:pPr>
              <a:spcAft>
                <a:spcPts val="600"/>
              </a:spcAft>
            </a:pPr>
            <a:fld id="{DFDF98CC-160E-494C-8C3C-8CDC5FA257DE}" type="slidenum">
              <a:rPr lang="en-US">
                <a:solidFill>
                  <a:schemeClr val="tx1">
                    <a:lumMod val="50000"/>
                    <a:lumOff val="50000"/>
                  </a:schemeClr>
                </a:solidFill>
              </a:rPr>
              <a:pPr>
                <a:spcAft>
                  <a:spcPts val="600"/>
                </a:spcAft>
              </a:pPr>
              <a:t>74</a:t>
            </a:fld>
            <a:endParaRPr lang="en-US">
              <a:solidFill>
                <a:schemeClr val="tx1">
                  <a:lumMod val="50000"/>
                  <a:lumOff val="50000"/>
                </a:schemeClr>
              </a:solidFill>
            </a:endParaRPr>
          </a:p>
        </p:txBody>
      </p:sp>
    </p:spTree>
    <p:extLst>
      <p:ext uri="{BB962C8B-B14F-4D97-AF65-F5344CB8AC3E}">
        <p14:creationId xmlns:p14="http://schemas.microsoft.com/office/powerpoint/2010/main" val="1873284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8AF06-175A-A341-A031-9770CD00B27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l-GR" sz="5400" dirty="0">
                <a:solidFill>
                  <a:srgbClr val="FFFFFF"/>
                </a:solidFill>
              </a:rPr>
              <a:t>Προσέγγιση 2</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graphical user interface&#10;&#10;Description automatically generated">
            <a:extLst>
              <a:ext uri="{FF2B5EF4-FFF2-40B4-BE49-F238E27FC236}">
                <a16:creationId xmlns:a16="http://schemas.microsoft.com/office/drawing/2014/main" id="{83B5ADFC-402D-A341-B75B-2E38802FB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567" y="3389012"/>
            <a:ext cx="5455917" cy="2073248"/>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application&#10;&#10;Description automatically generated with medium confidence">
            <a:extLst>
              <a:ext uri="{FF2B5EF4-FFF2-40B4-BE49-F238E27FC236}">
                <a16:creationId xmlns:a16="http://schemas.microsoft.com/office/drawing/2014/main" id="{83D9D62F-786B-2143-AA7F-F1C652C1938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45073" y="3484491"/>
            <a:ext cx="5455917" cy="1882291"/>
          </a:xfrm>
          <a:prstGeom prst="rect">
            <a:avLst/>
          </a:prstGeom>
        </p:spPr>
      </p:pic>
      <p:sp>
        <p:nvSpPr>
          <p:cNvPr id="4" name="Slide Number Placeholder 3">
            <a:extLst>
              <a:ext uri="{FF2B5EF4-FFF2-40B4-BE49-F238E27FC236}">
                <a16:creationId xmlns:a16="http://schemas.microsoft.com/office/drawing/2014/main" id="{4D0BB9F3-5A06-4549-89E8-4D443E62AC92}"/>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DFDF98CC-160E-494C-8C3C-8CDC5FA257DE}" type="slidenum">
              <a:rPr lang="en-US">
                <a:solidFill>
                  <a:srgbClr val="898989"/>
                </a:solidFill>
              </a:rPr>
              <a:pPr>
                <a:spcAft>
                  <a:spcPts val="600"/>
                </a:spcAft>
              </a:pPr>
              <a:t>75</a:t>
            </a:fld>
            <a:endParaRPr lang="en-US">
              <a:solidFill>
                <a:srgbClr val="898989"/>
              </a:solidFill>
            </a:endParaRPr>
          </a:p>
        </p:txBody>
      </p:sp>
    </p:spTree>
    <p:extLst>
      <p:ext uri="{BB962C8B-B14F-4D97-AF65-F5344CB8AC3E}">
        <p14:creationId xmlns:p14="http://schemas.microsoft.com/office/powerpoint/2010/main" val="200975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F8B1F-7849-8C41-8E85-9DF5B50FC11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Logistic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527571-8A60-9945-BD24-3C24260F33FE}"/>
                  </a:ext>
                </a:extLst>
              </p:cNvPr>
              <p:cNvSpPr>
                <a:spLocks noGrp="1"/>
              </p:cNvSpPr>
              <p:nvPr>
                <p:ph sz="half" idx="1"/>
              </p:nvPr>
            </p:nvSpPr>
            <p:spPr>
              <a:xfrm>
                <a:off x="4810259" y="649480"/>
                <a:ext cx="6555347" cy="5546047"/>
              </a:xfrm>
            </p:spPr>
            <p:txBody>
              <a:bodyPr vert="horz" lIns="91440" tIns="45720" rIns="91440" bIns="45720" rtlCol="0" anchor="ctr">
                <a:normAutofit lnSpcReduction="10000"/>
              </a:bodyPr>
              <a:lstStyle/>
              <a:p>
                <a:pPr marL="0" indent="0">
                  <a:buNone/>
                </a:pPr>
                <a:endParaRPr lang="en-US" sz="1800" dirty="0"/>
              </a:p>
              <a:p>
                <a:r>
                  <a:rPr lang="el-GR" sz="1800" dirty="0"/>
                  <a:t>Γραμμικό μοντέλο: </a:t>
                </a:r>
              </a:p>
              <a:p>
                <a:pPr lvl="1"/>
                <a14:m>
                  <m:oMath xmlns:m="http://schemas.openxmlformats.org/officeDocument/2006/math">
                    <m:acc>
                      <m:accPr>
                        <m:chr m:val="̂"/>
                        <m:ctrlPr>
                          <a:rPr lang="en-GR" sz="1800" i="1">
                            <a:latin typeface="Cambria Math" panose="02040503050406030204" pitchFamily="18" charset="0"/>
                          </a:rPr>
                        </m:ctrlPr>
                      </m:accPr>
                      <m:e>
                        <m:r>
                          <a:rPr lang="el-GR" sz="1800" i="1">
                            <a:latin typeface="Cambria Math" panose="02040503050406030204" pitchFamily="18" charset="0"/>
                          </a:rPr>
                          <m:t>𝑦</m:t>
                        </m:r>
                      </m:e>
                    </m:acc>
                    <m:d>
                      <m:dPr>
                        <m:ctrlPr>
                          <a:rPr lang="el-GR" sz="1800" i="1">
                            <a:latin typeface="Cambria Math" panose="02040503050406030204" pitchFamily="18" charset="0"/>
                          </a:rPr>
                        </m:ctrlPr>
                      </m:dPr>
                      <m:e>
                        <m:r>
                          <a:rPr lang="el-GR" sz="1800" i="1">
                            <a:latin typeface="Cambria Math" panose="02040503050406030204" pitchFamily="18" charset="0"/>
                          </a:rPr>
                          <m:t>𝑤</m:t>
                        </m:r>
                        <m:r>
                          <a:rPr lang="el-GR" sz="1800" i="1">
                            <a:latin typeface="Cambria Math" panose="02040503050406030204" pitchFamily="18" charset="0"/>
                          </a:rPr>
                          <m:t>,</m:t>
                        </m:r>
                        <m:r>
                          <a:rPr lang="el-GR" sz="1800" i="1">
                            <a:latin typeface="Cambria Math" panose="02040503050406030204" pitchFamily="18" charset="0"/>
                          </a:rPr>
                          <m:t>𝑥</m:t>
                        </m:r>
                      </m:e>
                    </m:d>
                    <m:r>
                      <a:rPr lang="el-GR" sz="1800" i="1">
                        <a:latin typeface="Cambria Math" panose="02040503050406030204" pitchFamily="18" charset="0"/>
                      </a:rPr>
                      <m:t>=</m:t>
                    </m:r>
                    <m:sSub>
                      <m:sSubPr>
                        <m:ctrlPr>
                          <a:rPr lang="en-GR" sz="1800" i="1">
                            <a:latin typeface="Cambria Math" panose="02040503050406030204" pitchFamily="18" charset="0"/>
                          </a:rPr>
                        </m:ctrlPr>
                      </m:sSubPr>
                      <m:e>
                        <m:r>
                          <a:rPr lang="el-GR" sz="1800" i="1">
                            <a:latin typeface="Cambria Math" panose="02040503050406030204" pitchFamily="18" charset="0"/>
                          </a:rPr>
                          <m:t>𝑤</m:t>
                        </m:r>
                      </m:e>
                      <m:sub>
                        <m:r>
                          <a:rPr lang="el-GR" sz="1800" i="1">
                            <a:latin typeface="Cambria Math" panose="02040503050406030204" pitchFamily="18" charset="0"/>
                          </a:rPr>
                          <m:t>0</m:t>
                        </m:r>
                      </m:sub>
                    </m:sSub>
                    <m:r>
                      <a:rPr lang="el-GR" sz="1800" i="1">
                        <a:latin typeface="Cambria Math" panose="02040503050406030204" pitchFamily="18" charset="0"/>
                      </a:rPr>
                      <m:t>+</m:t>
                    </m:r>
                    <m:sSub>
                      <m:sSubPr>
                        <m:ctrlPr>
                          <a:rPr lang="en-GR" sz="1800" i="1">
                            <a:latin typeface="Cambria Math" panose="02040503050406030204" pitchFamily="18" charset="0"/>
                          </a:rPr>
                        </m:ctrlPr>
                      </m:sSubPr>
                      <m:e>
                        <m:r>
                          <a:rPr lang="el-GR" sz="1800" i="1">
                            <a:latin typeface="Cambria Math" panose="02040503050406030204" pitchFamily="18" charset="0"/>
                          </a:rPr>
                          <m:t>𝑤</m:t>
                        </m:r>
                      </m:e>
                      <m:sub>
                        <m:r>
                          <a:rPr lang="el-GR" sz="1800" i="1">
                            <a:latin typeface="Cambria Math" panose="02040503050406030204" pitchFamily="18" charset="0"/>
                          </a:rPr>
                          <m:t>1</m:t>
                        </m:r>
                      </m:sub>
                    </m:sSub>
                    <m:sSub>
                      <m:sSubPr>
                        <m:ctrlPr>
                          <a:rPr lang="en-GR" sz="1800" i="1">
                            <a:latin typeface="Cambria Math" panose="02040503050406030204" pitchFamily="18" charset="0"/>
                          </a:rPr>
                        </m:ctrlPr>
                      </m:sSubPr>
                      <m:e>
                        <m:r>
                          <a:rPr lang="el-GR" sz="1800" i="1">
                            <a:latin typeface="Cambria Math" panose="02040503050406030204" pitchFamily="18" charset="0"/>
                          </a:rPr>
                          <m:t>𝑥</m:t>
                        </m:r>
                      </m:e>
                      <m:sub>
                        <m:r>
                          <a:rPr lang="el-GR" sz="1800" i="1">
                            <a:latin typeface="Cambria Math" panose="02040503050406030204" pitchFamily="18" charset="0"/>
                          </a:rPr>
                          <m:t>1</m:t>
                        </m:r>
                      </m:sub>
                    </m:sSub>
                    <m:r>
                      <a:rPr lang="el-GR" sz="1800" i="1">
                        <a:latin typeface="Cambria Math" panose="02040503050406030204" pitchFamily="18" charset="0"/>
                      </a:rPr>
                      <m:t>+…+</m:t>
                    </m:r>
                    <m:sSub>
                      <m:sSubPr>
                        <m:ctrlPr>
                          <a:rPr lang="en-GR" sz="1800" i="1">
                            <a:latin typeface="Cambria Math" panose="02040503050406030204" pitchFamily="18" charset="0"/>
                          </a:rPr>
                        </m:ctrlPr>
                      </m:sSubPr>
                      <m:e>
                        <m:r>
                          <a:rPr lang="el-GR" sz="1800" i="1">
                            <a:latin typeface="Cambria Math" panose="02040503050406030204" pitchFamily="18" charset="0"/>
                          </a:rPr>
                          <m:t>𝑤</m:t>
                        </m:r>
                      </m:e>
                      <m:sub>
                        <m:r>
                          <a:rPr lang="el-GR" sz="1800" i="1">
                            <a:latin typeface="Cambria Math" panose="02040503050406030204" pitchFamily="18" charset="0"/>
                          </a:rPr>
                          <m:t>𝑛</m:t>
                        </m:r>
                      </m:sub>
                    </m:sSub>
                    <m:sSub>
                      <m:sSubPr>
                        <m:ctrlPr>
                          <a:rPr lang="en-GR" sz="1800" i="1">
                            <a:latin typeface="Cambria Math" panose="02040503050406030204" pitchFamily="18" charset="0"/>
                          </a:rPr>
                        </m:ctrlPr>
                      </m:sSubPr>
                      <m:e>
                        <m:r>
                          <a:rPr lang="el-GR" sz="1800" i="1">
                            <a:latin typeface="Cambria Math" panose="02040503050406030204" pitchFamily="18" charset="0"/>
                          </a:rPr>
                          <m:t>𝑥</m:t>
                        </m:r>
                      </m:e>
                      <m:sub>
                        <m:r>
                          <a:rPr lang="el-GR" sz="1800" i="1">
                            <a:latin typeface="Cambria Math" panose="02040503050406030204" pitchFamily="18" charset="0"/>
                          </a:rPr>
                          <m:t>𝑛</m:t>
                        </m:r>
                      </m:sub>
                    </m:sSub>
                    <m:r>
                      <a:rPr lang="el-GR" sz="1800" i="1">
                        <a:latin typeface="Cambria Math" panose="02040503050406030204" pitchFamily="18" charset="0"/>
                      </a:rPr>
                      <m:t> =</m:t>
                    </m:r>
                    <m:sSup>
                      <m:sSupPr>
                        <m:ctrlPr>
                          <a:rPr lang="en-GR" sz="1800" i="1">
                            <a:latin typeface="Cambria Math" panose="02040503050406030204" pitchFamily="18" charset="0"/>
                          </a:rPr>
                        </m:ctrlPr>
                      </m:sSupPr>
                      <m:e>
                        <m:r>
                          <a:rPr lang="el-GR" sz="1800" i="1">
                            <a:latin typeface="Cambria Math" panose="02040503050406030204" pitchFamily="18" charset="0"/>
                          </a:rPr>
                          <m:t>𝑤</m:t>
                        </m:r>
                      </m:e>
                      <m:sup>
                        <m:r>
                          <a:rPr lang="el-GR" sz="1800" i="1">
                            <a:latin typeface="Cambria Math" panose="02040503050406030204" pitchFamily="18" charset="0"/>
                          </a:rPr>
                          <m:t>𝑇</m:t>
                        </m:r>
                      </m:sup>
                    </m:sSup>
                    <m:r>
                      <a:rPr lang="el-GR" sz="1800" i="1">
                        <a:latin typeface="Cambria Math" panose="02040503050406030204" pitchFamily="18" charset="0"/>
                      </a:rPr>
                      <m:t>𝑥</m:t>
                    </m:r>
                    <m:r>
                      <a:rPr lang="el-GR" sz="1800" i="1">
                        <a:latin typeface="Cambria Math" panose="02040503050406030204" pitchFamily="18" charset="0"/>
                      </a:rPr>
                      <m:t>, </m:t>
                    </m:r>
                  </m:oMath>
                </a14:m>
                <a:r>
                  <a:rPr lang="el-GR" sz="1800" dirty="0"/>
                  <a:t>όπου </a:t>
                </a:r>
                <a14:m>
                  <m:oMath xmlns:m="http://schemas.openxmlformats.org/officeDocument/2006/math">
                    <m:sSub>
                      <m:sSubPr>
                        <m:ctrlPr>
                          <a:rPr lang="en-GR" sz="1800" i="1">
                            <a:latin typeface="Cambria Math" panose="02040503050406030204" pitchFamily="18" charset="0"/>
                          </a:rPr>
                        </m:ctrlPr>
                      </m:sSubPr>
                      <m:e>
                        <m:r>
                          <a:rPr lang="el-GR" sz="1800" i="1">
                            <a:latin typeface="Cambria Math" panose="02040503050406030204" pitchFamily="18" charset="0"/>
                          </a:rPr>
                          <m:t>𝑤</m:t>
                        </m:r>
                        <m:r>
                          <a:rPr lang="el-GR" sz="1800" i="1">
                            <a:latin typeface="Cambria Math" panose="02040503050406030204" pitchFamily="18" charset="0"/>
                          </a:rPr>
                          <m:t>=[</m:t>
                        </m:r>
                        <m:r>
                          <a:rPr lang="el-GR" sz="1800" i="1">
                            <a:latin typeface="Cambria Math" panose="02040503050406030204" pitchFamily="18" charset="0"/>
                          </a:rPr>
                          <m:t>𝑤</m:t>
                        </m:r>
                      </m:e>
                      <m:sub>
                        <m:r>
                          <a:rPr lang="el-GR" sz="1800" i="1">
                            <a:latin typeface="Cambria Math" panose="02040503050406030204" pitchFamily="18" charset="0"/>
                          </a:rPr>
                          <m:t>0</m:t>
                        </m:r>
                      </m:sub>
                    </m:sSub>
                    <m:r>
                      <a:rPr lang="el-GR" sz="1800" i="1">
                        <a:latin typeface="Cambria Math" panose="02040503050406030204" pitchFamily="18" charset="0"/>
                      </a:rPr>
                      <m:t>, </m:t>
                    </m:r>
                    <m:sSub>
                      <m:sSubPr>
                        <m:ctrlPr>
                          <a:rPr lang="en-GR" sz="1800" i="1">
                            <a:latin typeface="Cambria Math" panose="02040503050406030204" pitchFamily="18" charset="0"/>
                          </a:rPr>
                        </m:ctrlPr>
                      </m:sSubPr>
                      <m:e>
                        <m:r>
                          <a:rPr lang="el-GR" sz="1800" i="1">
                            <a:latin typeface="Cambria Math" panose="02040503050406030204" pitchFamily="18" charset="0"/>
                          </a:rPr>
                          <m:t>𝑤</m:t>
                        </m:r>
                      </m:e>
                      <m:sub>
                        <m:r>
                          <a:rPr lang="el-GR" sz="1800" i="1">
                            <a:latin typeface="Cambria Math" panose="02040503050406030204" pitchFamily="18" charset="0"/>
                          </a:rPr>
                          <m:t>1</m:t>
                        </m:r>
                      </m:sub>
                    </m:sSub>
                    <m:r>
                      <a:rPr lang="el-GR" sz="1800" i="1">
                        <a:latin typeface="Cambria Math" panose="02040503050406030204" pitchFamily="18" charset="0"/>
                      </a:rPr>
                      <m:t>, …, </m:t>
                    </m:r>
                    <m:sSub>
                      <m:sSubPr>
                        <m:ctrlPr>
                          <a:rPr lang="en-GR" sz="1800" i="1">
                            <a:latin typeface="Cambria Math" panose="02040503050406030204" pitchFamily="18" charset="0"/>
                          </a:rPr>
                        </m:ctrlPr>
                      </m:sSubPr>
                      <m:e>
                        <m:r>
                          <a:rPr lang="el-GR" sz="1800" i="1">
                            <a:latin typeface="Cambria Math" panose="02040503050406030204" pitchFamily="18" charset="0"/>
                          </a:rPr>
                          <m:t>𝑤</m:t>
                        </m:r>
                      </m:e>
                      <m:sub>
                        <m:r>
                          <a:rPr lang="el-GR" sz="1800" i="1">
                            <a:latin typeface="Cambria Math" panose="02040503050406030204" pitchFamily="18" charset="0"/>
                          </a:rPr>
                          <m:t>𝑛</m:t>
                        </m:r>
                      </m:sub>
                    </m:sSub>
                    <m:r>
                      <a:rPr lang="el-GR" sz="1800" i="1">
                        <a:latin typeface="Cambria Math" panose="02040503050406030204" pitchFamily="18" charset="0"/>
                      </a:rPr>
                      <m:t>]</m:t>
                    </m:r>
                  </m:oMath>
                </a14:m>
                <a:r>
                  <a:rPr lang="el-GR" sz="1800" dirty="0"/>
                  <a:t> και </a:t>
                </a:r>
                <a14:m>
                  <m:oMath xmlns:m="http://schemas.openxmlformats.org/officeDocument/2006/math">
                    <m:r>
                      <a:rPr lang="el-GR" sz="1800" i="1">
                        <a:latin typeface="Cambria Math" panose="02040503050406030204" pitchFamily="18" charset="0"/>
                      </a:rPr>
                      <m:t>𝑥</m:t>
                    </m:r>
                    <m:r>
                      <a:rPr lang="el-GR" sz="1800" i="1">
                        <a:latin typeface="Cambria Math" panose="02040503050406030204" pitchFamily="18" charset="0"/>
                      </a:rPr>
                      <m:t>=</m:t>
                    </m:r>
                    <m:d>
                      <m:dPr>
                        <m:begChr m:val="["/>
                        <m:endChr m:val="]"/>
                        <m:ctrlPr>
                          <a:rPr lang="el-GR" sz="1800" i="1">
                            <a:latin typeface="Cambria Math" panose="02040503050406030204" pitchFamily="18" charset="0"/>
                          </a:rPr>
                        </m:ctrlPr>
                      </m:dPr>
                      <m:e>
                        <m:r>
                          <a:rPr lang="el-GR" sz="1800" i="1">
                            <a:latin typeface="Cambria Math" panose="02040503050406030204" pitchFamily="18" charset="0"/>
                          </a:rPr>
                          <m:t>1, </m:t>
                        </m:r>
                        <m:sSub>
                          <m:sSubPr>
                            <m:ctrlPr>
                              <a:rPr lang="en-GR" sz="1800" i="1">
                                <a:latin typeface="Cambria Math" panose="02040503050406030204" pitchFamily="18" charset="0"/>
                              </a:rPr>
                            </m:ctrlPr>
                          </m:sSubPr>
                          <m:e>
                            <m:r>
                              <a:rPr lang="el-GR" sz="1800" i="1">
                                <a:latin typeface="Cambria Math" panose="02040503050406030204" pitchFamily="18" charset="0"/>
                              </a:rPr>
                              <m:t>𝑥</m:t>
                            </m:r>
                          </m:e>
                          <m:sub>
                            <m:r>
                              <a:rPr lang="el-GR" sz="1800" i="1">
                                <a:latin typeface="Cambria Math" panose="02040503050406030204" pitchFamily="18" charset="0"/>
                              </a:rPr>
                              <m:t>1</m:t>
                            </m:r>
                          </m:sub>
                        </m:sSub>
                        <m:r>
                          <a:rPr lang="el-GR" sz="1800" i="1">
                            <a:latin typeface="Cambria Math" panose="02040503050406030204" pitchFamily="18" charset="0"/>
                          </a:rPr>
                          <m:t>, …, </m:t>
                        </m:r>
                        <m:sSub>
                          <m:sSubPr>
                            <m:ctrlPr>
                              <a:rPr lang="en-GR" sz="1800" i="1">
                                <a:latin typeface="Cambria Math" panose="02040503050406030204" pitchFamily="18" charset="0"/>
                              </a:rPr>
                            </m:ctrlPr>
                          </m:sSubPr>
                          <m:e>
                            <m:r>
                              <a:rPr lang="el-GR" sz="1800" i="1">
                                <a:latin typeface="Cambria Math" panose="02040503050406030204" pitchFamily="18" charset="0"/>
                              </a:rPr>
                              <m:t>𝑥</m:t>
                            </m:r>
                          </m:e>
                          <m:sub>
                            <m:r>
                              <a:rPr lang="el-GR" sz="1800" i="1">
                                <a:latin typeface="Cambria Math" panose="02040503050406030204" pitchFamily="18" charset="0"/>
                              </a:rPr>
                              <m:t>𝑛</m:t>
                            </m:r>
                          </m:sub>
                        </m:sSub>
                      </m:e>
                    </m:d>
                  </m:oMath>
                </a14:m>
                <a:endParaRPr lang="el-GR" sz="1800" dirty="0"/>
              </a:p>
              <a:p>
                <a:r>
                  <a:rPr lang="en-US" sz="1800" dirty="0"/>
                  <a:t>H </a:t>
                </a:r>
                <a:r>
                  <a:rPr lang="el-GR" sz="1800" dirty="0"/>
                  <a:t>υπόθεση:</a:t>
                </a:r>
              </a:p>
              <a:p>
                <a:pPr lvl="1"/>
                <a14:m>
                  <m:oMath xmlns:m="http://schemas.openxmlformats.org/officeDocument/2006/math">
                    <m:acc>
                      <m:accPr>
                        <m:chr m:val="̂"/>
                        <m:ctrlPr>
                          <a:rPr lang="en-GR" sz="1800" i="1">
                            <a:latin typeface="Cambria Math" panose="02040503050406030204" pitchFamily="18" charset="0"/>
                          </a:rPr>
                        </m:ctrlPr>
                      </m:accPr>
                      <m:e>
                        <m:r>
                          <a:rPr lang="el-GR" sz="1800" i="1">
                            <a:latin typeface="Cambria Math" panose="02040503050406030204" pitchFamily="18" charset="0"/>
                          </a:rPr>
                          <m:t>𝑦</m:t>
                        </m:r>
                        <m:r>
                          <a:rPr lang="el-GR" sz="1800" i="1">
                            <a:latin typeface="Cambria Math" panose="02040503050406030204" pitchFamily="18" charset="0"/>
                          </a:rPr>
                          <m:t> </m:t>
                        </m:r>
                      </m:e>
                    </m:acc>
                    <m:r>
                      <a:rPr lang="el-GR" sz="1800" i="1">
                        <a:latin typeface="Cambria Math" panose="02040503050406030204" pitchFamily="18" charset="0"/>
                      </a:rPr>
                      <m:t>=</m:t>
                    </m:r>
                    <m:f>
                      <m:fPr>
                        <m:ctrlPr>
                          <a:rPr lang="en-GR" sz="1800" i="1">
                            <a:latin typeface="Cambria Math" panose="02040503050406030204" pitchFamily="18" charset="0"/>
                          </a:rPr>
                        </m:ctrlPr>
                      </m:fPr>
                      <m:num>
                        <m:r>
                          <a:rPr lang="el-GR" sz="1800" i="1">
                            <a:latin typeface="Cambria Math" panose="02040503050406030204" pitchFamily="18" charset="0"/>
                          </a:rPr>
                          <m:t>1</m:t>
                        </m:r>
                      </m:num>
                      <m:den>
                        <m:r>
                          <a:rPr lang="el-GR" sz="1800" i="1">
                            <a:latin typeface="Cambria Math" panose="02040503050406030204" pitchFamily="18" charset="0"/>
                          </a:rPr>
                          <m:t>1+</m:t>
                        </m:r>
                        <m:sSup>
                          <m:sSupPr>
                            <m:ctrlPr>
                              <a:rPr lang="en-GR" sz="1800" i="1">
                                <a:latin typeface="Cambria Math" panose="02040503050406030204" pitchFamily="18" charset="0"/>
                              </a:rPr>
                            </m:ctrlPr>
                          </m:sSupPr>
                          <m:e>
                            <m:r>
                              <a:rPr lang="el-GR" sz="1800" i="1">
                                <a:latin typeface="Cambria Math" panose="02040503050406030204" pitchFamily="18" charset="0"/>
                              </a:rPr>
                              <m:t>𝑒</m:t>
                            </m:r>
                          </m:e>
                          <m:sup>
                            <m:r>
                              <a:rPr lang="el-GR" sz="1800" i="1">
                                <a:latin typeface="Cambria Math" panose="02040503050406030204" pitchFamily="18" charset="0"/>
                              </a:rPr>
                              <m:t>−</m:t>
                            </m:r>
                            <m:sSup>
                              <m:sSupPr>
                                <m:ctrlPr>
                                  <a:rPr lang="en-GR" sz="1800" i="1">
                                    <a:latin typeface="Cambria Math" panose="02040503050406030204" pitchFamily="18" charset="0"/>
                                  </a:rPr>
                                </m:ctrlPr>
                              </m:sSupPr>
                              <m:e>
                                <m:r>
                                  <a:rPr lang="el-GR" sz="1800" i="1">
                                    <a:latin typeface="Cambria Math" panose="02040503050406030204" pitchFamily="18" charset="0"/>
                                  </a:rPr>
                                  <m:t>𝑤</m:t>
                                </m:r>
                              </m:e>
                              <m:sup>
                                <m:r>
                                  <a:rPr lang="el-GR" sz="1800" i="1">
                                    <a:latin typeface="Cambria Math" panose="02040503050406030204" pitchFamily="18" charset="0"/>
                                  </a:rPr>
                                  <m:t>𝑇</m:t>
                                </m:r>
                              </m:sup>
                            </m:sSup>
                            <m:r>
                              <a:rPr lang="el-GR" sz="1800" i="1">
                                <a:latin typeface="Cambria Math" panose="02040503050406030204" pitchFamily="18" charset="0"/>
                              </a:rPr>
                              <m:t>𝑥</m:t>
                            </m:r>
                          </m:sup>
                        </m:sSup>
                      </m:den>
                    </m:f>
                  </m:oMath>
                </a14:m>
                <a:endParaRPr lang="el-GR" sz="1800" dirty="0"/>
              </a:p>
              <a:p>
                <a:pPr lvl="1"/>
                <a:r>
                  <a:rPr lang="el-GR" sz="1800" dirty="0"/>
                  <a:t>Περιορίζει τις τιμές της </a:t>
                </a:r>
                <a14:m>
                  <m:oMath xmlns:m="http://schemas.openxmlformats.org/officeDocument/2006/math">
                    <m:r>
                      <a:rPr lang="el-GR" sz="1800" i="1">
                        <a:latin typeface="Cambria Math" panose="02040503050406030204" pitchFamily="18" charset="0"/>
                      </a:rPr>
                      <m:t>𝐽</m:t>
                    </m:r>
                    <m:d>
                      <m:dPr>
                        <m:ctrlPr>
                          <a:rPr lang="el-GR" sz="1800" i="1">
                            <a:latin typeface="Cambria Math" panose="02040503050406030204" pitchFamily="18" charset="0"/>
                          </a:rPr>
                        </m:ctrlPr>
                      </m:dPr>
                      <m:e>
                        <m:r>
                          <a:rPr lang="el-GR" sz="1800" i="1">
                            <a:latin typeface="Cambria Math" panose="02040503050406030204" pitchFamily="18" charset="0"/>
                          </a:rPr>
                          <m:t>𝜃</m:t>
                        </m:r>
                      </m:e>
                    </m:d>
                  </m:oMath>
                </a14:m>
                <a:r>
                  <a:rPr lang="el-GR" sz="1800" dirty="0"/>
                  <a:t> μεταξύ 0 και 1</a:t>
                </a:r>
              </a:p>
              <a:p>
                <a:r>
                  <a:rPr lang="el-GR" sz="1800" dirty="0"/>
                  <a:t>Η συνάρτηση κόστους :</a:t>
                </a:r>
              </a:p>
              <a:p>
                <a:pPr lvl="1"/>
                <a14:m>
                  <m:oMath xmlns:m="http://schemas.openxmlformats.org/officeDocument/2006/math">
                    <m:r>
                      <a:rPr lang="el-GR" sz="1800" i="1" smtClean="0">
                        <a:latin typeface="Cambria Math" panose="02040503050406030204" pitchFamily="18" charset="0"/>
                      </a:rPr>
                      <m:t>𝐽</m:t>
                    </m:r>
                    <m:r>
                      <a:rPr lang="el-GR" sz="1800" i="1" smtClean="0">
                        <a:latin typeface="Cambria Math" panose="02040503050406030204" pitchFamily="18" charset="0"/>
                      </a:rPr>
                      <m:t>(</m:t>
                    </m:r>
                    <m:r>
                      <a:rPr lang="el-GR" sz="1800" i="1" smtClean="0">
                        <a:latin typeface="Cambria Math" panose="02040503050406030204" pitchFamily="18" charset="0"/>
                      </a:rPr>
                      <m:t>𝜃</m:t>
                    </m:r>
                    <m:r>
                      <a:rPr lang="el-GR" sz="1800" i="1" smtClean="0">
                        <a:latin typeface="Cambria Math" panose="02040503050406030204" pitchFamily="18" charset="0"/>
                      </a:rPr>
                      <m:t>)=−</m:t>
                    </m:r>
                    <m:f>
                      <m:fPr>
                        <m:ctrlPr>
                          <a:rPr lang="en-GR" sz="1800" i="1">
                            <a:latin typeface="Cambria Math" panose="02040503050406030204" pitchFamily="18" charset="0"/>
                          </a:rPr>
                        </m:ctrlPr>
                      </m:fPr>
                      <m:num>
                        <m:r>
                          <a:rPr lang="el-GR" sz="1800" i="1">
                            <a:latin typeface="Cambria Math" panose="02040503050406030204" pitchFamily="18" charset="0"/>
                          </a:rPr>
                          <m:t>1</m:t>
                        </m:r>
                      </m:num>
                      <m:den>
                        <m:r>
                          <a:rPr lang="el-GR" sz="1800" i="1">
                            <a:latin typeface="Cambria Math" panose="02040503050406030204" pitchFamily="18" charset="0"/>
                          </a:rPr>
                          <m:t>𝑚</m:t>
                        </m:r>
                      </m:den>
                    </m:f>
                    <m:nary>
                      <m:naryPr>
                        <m:chr m:val="∑"/>
                        <m:limLoc m:val="undOvr"/>
                        <m:ctrlPr>
                          <a:rPr lang="en-GR" sz="1800" i="1">
                            <a:latin typeface="Cambria Math" panose="02040503050406030204" pitchFamily="18" charset="0"/>
                          </a:rPr>
                        </m:ctrlPr>
                      </m:naryPr>
                      <m:sub>
                        <m:r>
                          <a:rPr lang="el-GR" sz="1800" i="1">
                            <a:latin typeface="Cambria Math" panose="02040503050406030204" pitchFamily="18" charset="0"/>
                          </a:rPr>
                          <m:t>𝑖</m:t>
                        </m:r>
                        <m:r>
                          <a:rPr lang="el-GR" sz="1800" i="1">
                            <a:latin typeface="Cambria Math" panose="02040503050406030204" pitchFamily="18" charset="0"/>
                          </a:rPr>
                          <m:t>=1</m:t>
                        </m:r>
                      </m:sub>
                      <m:sup>
                        <m:r>
                          <a:rPr lang="el-GR" sz="1800" i="1">
                            <a:latin typeface="Cambria Math" panose="02040503050406030204" pitchFamily="18" charset="0"/>
                          </a:rPr>
                          <m:t>𝑚</m:t>
                        </m:r>
                      </m:sup>
                      <m:e>
                        <m:sSup>
                          <m:sSupPr>
                            <m:ctrlPr>
                              <a:rPr lang="en-GR" sz="1800" i="1">
                                <a:latin typeface="Cambria Math" panose="02040503050406030204" pitchFamily="18" charset="0"/>
                              </a:rPr>
                            </m:ctrlPr>
                          </m:sSupPr>
                          <m:e>
                            <m:r>
                              <a:rPr lang="el-GR" sz="1800" i="1">
                                <a:latin typeface="Cambria Math" panose="02040503050406030204" pitchFamily="18" charset="0"/>
                              </a:rPr>
                              <m:t>𝑦</m:t>
                            </m:r>
                          </m:e>
                          <m:sup>
                            <m:r>
                              <a:rPr lang="el-GR" sz="1800" i="1">
                                <a:latin typeface="Cambria Math" panose="02040503050406030204" pitchFamily="18" charset="0"/>
                              </a:rPr>
                              <m:t>𝑖</m:t>
                            </m:r>
                          </m:sup>
                        </m:sSup>
                        <m:r>
                          <a:rPr lang="el-GR" sz="1800" i="1">
                            <a:latin typeface="Cambria Math" panose="02040503050406030204" pitchFamily="18" charset="0"/>
                          </a:rPr>
                          <m:t>𝑙𝑜𝑔</m:t>
                        </m:r>
                        <m:r>
                          <a:rPr lang="el-GR" sz="1800" i="1">
                            <a:latin typeface="Cambria Math" panose="02040503050406030204" pitchFamily="18" charset="0"/>
                          </a:rPr>
                          <m:t>(</m:t>
                        </m:r>
                        <m:sSup>
                          <m:sSupPr>
                            <m:ctrlPr>
                              <a:rPr lang="en-GR" sz="1800" i="1">
                                <a:latin typeface="Cambria Math" panose="02040503050406030204" pitchFamily="18" charset="0"/>
                              </a:rPr>
                            </m:ctrlPr>
                          </m:sSupPr>
                          <m:e>
                            <m:acc>
                              <m:accPr>
                                <m:chr m:val="̂"/>
                                <m:ctrlPr>
                                  <a:rPr lang="en-GR" sz="1800" i="1">
                                    <a:latin typeface="Cambria Math" panose="02040503050406030204" pitchFamily="18" charset="0"/>
                                  </a:rPr>
                                </m:ctrlPr>
                              </m:accPr>
                              <m:e>
                                <m:r>
                                  <a:rPr lang="el-GR" sz="1800" i="1">
                                    <a:latin typeface="Cambria Math" panose="02040503050406030204" pitchFamily="18" charset="0"/>
                                  </a:rPr>
                                  <m:t>𝑦</m:t>
                                </m:r>
                              </m:e>
                            </m:acc>
                          </m:e>
                          <m:sup>
                            <m:r>
                              <a:rPr lang="el-GR" sz="1800" i="1">
                                <a:latin typeface="Cambria Math" panose="02040503050406030204" pitchFamily="18" charset="0"/>
                              </a:rPr>
                              <m:t>𝑖</m:t>
                            </m:r>
                          </m:sup>
                        </m:sSup>
                        <m:r>
                          <a:rPr lang="el-GR" sz="1800" i="1">
                            <a:latin typeface="Cambria Math" panose="02040503050406030204" pitchFamily="18" charset="0"/>
                          </a:rPr>
                          <m:t>)+</m:t>
                        </m:r>
                      </m:e>
                    </m:nary>
                    <m:sSup>
                      <m:sSupPr>
                        <m:ctrlPr>
                          <a:rPr lang="en-GR" sz="1800" i="1">
                            <a:latin typeface="Cambria Math" panose="02040503050406030204" pitchFamily="18" charset="0"/>
                          </a:rPr>
                        </m:ctrlPr>
                      </m:sSupPr>
                      <m:e>
                        <m:r>
                          <a:rPr lang="el-GR" sz="1800" i="1">
                            <a:latin typeface="Cambria Math" panose="02040503050406030204" pitchFamily="18" charset="0"/>
                          </a:rPr>
                          <m:t>(1−</m:t>
                        </m:r>
                        <m:r>
                          <a:rPr lang="el-GR" sz="1800" i="1">
                            <a:latin typeface="Cambria Math" panose="02040503050406030204" pitchFamily="18" charset="0"/>
                          </a:rPr>
                          <m:t>𝑦</m:t>
                        </m:r>
                      </m:e>
                      <m:sup>
                        <m:r>
                          <a:rPr lang="el-GR" sz="1800" i="1">
                            <a:latin typeface="Cambria Math" panose="02040503050406030204" pitchFamily="18" charset="0"/>
                          </a:rPr>
                          <m:t>𝑖</m:t>
                        </m:r>
                      </m:sup>
                    </m:sSup>
                    <m:r>
                      <a:rPr lang="el-GR" sz="1800" i="1">
                        <a:latin typeface="Cambria Math" panose="02040503050406030204" pitchFamily="18" charset="0"/>
                      </a:rPr>
                      <m:t>)</m:t>
                    </m:r>
                    <m:r>
                      <a:rPr lang="el-GR" sz="1800" i="1">
                        <a:latin typeface="Cambria Math" panose="02040503050406030204" pitchFamily="18" charset="0"/>
                      </a:rPr>
                      <m:t>𝑙𝑜𝑔</m:t>
                    </m:r>
                    <m:r>
                      <a:rPr lang="el-GR" sz="1800" i="1">
                        <a:latin typeface="Cambria Math" panose="02040503050406030204" pitchFamily="18" charset="0"/>
                      </a:rPr>
                      <m:t>(1−</m:t>
                    </m:r>
                    <m:sSup>
                      <m:sSupPr>
                        <m:ctrlPr>
                          <a:rPr lang="en-GR" sz="1800" i="1">
                            <a:latin typeface="Cambria Math" panose="02040503050406030204" pitchFamily="18" charset="0"/>
                          </a:rPr>
                        </m:ctrlPr>
                      </m:sSupPr>
                      <m:e>
                        <m:acc>
                          <m:accPr>
                            <m:chr m:val="̂"/>
                            <m:ctrlPr>
                              <a:rPr lang="en-GR" sz="1800" i="1">
                                <a:latin typeface="Cambria Math" panose="02040503050406030204" pitchFamily="18" charset="0"/>
                              </a:rPr>
                            </m:ctrlPr>
                          </m:accPr>
                          <m:e>
                            <m:r>
                              <a:rPr lang="el-GR" sz="1800" i="1">
                                <a:latin typeface="Cambria Math" panose="02040503050406030204" pitchFamily="18" charset="0"/>
                              </a:rPr>
                              <m:t>𝑦</m:t>
                            </m:r>
                          </m:e>
                        </m:acc>
                      </m:e>
                      <m:sup>
                        <m:r>
                          <a:rPr lang="el-GR" sz="1800" i="1">
                            <a:latin typeface="Cambria Math" panose="02040503050406030204" pitchFamily="18" charset="0"/>
                          </a:rPr>
                          <m:t>𝑖</m:t>
                        </m:r>
                      </m:sup>
                    </m:sSup>
                    <m:r>
                      <a:rPr lang="el-GR" sz="1800" i="1">
                        <a:latin typeface="Cambria Math" panose="02040503050406030204" pitchFamily="18" charset="0"/>
                      </a:rPr>
                      <m:t>)</m:t>
                    </m:r>
                  </m:oMath>
                </a14:m>
                <a:endParaRPr lang="en-GR" sz="1800" dirty="0"/>
              </a:p>
              <a:p>
                <a:r>
                  <a:rPr lang="el-GR" sz="2000" dirty="0"/>
                  <a:t>Στόχος εκπαίδευσης:</a:t>
                </a:r>
              </a:p>
              <a:p>
                <a:pPr lvl="1"/>
                <a:r>
                  <a:rPr lang="el-GR" sz="1600" dirty="0"/>
                  <a:t>Εύρεση</a:t>
                </a:r>
                <a:r>
                  <a:rPr lang="en-US" sz="1600" dirty="0"/>
                  <a:t> w</a:t>
                </a:r>
              </a:p>
              <a:p>
                <a:pPr lvl="1"/>
                <a:r>
                  <a:rPr lang="el-GR" sz="1600" dirty="0"/>
                  <a:t>Προσαρμογή παραμέτρων ώστε να έχουμε την καλύτερη εκτίμηση πραγματικών τιμών </a:t>
                </a:r>
                <a:r>
                  <a:rPr lang="en-US" sz="1600" dirty="0"/>
                  <a:t>y</a:t>
                </a:r>
              </a:p>
              <a:p>
                <a:pPr lvl="1"/>
                <a:r>
                  <a:rPr lang="el-GR" sz="1600" dirty="0"/>
                  <a:t>Ελαχιστοποίηση συνάρτησης κόστους </a:t>
                </a:r>
              </a:p>
              <a:p>
                <a:r>
                  <a:rPr lang="el-GR" sz="2000" dirty="0" err="1"/>
                  <a:t>Κανονικοποίηση</a:t>
                </a:r>
                <a:endParaRPr lang="el-GR" sz="2000" dirty="0"/>
              </a:p>
              <a:p>
                <a:pPr lvl="1"/>
                <a:r>
                  <a:rPr lang="en-US" sz="1600" dirty="0"/>
                  <a:t>L1 norm: </a:t>
                </a:r>
                <a14:m>
                  <m:oMath xmlns:m="http://schemas.openxmlformats.org/officeDocument/2006/math">
                    <m:r>
                      <a:rPr lang="el-GR" sz="1600" i="1">
                        <a:latin typeface="Cambria Math" panose="02040503050406030204" pitchFamily="18" charset="0"/>
                      </a:rPr>
                      <m:t>𝐶</m:t>
                    </m:r>
                    <m:d>
                      <m:dPr>
                        <m:begChr m:val="‖"/>
                        <m:endChr m:val="‖"/>
                        <m:ctrlPr>
                          <a:rPr lang="en-GR" sz="1600" i="1">
                            <a:latin typeface="Cambria Math" panose="02040503050406030204" pitchFamily="18" charset="0"/>
                          </a:rPr>
                        </m:ctrlPr>
                      </m:dPr>
                      <m:e>
                        <m:r>
                          <a:rPr lang="el-GR" sz="1600" i="1">
                            <a:latin typeface="Cambria Math" panose="02040503050406030204" pitchFamily="18" charset="0"/>
                          </a:rPr>
                          <m:t>𝑤</m:t>
                        </m:r>
                      </m:e>
                    </m:d>
                  </m:oMath>
                </a14:m>
                <a:r>
                  <a:rPr lang="el-GR" sz="1600" dirty="0"/>
                  <a:t> </a:t>
                </a:r>
                <a:endParaRPr lang="en-US" sz="1600" dirty="0"/>
              </a:p>
              <a:p>
                <a:pPr lvl="1"/>
                <a:r>
                  <a:rPr lang="en-US" sz="1600" dirty="0"/>
                  <a:t>L2 norm: </a:t>
                </a:r>
                <a14:m>
                  <m:oMath xmlns:m="http://schemas.openxmlformats.org/officeDocument/2006/math">
                    <m:r>
                      <a:rPr lang="el-GR" sz="1600" i="1">
                        <a:latin typeface="Cambria Math" panose="02040503050406030204" pitchFamily="18" charset="0"/>
                      </a:rPr>
                      <m:t>𝐶</m:t>
                    </m:r>
                    <m:sSup>
                      <m:sSupPr>
                        <m:ctrlPr>
                          <a:rPr lang="en-GR" sz="1600" i="1">
                            <a:latin typeface="Cambria Math" panose="02040503050406030204" pitchFamily="18" charset="0"/>
                          </a:rPr>
                        </m:ctrlPr>
                      </m:sSupPr>
                      <m:e>
                        <m:r>
                          <a:rPr lang="el-GR" sz="1600" i="1">
                            <a:latin typeface="Cambria Math" panose="02040503050406030204" pitchFamily="18" charset="0"/>
                          </a:rPr>
                          <m:t>𝑤</m:t>
                        </m:r>
                      </m:e>
                      <m:sup>
                        <m:r>
                          <a:rPr lang="el-GR" sz="1600" i="1">
                            <a:latin typeface="Cambria Math" panose="02040503050406030204" pitchFamily="18" charset="0"/>
                          </a:rPr>
                          <m:t>𝑇</m:t>
                        </m:r>
                      </m:sup>
                    </m:sSup>
                    <m:r>
                      <a:rPr lang="el-GR" sz="1600" i="1">
                        <a:latin typeface="Cambria Math" panose="02040503050406030204" pitchFamily="18" charset="0"/>
                      </a:rPr>
                      <m:t>𝑤</m:t>
                    </m:r>
                  </m:oMath>
                </a14:m>
                <a:r>
                  <a:rPr lang="en-GR" sz="1600" dirty="0">
                    <a:effectLst/>
                  </a:rPr>
                  <a:t> </a:t>
                </a:r>
                <a:endParaRPr lang="el-GR" sz="1600" dirty="0"/>
              </a:p>
            </p:txBody>
          </p:sp>
        </mc:Choice>
        <mc:Fallback>
          <p:sp>
            <p:nvSpPr>
              <p:cNvPr id="3" name="Content Placeholder 2">
                <a:extLst>
                  <a:ext uri="{FF2B5EF4-FFF2-40B4-BE49-F238E27FC236}">
                    <a16:creationId xmlns:a16="http://schemas.microsoft.com/office/drawing/2014/main" id="{1F527571-8A60-9945-BD24-3C24260F33FE}"/>
                  </a:ext>
                </a:extLst>
              </p:cNvPr>
              <p:cNvSpPr>
                <a:spLocks noGrp="1" noRot="1" noChangeAspect="1" noMove="1" noResize="1" noEditPoints="1" noAdjustHandles="1" noChangeArrowheads="1" noChangeShapeType="1" noTextEdit="1"/>
              </p:cNvSpPr>
              <p:nvPr>
                <p:ph sz="half" idx="1"/>
              </p:nvPr>
            </p:nvSpPr>
            <p:spPr>
              <a:xfrm>
                <a:off x="4810259" y="649480"/>
                <a:ext cx="6555347" cy="5546047"/>
              </a:xfrm>
              <a:blipFill>
                <a:blip r:embed="rId3"/>
                <a:stretch>
                  <a:fillRect l="-774"/>
                </a:stretch>
              </a:blipFill>
            </p:spPr>
            <p:txBody>
              <a:bodyPr/>
              <a:lstStyle/>
              <a:p>
                <a:r>
                  <a:rPr lang="en-GR">
                    <a:noFill/>
                  </a:rPr>
                  <a:t> </a:t>
                </a:r>
              </a:p>
            </p:txBody>
          </p:sp>
        </mc:Fallback>
      </mc:AlternateContent>
      <p:sp>
        <p:nvSpPr>
          <p:cNvPr id="5" name="Slide Number Placeholder 4">
            <a:extLst>
              <a:ext uri="{FF2B5EF4-FFF2-40B4-BE49-F238E27FC236}">
                <a16:creationId xmlns:a16="http://schemas.microsoft.com/office/drawing/2014/main" id="{9CEA93AF-8F56-0E45-B20B-ED9127EFD7B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DFDF98CC-160E-494C-8C3C-8CDC5FA257DE}"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89279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6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FF89D8-F13D-DB41-A5B1-FBC3DE538DF1}"/>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a:solidFill>
                  <a:schemeClr val="bg1"/>
                </a:solidFill>
              </a:rPr>
              <a:t>Support Vector Machines</a:t>
            </a:r>
          </a:p>
        </p:txBody>
      </p:sp>
      <p:cxnSp>
        <p:nvCxnSpPr>
          <p:cNvPr id="72" name="Straight Connector 7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FA6AD2B-8BC3-5943-A059-04CFF6619266}"/>
              </a:ext>
            </a:extLst>
          </p:cNvPr>
          <p:cNvSpPr>
            <a:spLocks noGrp="1"/>
          </p:cNvSpPr>
          <p:nvPr>
            <p:ph sz="half" idx="2"/>
          </p:nvPr>
        </p:nvSpPr>
        <p:spPr>
          <a:xfrm>
            <a:off x="4945336" y="506727"/>
            <a:ext cx="6609921" cy="1526741"/>
          </a:xfrm>
        </p:spPr>
        <p:txBody>
          <a:bodyPr vert="horz" lIns="91440" tIns="45720" rIns="91440" bIns="45720" rtlCol="0" anchor="ctr">
            <a:normAutofit/>
          </a:bodyPr>
          <a:lstStyle/>
          <a:p>
            <a:r>
              <a:rPr lang="en-US" sz="2000">
                <a:solidFill>
                  <a:schemeClr val="bg1"/>
                </a:solidFill>
              </a:rPr>
              <a:t>Βήματα:</a:t>
            </a:r>
          </a:p>
          <a:p>
            <a:pPr lvl="1"/>
            <a:r>
              <a:rPr lang="en-US" sz="2000">
                <a:solidFill>
                  <a:schemeClr val="bg1"/>
                </a:solidFill>
              </a:rPr>
              <a:t>Χαρτογράφηση των δεδομένων με την βοήθεια της συνάρτησης «kernel»</a:t>
            </a:r>
          </a:p>
          <a:p>
            <a:pPr lvl="1"/>
            <a:r>
              <a:rPr lang="en-US" sz="2000">
                <a:solidFill>
                  <a:schemeClr val="bg1"/>
                </a:solidFill>
              </a:rPr>
              <a:t>Υπολογισμός βέλτιστού υπερεπιπέδου απόφασης</a:t>
            </a:r>
          </a:p>
        </p:txBody>
      </p:sp>
      <p:pic>
        <p:nvPicPr>
          <p:cNvPr id="27" name="Picture 26" descr="Chart, diagram&#10;&#10;Description automatically generated">
            <a:extLst>
              <a:ext uri="{FF2B5EF4-FFF2-40B4-BE49-F238E27FC236}">
                <a16:creationId xmlns:a16="http://schemas.microsoft.com/office/drawing/2014/main" id="{BF726350-4ECA-504D-A387-F63F211C6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8" y="2841781"/>
            <a:ext cx="5559480" cy="3113308"/>
          </a:xfrm>
          <a:prstGeom prst="rect">
            <a:avLst/>
          </a:prstGeom>
        </p:spPr>
      </p:pic>
      <p:pic>
        <p:nvPicPr>
          <p:cNvPr id="6" name="Content Placeholder 5" descr="Diagram&#10;&#10;Description automatically generated">
            <a:extLst>
              <a:ext uri="{FF2B5EF4-FFF2-40B4-BE49-F238E27FC236}">
                <a16:creationId xmlns:a16="http://schemas.microsoft.com/office/drawing/2014/main" id="{FDB5DDF4-C460-3F49-92D9-BD543080DBC2}"/>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6896756" y="2527997"/>
            <a:ext cx="4256914" cy="3749040"/>
          </a:xfrm>
          <a:prstGeom prst="rect">
            <a:avLst/>
          </a:prstGeom>
        </p:spPr>
      </p:pic>
      <p:sp>
        <p:nvSpPr>
          <p:cNvPr id="5" name="Slide Number Placeholder 4">
            <a:extLst>
              <a:ext uri="{FF2B5EF4-FFF2-40B4-BE49-F238E27FC236}">
                <a16:creationId xmlns:a16="http://schemas.microsoft.com/office/drawing/2014/main" id="{5A1C58E0-6648-5345-A26F-77715DD7B4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FDF98CC-160E-494C-8C3C-8CDC5FA257DE}" type="slidenum">
              <a:rPr lang="en-US" smtClean="0"/>
              <a:pPr>
                <a:spcAft>
                  <a:spcPts val="600"/>
                </a:spcAft>
                <a:defRPr/>
              </a:pPr>
              <a:t>9</a:t>
            </a:fld>
            <a:endParaRPr lang="en-US"/>
          </a:p>
        </p:txBody>
      </p:sp>
    </p:spTree>
    <p:extLst>
      <p:ext uri="{BB962C8B-B14F-4D97-AF65-F5344CB8AC3E}">
        <p14:creationId xmlns:p14="http://schemas.microsoft.com/office/powerpoint/2010/main" val="4120899388"/>
      </p:ext>
    </p:extLst>
  </p:cSld>
  <p:clrMapOvr>
    <a:masterClrMapping/>
  </p:clrMapOvr>
</p:sld>
</file>

<file path=ppt/theme/theme1.xml><?xml version="1.0" encoding="utf-8"?>
<a:theme xmlns:a="http://schemas.openxmlformats.org/drawingml/2006/main" name="Office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{05E780A6-9D5E-1E41-A6C2-4099B8B84D1C}tf10001063</Template>
  <TotalTime>24983</TotalTime>
  <Words>7564</Words>
  <Application>Microsoft Macintosh PowerPoint</Application>
  <PresentationFormat>Widescreen</PresentationFormat>
  <Paragraphs>1336</Paragraphs>
  <Slides>75</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Cambria Math</vt:lpstr>
      <vt:lpstr>Times New Roman</vt:lpstr>
      <vt:lpstr>Wingdings</vt:lpstr>
      <vt:lpstr>Office Theme</vt:lpstr>
      <vt:lpstr>Κατηγοριοποίηση κόμβων των κοινωνικών μέσων</vt:lpstr>
      <vt:lpstr>Περίληψη και Αποτελέσματα 1/3</vt:lpstr>
      <vt:lpstr>Περίληψη και Αποτελέσματα 2/3</vt:lpstr>
      <vt:lpstr>Περίληψη και Αποτελέσματα 3/3</vt:lpstr>
      <vt:lpstr>Υπόβαθρο</vt:lpstr>
      <vt:lpstr>Κοινωνικά δίκτυα</vt:lpstr>
      <vt:lpstr>Twitter</vt:lpstr>
      <vt:lpstr>Logistic Regression</vt:lpstr>
      <vt:lpstr>Support Vector Machines</vt:lpstr>
      <vt:lpstr>K-Nearest Neighbors</vt:lpstr>
      <vt:lpstr>Voting Classifier</vt:lpstr>
      <vt:lpstr>Graph Embeddings</vt:lpstr>
      <vt:lpstr>Επεξεργασία Φυσικής Γλώσσας</vt:lpstr>
      <vt:lpstr>Word Vectorizer- Bag of Words</vt:lpstr>
      <vt:lpstr>Word Vectorizer – TF-IDF</vt:lpstr>
      <vt:lpstr>Evaluation Metrics</vt:lpstr>
      <vt:lpstr>Εργαλεία -Twitter APIs</vt:lpstr>
      <vt:lpstr>Εργαλεία - Google Search</vt:lpstr>
      <vt:lpstr>Εργαλεία - Βιβλιοθήκες </vt:lpstr>
      <vt:lpstr>Εργαλεία - Αλγόριθμος Degree of Separation</vt:lpstr>
      <vt:lpstr>Κατηγοριοποίηση Βουλευτών και ξενοδοχείων</vt:lpstr>
      <vt:lpstr>Dataset: Έλληνες βουλευτές (DC2) </vt:lpstr>
      <vt:lpstr>Dataset: Ελληνικά Ξενοδοχεία (DC3) </vt:lpstr>
      <vt:lpstr>Πηγές πληροφορίας κόμβου</vt:lpstr>
      <vt:lpstr>Αξιοποίηση Γλωσσολογικών Χαρακτηριστικών</vt:lpstr>
      <vt:lpstr>Αξιοποίηση Name-Description</vt:lpstr>
      <vt:lpstr>Αξιοποίηση Statuses</vt:lpstr>
      <vt:lpstr> Αξιοποίηση φίλων και ακολούθων</vt:lpstr>
      <vt:lpstr>Αξιοποίηση Friends</vt:lpstr>
      <vt:lpstr>Αξιοποίηση Followers</vt:lpstr>
      <vt:lpstr>Αξιοποίηση Mentions</vt:lpstr>
      <vt:lpstr>Αξιοποίηση όλων των πηγών πληροφορίας</vt:lpstr>
      <vt:lpstr>Αξιοποίηση όλων των πηγών πληροφορίας</vt:lpstr>
      <vt:lpstr>Soft Voting</vt:lpstr>
      <vt:lpstr> Αποτελέσματα Soft Voting</vt:lpstr>
      <vt:lpstr>soft voting με μεταβλητά βάρη</vt:lpstr>
      <vt:lpstr> Αποτελέσματα Soft Voting με μεταβλητά βάρη</vt:lpstr>
      <vt:lpstr>Κατηγοριοποίηση Βουλευτών και Ξενοδοχείων</vt:lpstr>
      <vt:lpstr>Αυτοσχέδιο graph embedding</vt:lpstr>
      <vt:lpstr>Αποτελέσματα – Validation Set</vt:lpstr>
      <vt:lpstr>Αποτελέσματα Validation Set (Συνέχεια)</vt:lpstr>
      <vt:lpstr>Αναζήτηση Λογαριασμών</vt:lpstr>
      <vt:lpstr>  Έλληνες Βουλευτές – Αναζήτηση (DS1)</vt:lpstr>
      <vt:lpstr>Ελληνικά Ξενοδοχεία – Αναζήτηση (DS2)</vt:lpstr>
      <vt:lpstr>Μετρικές</vt:lpstr>
      <vt:lpstr>Μετρικές (Συνέχεια)</vt:lpstr>
      <vt:lpstr>Διαδικασία Αναζήτησης</vt:lpstr>
      <vt:lpstr>Αναζήτηση Λογαριασμών Twitter - Βουλευτές</vt:lpstr>
      <vt:lpstr>Αναζήτηση Λογαριασμών Twitter - Βουλευτές με κατηγοριοποίηση αποτελεσμάτων</vt:lpstr>
      <vt:lpstr>Αναζήτηση Λογαριασμών Twitter - Ξενοδοχεία</vt:lpstr>
      <vt:lpstr>Συμπεράσματα και Πιθανές Επκετάσεις</vt:lpstr>
      <vt:lpstr>Συμπεράσματα</vt:lpstr>
      <vt:lpstr>Συμπεράσματα (Συνέχεια)</vt:lpstr>
      <vt:lpstr>Πιθανές Επεκτάσεις</vt:lpstr>
      <vt:lpstr>Βιβλιογραφικές Αναφορές</vt:lpstr>
      <vt:lpstr>Βιβλιογραφικές Αναφορές  (Συνέχεια)</vt:lpstr>
      <vt:lpstr>Ερωτήσεις</vt:lpstr>
      <vt:lpstr>Κατηγοριοποίηση σε τυχαίες προκαθορισμένες κατηγορίες</vt:lpstr>
      <vt:lpstr>Dataset: Τυχαίες 4 κατηγορίες (DC1)</vt:lpstr>
      <vt:lpstr>Αποτελέσματα ND - Cross Validation</vt:lpstr>
      <vt:lpstr>Αποτελέσματα ND – Validation Set</vt:lpstr>
      <vt:lpstr>Αποτελέσματα S - Cross Validation</vt:lpstr>
      <vt:lpstr>Αποτελέσματα S – Validation Set</vt:lpstr>
      <vt:lpstr>Αποτελέσματα NDS - Cross Validation</vt:lpstr>
      <vt:lpstr>Αποτελέσματα NDS – Validation Set</vt:lpstr>
      <vt:lpstr> Συμπεράσματα</vt:lpstr>
      <vt:lpstr>Αναζήτηση Λογαριασμών</vt:lpstr>
      <vt:lpstr>Facebook</vt:lpstr>
      <vt:lpstr>Διαδικασία Αναζήτησης</vt:lpstr>
      <vt:lpstr>Αναζήτηση Λογαριασμών Twitter - Ξενοδοχεία</vt:lpstr>
      <vt:lpstr>Κατηγοριοποίηση Βουλευτών και Ξενοδοχείων</vt:lpstr>
      <vt:lpstr>Βελτιστοποίηση Recall</vt:lpstr>
      <vt:lpstr>Προσέγγιση 1</vt:lpstr>
      <vt:lpstr>Προσέγγιση 2</vt:lpstr>
      <vt:lpstr>Προσέγγιση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Κατηγοριοποίηση κόμβων των κοινωνικών μέσων</dc:title>
  <dc:creator>Batuhan Omer</dc:creator>
  <cp:lastModifiedBy>Batuhan Omer</cp:lastModifiedBy>
  <cp:revision>16</cp:revision>
  <dcterms:created xsi:type="dcterms:W3CDTF">2022-02-20T18:43:55Z</dcterms:created>
  <dcterms:modified xsi:type="dcterms:W3CDTF">2022-03-23T06:43:47Z</dcterms:modified>
</cp:coreProperties>
</file>